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41"/>
  </p:notesMasterIdLst>
  <p:sldIdLst>
    <p:sldId id="256" r:id="rId2"/>
    <p:sldId id="391" r:id="rId3"/>
    <p:sldId id="390" r:id="rId4"/>
    <p:sldId id="389" r:id="rId5"/>
    <p:sldId id="392" r:id="rId6"/>
    <p:sldId id="393" r:id="rId7"/>
    <p:sldId id="394" r:id="rId8"/>
    <p:sldId id="395" r:id="rId9"/>
    <p:sldId id="396"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30"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45" r:id="rId42"/>
    <p:sldId id="365" r:id="rId43"/>
    <p:sldId id="366" r:id="rId44"/>
    <p:sldId id="367" r:id="rId45"/>
    <p:sldId id="368" r:id="rId46"/>
    <p:sldId id="369" r:id="rId47"/>
    <p:sldId id="370" r:id="rId48"/>
    <p:sldId id="371" r:id="rId49"/>
    <p:sldId id="372" r:id="rId50"/>
    <p:sldId id="373" r:id="rId51"/>
    <p:sldId id="374" r:id="rId52"/>
    <p:sldId id="375" r:id="rId53"/>
    <p:sldId id="364" r:id="rId54"/>
    <p:sldId id="331" r:id="rId55"/>
    <p:sldId id="332" r:id="rId56"/>
    <p:sldId id="333" r:id="rId57"/>
    <p:sldId id="334" r:id="rId58"/>
    <p:sldId id="335" r:id="rId59"/>
    <p:sldId id="336" r:id="rId60"/>
    <p:sldId id="337" r:id="rId61"/>
    <p:sldId id="339" r:id="rId62"/>
    <p:sldId id="338" r:id="rId63"/>
    <p:sldId id="340" r:id="rId64"/>
    <p:sldId id="341" r:id="rId65"/>
    <p:sldId id="342" r:id="rId66"/>
    <p:sldId id="343" r:id="rId67"/>
    <p:sldId id="344" r:id="rId68"/>
    <p:sldId id="257" r:id="rId69"/>
    <p:sldId id="258" r:id="rId70"/>
    <p:sldId id="260" r:id="rId71"/>
    <p:sldId id="261" r:id="rId72"/>
    <p:sldId id="262" r:id="rId73"/>
    <p:sldId id="263" r:id="rId74"/>
    <p:sldId id="264" r:id="rId75"/>
    <p:sldId id="265" r:id="rId76"/>
    <p:sldId id="266" r:id="rId77"/>
    <p:sldId id="267" r:id="rId78"/>
    <p:sldId id="320" r:id="rId79"/>
    <p:sldId id="321" r:id="rId80"/>
    <p:sldId id="322" r:id="rId81"/>
    <p:sldId id="323" r:id="rId82"/>
    <p:sldId id="324" r:id="rId83"/>
    <p:sldId id="327" r:id="rId84"/>
    <p:sldId id="325" r:id="rId85"/>
    <p:sldId id="328" r:id="rId86"/>
    <p:sldId id="329" r:id="rId87"/>
    <p:sldId id="326" r:id="rId88"/>
    <p:sldId id="303" r:id="rId89"/>
    <p:sldId id="312" r:id="rId90"/>
    <p:sldId id="313" r:id="rId91"/>
    <p:sldId id="314" r:id="rId92"/>
    <p:sldId id="315" r:id="rId93"/>
    <p:sldId id="316" r:id="rId94"/>
    <p:sldId id="317" r:id="rId95"/>
    <p:sldId id="318" r:id="rId96"/>
    <p:sldId id="319" r:id="rId97"/>
    <p:sldId id="311" r:id="rId98"/>
    <p:sldId id="304" r:id="rId99"/>
    <p:sldId id="305" r:id="rId100"/>
    <p:sldId id="306" r:id="rId101"/>
    <p:sldId id="307" r:id="rId102"/>
    <p:sldId id="308" r:id="rId103"/>
    <p:sldId id="309" r:id="rId104"/>
    <p:sldId id="310" r:id="rId105"/>
    <p:sldId id="277" r:id="rId106"/>
    <p:sldId id="301" r:id="rId107"/>
    <p:sldId id="302" r:id="rId108"/>
    <p:sldId id="298" r:id="rId109"/>
    <p:sldId id="299" r:id="rId110"/>
    <p:sldId id="300" r:id="rId111"/>
    <p:sldId id="297" r:id="rId112"/>
    <p:sldId id="286" r:id="rId113"/>
    <p:sldId id="287" r:id="rId114"/>
    <p:sldId id="288" r:id="rId115"/>
    <p:sldId id="289" r:id="rId116"/>
    <p:sldId id="290" r:id="rId117"/>
    <p:sldId id="291" r:id="rId118"/>
    <p:sldId id="292" r:id="rId119"/>
    <p:sldId id="293" r:id="rId120"/>
    <p:sldId id="294" r:id="rId121"/>
    <p:sldId id="295" r:id="rId122"/>
    <p:sldId id="296" r:id="rId123"/>
    <p:sldId id="285" r:id="rId124"/>
    <p:sldId id="276" r:id="rId125"/>
    <p:sldId id="278" r:id="rId126"/>
    <p:sldId id="280" r:id="rId127"/>
    <p:sldId id="279" r:id="rId128"/>
    <p:sldId id="281" r:id="rId129"/>
    <p:sldId id="282" r:id="rId130"/>
    <p:sldId id="283" r:id="rId131"/>
    <p:sldId id="284" r:id="rId132"/>
    <p:sldId id="268" r:id="rId133"/>
    <p:sldId id="269" r:id="rId134"/>
    <p:sldId id="270" r:id="rId135"/>
    <p:sldId id="271" r:id="rId136"/>
    <p:sldId id="272" r:id="rId137"/>
    <p:sldId id="273" r:id="rId138"/>
    <p:sldId id="274" r:id="rId139"/>
    <p:sldId id="275" r:id="rId1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4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144"/>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notesMaster" Target="notesMasters/notesMaster1.xml"/><Relationship Id="rId142" Type="http://schemas.openxmlformats.org/officeDocument/2006/relationships/printerSettings" Target="printerSettings/printerSettings1.bin"/><Relationship Id="rId143" Type="http://schemas.openxmlformats.org/officeDocument/2006/relationships/presProps" Target="presProps.xml"/><Relationship Id="rId144" Type="http://schemas.openxmlformats.org/officeDocument/2006/relationships/viewProps" Target="viewProps.xml"/><Relationship Id="rId145" Type="http://schemas.openxmlformats.org/officeDocument/2006/relationships/theme" Target="theme/theme1.xml"/><Relationship Id="rId14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emf"/><Relationship Id="rId2" Type="http://schemas.openxmlformats.org/officeDocument/2006/relationships/image" Target="../media/image6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CCBB3-E505-764F-9E1B-12D0DDAD705B}" type="datetimeFigureOut">
              <a:rPr lang="en-US" smtClean="0"/>
              <a:t>5/5/17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4CF70-9276-A244-A7A6-C084DFF082D2}" type="slidenum">
              <a:rPr lang="en-US" smtClean="0"/>
              <a:t>‹#›</a:t>
            </a:fld>
            <a:endParaRPr lang="en-US"/>
          </a:p>
        </p:txBody>
      </p:sp>
    </p:spTree>
    <p:extLst>
      <p:ext uri="{BB962C8B-B14F-4D97-AF65-F5344CB8AC3E}">
        <p14:creationId xmlns:p14="http://schemas.microsoft.com/office/powerpoint/2010/main" val="16296191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000">
                <a:solidFill>
                  <a:srgbClr val="727272"/>
                </a:solidFill>
                <a:latin typeface="Marker Felt" charset="0"/>
                <a:ea typeface="ＭＳ Ｐゴシック" charset="0"/>
                <a:cs typeface="Marker Felt" charset="0"/>
                <a:sym typeface="Marker Felt" charset="0"/>
              </a:defRPr>
            </a:lvl1pPr>
            <a:lvl2pPr marL="37931725" indent="-37474525" eaLnBrk="0" hangingPunct="0">
              <a:defRPr sz="3000">
                <a:solidFill>
                  <a:srgbClr val="727272"/>
                </a:solidFill>
                <a:latin typeface="Marker Felt" charset="0"/>
                <a:ea typeface="Marker Felt" charset="0"/>
                <a:cs typeface="Marker Felt" charset="0"/>
                <a:sym typeface="Marker Felt" charset="0"/>
              </a:defRPr>
            </a:lvl2pPr>
            <a:lvl3pPr eaLnBrk="0" hangingPunct="0">
              <a:defRPr sz="3000">
                <a:solidFill>
                  <a:srgbClr val="727272"/>
                </a:solidFill>
                <a:latin typeface="Marker Felt" charset="0"/>
                <a:ea typeface="Marker Felt" charset="0"/>
                <a:cs typeface="Marker Felt" charset="0"/>
                <a:sym typeface="Marker Felt" charset="0"/>
              </a:defRPr>
            </a:lvl3pPr>
            <a:lvl4pPr eaLnBrk="0" hangingPunct="0">
              <a:defRPr sz="3000">
                <a:solidFill>
                  <a:srgbClr val="727272"/>
                </a:solidFill>
                <a:latin typeface="Marker Felt" charset="0"/>
                <a:ea typeface="Marker Felt" charset="0"/>
                <a:cs typeface="Marker Felt" charset="0"/>
                <a:sym typeface="Marker Felt" charset="0"/>
              </a:defRPr>
            </a:lvl4pPr>
            <a:lvl5pPr eaLnBrk="0" hangingPunct="0">
              <a:defRPr sz="3000">
                <a:solidFill>
                  <a:srgbClr val="727272"/>
                </a:solidFill>
                <a:latin typeface="Marker Felt" charset="0"/>
                <a:ea typeface="Marker Felt" charset="0"/>
                <a:cs typeface="Marker Felt" charset="0"/>
                <a:sym typeface="Marker Felt" charset="0"/>
              </a:defRPr>
            </a:lvl5pPr>
            <a:lvl6pPr marL="4572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6pPr>
            <a:lvl7pPr marL="9144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7pPr>
            <a:lvl8pPr marL="13716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8pPr>
            <a:lvl9pPr marL="18288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9pPr>
          </a:lstStyle>
          <a:p>
            <a:pPr eaLnBrk="1" hangingPunct="1"/>
            <a:fld id="{B47F8BFE-C77F-0E43-803D-8D3751AC1AC0}" type="slidenum">
              <a:rPr lang="en-US" sz="1200"/>
              <a:pPr eaLnBrk="1" hangingPunct="1"/>
              <a:t>54</a:t>
            </a:fld>
            <a:endParaRPr lang="en-US" sz="1200"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Marker Felt"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43177F-A0E2-4FCE-A3E5-48445510FA9E}" type="slidenum">
              <a:rPr lang="en-US" smtClean="0"/>
              <a:pPr/>
              <a:t>108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000">
                <a:solidFill>
                  <a:srgbClr val="727272"/>
                </a:solidFill>
                <a:latin typeface="Marker Felt" charset="0"/>
                <a:ea typeface="ＭＳ Ｐゴシック" charset="0"/>
                <a:cs typeface="Marker Felt" charset="0"/>
                <a:sym typeface="Marker Felt" charset="0"/>
              </a:defRPr>
            </a:lvl1pPr>
            <a:lvl2pPr marL="37931725" indent="-37474525" eaLnBrk="0" hangingPunct="0">
              <a:defRPr sz="3000">
                <a:solidFill>
                  <a:srgbClr val="727272"/>
                </a:solidFill>
                <a:latin typeface="Marker Felt" charset="0"/>
                <a:ea typeface="Marker Felt" charset="0"/>
                <a:cs typeface="Marker Felt" charset="0"/>
                <a:sym typeface="Marker Felt" charset="0"/>
              </a:defRPr>
            </a:lvl2pPr>
            <a:lvl3pPr eaLnBrk="0" hangingPunct="0">
              <a:defRPr sz="3000">
                <a:solidFill>
                  <a:srgbClr val="727272"/>
                </a:solidFill>
                <a:latin typeface="Marker Felt" charset="0"/>
                <a:ea typeface="Marker Felt" charset="0"/>
                <a:cs typeface="Marker Felt" charset="0"/>
                <a:sym typeface="Marker Felt" charset="0"/>
              </a:defRPr>
            </a:lvl3pPr>
            <a:lvl4pPr eaLnBrk="0" hangingPunct="0">
              <a:defRPr sz="3000">
                <a:solidFill>
                  <a:srgbClr val="727272"/>
                </a:solidFill>
                <a:latin typeface="Marker Felt" charset="0"/>
                <a:ea typeface="Marker Felt" charset="0"/>
                <a:cs typeface="Marker Felt" charset="0"/>
                <a:sym typeface="Marker Felt" charset="0"/>
              </a:defRPr>
            </a:lvl4pPr>
            <a:lvl5pPr eaLnBrk="0" hangingPunct="0">
              <a:defRPr sz="3000">
                <a:solidFill>
                  <a:srgbClr val="727272"/>
                </a:solidFill>
                <a:latin typeface="Marker Felt" charset="0"/>
                <a:ea typeface="Marker Felt" charset="0"/>
                <a:cs typeface="Marker Felt" charset="0"/>
                <a:sym typeface="Marker Felt" charset="0"/>
              </a:defRPr>
            </a:lvl5pPr>
            <a:lvl6pPr marL="4572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6pPr>
            <a:lvl7pPr marL="9144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7pPr>
            <a:lvl8pPr marL="13716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8pPr>
            <a:lvl9pPr marL="18288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9pPr>
          </a:lstStyle>
          <a:p>
            <a:pPr eaLnBrk="1" hangingPunct="1"/>
            <a:fld id="{AFA1A7AA-1C8A-FD4B-81EE-D7CD3666C079}" type="slidenum">
              <a:rPr lang="en-US" sz="1200"/>
              <a:pPr eaLnBrk="1" hangingPunct="1"/>
              <a:t>56</a:t>
            </a:fld>
            <a:endParaRPr lang="en-US" sz="1200"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Marker Felt"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000">
                <a:solidFill>
                  <a:srgbClr val="727272"/>
                </a:solidFill>
                <a:latin typeface="Marker Felt" charset="0"/>
                <a:ea typeface="ＭＳ Ｐゴシック" charset="0"/>
                <a:cs typeface="Marker Felt" charset="0"/>
                <a:sym typeface="Marker Felt" charset="0"/>
              </a:defRPr>
            </a:lvl1pPr>
            <a:lvl2pPr marL="37931725" indent="-37474525" eaLnBrk="0" hangingPunct="0">
              <a:defRPr sz="3000">
                <a:solidFill>
                  <a:srgbClr val="727272"/>
                </a:solidFill>
                <a:latin typeface="Marker Felt" charset="0"/>
                <a:ea typeface="Marker Felt" charset="0"/>
                <a:cs typeface="Marker Felt" charset="0"/>
                <a:sym typeface="Marker Felt" charset="0"/>
              </a:defRPr>
            </a:lvl2pPr>
            <a:lvl3pPr eaLnBrk="0" hangingPunct="0">
              <a:defRPr sz="3000">
                <a:solidFill>
                  <a:srgbClr val="727272"/>
                </a:solidFill>
                <a:latin typeface="Marker Felt" charset="0"/>
                <a:ea typeface="Marker Felt" charset="0"/>
                <a:cs typeface="Marker Felt" charset="0"/>
                <a:sym typeface="Marker Felt" charset="0"/>
              </a:defRPr>
            </a:lvl3pPr>
            <a:lvl4pPr eaLnBrk="0" hangingPunct="0">
              <a:defRPr sz="3000">
                <a:solidFill>
                  <a:srgbClr val="727272"/>
                </a:solidFill>
                <a:latin typeface="Marker Felt" charset="0"/>
                <a:ea typeface="Marker Felt" charset="0"/>
                <a:cs typeface="Marker Felt" charset="0"/>
                <a:sym typeface="Marker Felt" charset="0"/>
              </a:defRPr>
            </a:lvl4pPr>
            <a:lvl5pPr eaLnBrk="0" hangingPunct="0">
              <a:defRPr sz="3000">
                <a:solidFill>
                  <a:srgbClr val="727272"/>
                </a:solidFill>
                <a:latin typeface="Marker Felt" charset="0"/>
                <a:ea typeface="Marker Felt" charset="0"/>
                <a:cs typeface="Marker Felt" charset="0"/>
                <a:sym typeface="Marker Felt" charset="0"/>
              </a:defRPr>
            </a:lvl5pPr>
            <a:lvl6pPr marL="4572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6pPr>
            <a:lvl7pPr marL="9144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7pPr>
            <a:lvl8pPr marL="13716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8pPr>
            <a:lvl9pPr marL="18288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9pPr>
          </a:lstStyle>
          <a:p>
            <a:pPr eaLnBrk="1" hangingPunct="1"/>
            <a:fld id="{7D6D7FBE-787B-9642-BB70-D858857F71E9}" type="slidenum">
              <a:rPr lang="en-US" sz="1200"/>
              <a:pPr eaLnBrk="1" hangingPunct="1"/>
              <a:t>57</a:t>
            </a:fld>
            <a:endParaRPr lang="en-US"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Marker Felt"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000">
                <a:solidFill>
                  <a:srgbClr val="727272"/>
                </a:solidFill>
                <a:latin typeface="Marker Felt" charset="0"/>
                <a:ea typeface="ＭＳ Ｐゴシック" charset="0"/>
                <a:cs typeface="Marker Felt" charset="0"/>
                <a:sym typeface="Marker Felt" charset="0"/>
              </a:defRPr>
            </a:lvl1pPr>
            <a:lvl2pPr marL="37931725" indent="-37474525" eaLnBrk="0" hangingPunct="0">
              <a:defRPr sz="3000">
                <a:solidFill>
                  <a:srgbClr val="727272"/>
                </a:solidFill>
                <a:latin typeface="Marker Felt" charset="0"/>
                <a:ea typeface="Marker Felt" charset="0"/>
                <a:cs typeface="Marker Felt" charset="0"/>
                <a:sym typeface="Marker Felt" charset="0"/>
              </a:defRPr>
            </a:lvl2pPr>
            <a:lvl3pPr eaLnBrk="0" hangingPunct="0">
              <a:defRPr sz="3000">
                <a:solidFill>
                  <a:srgbClr val="727272"/>
                </a:solidFill>
                <a:latin typeface="Marker Felt" charset="0"/>
                <a:ea typeface="Marker Felt" charset="0"/>
                <a:cs typeface="Marker Felt" charset="0"/>
                <a:sym typeface="Marker Felt" charset="0"/>
              </a:defRPr>
            </a:lvl3pPr>
            <a:lvl4pPr eaLnBrk="0" hangingPunct="0">
              <a:defRPr sz="3000">
                <a:solidFill>
                  <a:srgbClr val="727272"/>
                </a:solidFill>
                <a:latin typeface="Marker Felt" charset="0"/>
                <a:ea typeface="Marker Felt" charset="0"/>
                <a:cs typeface="Marker Felt" charset="0"/>
                <a:sym typeface="Marker Felt" charset="0"/>
              </a:defRPr>
            </a:lvl4pPr>
            <a:lvl5pPr eaLnBrk="0" hangingPunct="0">
              <a:defRPr sz="3000">
                <a:solidFill>
                  <a:srgbClr val="727272"/>
                </a:solidFill>
                <a:latin typeface="Marker Felt" charset="0"/>
                <a:ea typeface="Marker Felt" charset="0"/>
                <a:cs typeface="Marker Felt" charset="0"/>
                <a:sym typeface="Marker Felt" charset="0"/>
              </a:defRPr>
            </a:lvl5pPr>
            <a:lvl6pPr marL="4572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6pPr>
            <a:lvl7pPr marL="9144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7pPr>
            <a:lvl8pPr marL="13716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8pPr>
            <a:lvl9pPr marL="18288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9pPr>
          </a:lstStyle>
          <a:p>
            <a:pPr eaLnBrk="1" hangingPunct="1"/>
            <a:fld id="{62E22348-9064-E143-9422-214B52F6B7DB}" type="slidenum">
              <a:rPr lang="en-US" sz="1200"/>
              <a:pPr eaLnBrk="1" hangingPunct="1"/>
              <a:t>58</a:t>
            </a:fld>
            <a:endParaRPr lang="en-US"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Marker Felt"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000">
                <a:solidFill>
                  <a:srgbClr val="727272"/>
                </a:solidFill>
                <a:latin typeface="Marker Felt" charset="0"/>
                <a:ea typeface="ＭＳ Ｐゴシック" charset="0"/>
                <a:cs typeface="Marker Felt" charset="0"/>
                <a:sym typeface="Marker Felt" charset="0"/>
              </a:defRPr>
            </a:lvl1pPr>
            <a:lvl2pPr marL="37931725" indent="-37474525" eaLnBrk="0" hangingPunct="0">
              <a:defRPr sz="3000">
                <a:solidFill>
                  <a:srgbClr val="727272"/>
                </a:solidFill>
                <a:latin typeface="Marker Felt" charset="0"/>
                <a:ea typeface="Marker Felt" charset="0"/>
                <a:cs typeface="Marker Felt" charset="0"/>
                <a:sym typeface="Marker Felt" charset="0"/>
              </a:defRPr>
            </a:lvl2pPr>
            <a:lvl3pPr eaLnBrk="0" hangingPunct="0">
              <a:defRPr sz="3000">
                <a:solidFill>
                  <a:srgbClr val="727272"/>
                </a:solidFill>
                <a:latin typeface="Marker Felt" charset="0"/>
                <a:ea typeface="Marker Felt" charset="0"/>
                <a:cs typeface="Marker Felt" charset="0"/>
                <a:sym typeface="Marker Felt" charset="0"/>
              </a:defRPr>
            </a:lvl3pPr>
            <a:lvl4pPr eaLnBrk="0" hangingPunct="0">
              <a:defRPr sz="3000">
                <a:solidFill>
                  <a:srgbClr val="727272"/>
                </a:solidFill>
                <a:latin typeface="Marker Felt" charset="0"/>
                <a:ea typeface="Marker Felt" charset="0"/>
                <a:cs typeface="Marker Felt" charset="0"/>
                <a:sym typeface="Marker Felt" charset="0"/>
              </a:defRPr>
            </a:lvl4pPr>
            <a:lvl5pPr eaLnBrk="0" hangingPunct="0">
              <a:defRPr sz="3000">
                <a:solidFill>
                  <a:srgbClr val="727272"/>
                </a:solidFill>
                <a:latin typeface="Marker Felt" charset="0"/>
                <a:ea typeface="Marker Felt" charset="0"/>
                <a:cs typeface="Marker Felt" charset="0"/>
                <a:sym typeface="Marker Felt" charset="0"/>
              </a:defRPr>
            </a:lvl5pPr>
            <a:lvl6pPr marL="4572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6pPr>
            <a:lvl7pPr marL="9144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7pPr>
            <a:lvl8pPr marL="13716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8pPr>
            <a:lvl9pPr marL="18288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9pPr>
          </a:lstStyle>
          <a:p>
            <a:pPr eaLnBrk="1" hangingPunct="1"/>
            <a:fld id="{BAD0BB9D-02AC-5645-A811-B137DC1C025C}" type="slidenum">
              <a:rPr lang="en-US" sz="1200"/>
              <a:pPr eaLnBrk="1" hangingPunct="1"/>
              <a:t>59</a:t>
            </a:fld>
            <a:endParaRPr lang="en-US" sz="1200"/>
          </a:p>
        </p:txBody>
      </p:sp>
      <p:sp>
        <p:nvSpPr>
          <p:cNvPr id="159747" name="Rectangle 2"/>
          <p:cNvSpPr>
            <a:spLocks noGrp="1" noRot="1" noChangeAspect="1" noChangeArrowheads="1" noTextEdit="1"/>
          </p:cNvSpPr>
          <p:nvPr>
            <p:ph type="sldImg"/>
          </p:nvPr>
        </p:nvSpPr>
        <p:spPr>
          <a:ln/>
        </p:spPr>
      </p:sp>
      <p:sp>
        <p:nvSpPr>
          <p:cNvPr id="159748"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Marker Felt"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000">
                <a:solidFill>
                  <a:srgbClr val="727272"/>
                </a:solidFill>
                <a:latin typeface="Marker Felt" charset="0"/>
                <a:ea typeface="ＭＳ Ｐゴシック" charset="0"/>
                <a:cs typeface="Marker Felt" charset="0"/>
                <a:sym typeface="Marker Felt" charset="0"/>
              </a:defRPr>
            </a:lvl1pPr>
            <a:lvl2pPr marL="37931725" indent="-37474525" eaLnBrk="0" hangingPunct="0">
              <a:defRPr sz="3000">
                <a:solidFill>
                  <a:srgbClr val="727272"/>
                </a:solidFill>
                <a:latin typeface="Marker Felt" charset="0"/>
                <a:ea typeface="Marker Felt" charset="0"/>
                <a:cs typeface="Marker Felt" charset="0"/>
                <a:sym typeface="Marker Felt" charset="0"/>
              </a:defRPr>
            </a:lvl2pPr>
            <a:lvl3pPr eaLnBrk="0" hangingPunct="0">
              <a:defRPr sz="3000">
                <a:solidFill>
                  <a:srgbClr val="727272"/>
                </a:solidFill>
                <a:latin typeface="Marker Felt" charset="0"/>
                <a:ea typeface="Marker Felt" charset="0"/>
                <a:cs typeface="Marker Felt" charset="0"/>
                <a:sym typeface="Marker Felt" charset="0"/>
              </a:defRPr>
            </a:lvl3pPr>
            <a:lvl4pPr eaLnBrk="0" hangingPunct="0">
              <a:defRPr sz="3000">
                <a:solidFill>
                  <a:srgbClr val="727272"/>
                </a:solidFill>
                <a:latin typeface="Marker Felt" charset="0"/>
                <a:ea typeface="Marker Felt" charset="0"/>
                <a:cs typeface="Marker Felt" charset="0"/>
                <a:sym typeface="Marker Felt" charset="0"/>
              </a:defRPr>
            </a:lvl4pPr>
            <a:lvl5pPr eaLnBrk="0" hangingPunct="0">
              <a:defRPr sz="3000">
                <a:solidFill>
                  <a:srgbClr val="727272"/>
                </a:solidFill>
                <a:latin typeface="Marker Felt" charset="0"/>
                <a:ea typeface="Marker Felt" charset="0"/>
                <a:cs typeface="Marker Felt" charset="0"/>
                <a:sym typeface="Marker Felt" charset="0"/>
              </a:defRPr>
            </a:lvl5pPr>
            <a:lvl6pPr marL="4572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6pPr>
            <a:lvl7pPr marL="9144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7pPr>
            <a:lvl8pPr marL="13716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8pPr>
            <a:lvl9pPr marL="18288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9pPr>
          </a:lstStyle>
          <a:p>
            <a:pPr eaLnBrk="1" hangingPunct="1"/>
            <a:fld id="{A53936A8-A388-8E46-B9A2-67F11C8753B2}" type="slidenum">
              <a:rPr lang="en-US" sz="1200"/>
              <a:pPr eaLnBrk="1" hangingPunct="1"/>
              <a:t>60</a:t>
            </a:fld>
            <a:endParaRPr lang="en-US" sz="1200"/>
          </a:p>
        </p:txBody>
      </p:sp>
      <p:sp>
        <p:nvSpPr>
          <p:cNvPr id="161795" name="Rectangle 2"/>
          <p:cNvSpPr>
            <a:spLocks noGrp="1" noRot="1" noChangeAspect="1" noChangeArrowheads="1" noTextEdit="1"/>
          </p:cNvSpPr>
          <p:nvPr>
            <p:ph type="sldImg"/>
          </p:nvPr>
        </p:nvSpPr>
        <p:spPr>
          <a:ln/>
        </p:spPr>
      </p:sp>
      <p:sp>
        <p:nvSpPr>
          <p:cNvPr id="161796"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Marker Felt"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000">
                <a:solidFill>
                  <a:srgbClr val="727272"/>
                </a:solidFill>
                <a:latin typeface="Marker Felt" charset="0"/>
                <a:ea typeface="ＭＳ Ｐゴシック" charset="0"/>
                <a:cs typeface="Marker Felt" charset="0"/>
                <a:sym typeface="Marker Felt" charset="0"/>
              </a:defRPr>
            </a:lvl1pPr>
            <a:lvl2pPr marL="37931725" indent="-37474525" eaLnBrk="0" hangingPunct="0">
              <a:defRPr sz="3000">
                <a:solidFill>
                  <a:srgbClr val="727272"/>
                </a:solidFill>
                <a:latin typeface="Marker Felt" charset="0"/>
                <a:ea typeface="Marker Felt" charset="0"/>
                <a:cs typeface="Marker Felt" charset="0"/>
                <a:sym typeface="Marker Felt" charset="0"/>
              </a:defRPr>
            </a:lvl2pPr>
            <a:lvl3pPr eaLnBrk="0" hangingPunct="0">
              <a:defRPr sz="3000">
                <a:solidFill>
                  <a:srgbClr val="727272"/>
                </a:solidFill>
                <a:latin typeface="Marker Felt" charset="0"/>
                <a:ea typeface="Marker Felt" charset="0"/>
                <a:cs typeface="Marker Felt" charset="0"/>
                <a:sym typeface="Marker Felt" charset="0"/>
              </a:defRPr>
            </a:lvl3pPr>
            <a:lvl4pPr eaLnBrk="0" hangingPunct="0">
              <a:defRPr sz="3000">
                <a:solidFill>
                  <a:srgbClr val="727272"/>
                </a:solidFill>
                <a:latin typeface="Marker Felt" charset="0"/>
                <a:ea typeface="Marker Felt" charset="0"/>
                <a:cs typeface="Marker Felt" charset="0"/>
                <a:sym typeface="Marker Felt" charset="0"/>
              </a:defRPr>
            </a:lvl4pPr>
            <a:lvl5pPr eaLnBrk="0" hangingPunct="0">
              <a:defRPr sz="3000">
                <a:solidFill>
                  <a:srgbClr val="727272"/>
                </a:solidFill>
                <a:latin typeface="Marker Felt" charset="0"/>
                <a:ea typeface="Marker Felt" charset="0"/>
                <a:cs typeface="Marker Felt" charset="0"/>
                <a:sym typeface="Marker Felt" charset="0"/>
              </a:defRPr>
            </a:lvl5pPr>
            <a:lvl6pPr marL="4572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6pPr>
            <a:lvl7pPr marL="9144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7pPr>
            <a:lvl8pPr marL="13716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8pPr>
            <a:lvl9pPr marL="18288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9pPr>
          </a:lstStyle>
          <a:p>
            <a:pPr eaLnBrk="1" hangingPunct="1"/>
            <a:fld id="{27695355-29FA-AD4F-96EA-9D383D1FB7F7}" type="slidenum">
              <a:rPr lang="en-US" sz="1200"/>
              <a:pPr eaLnBrk="1" hangingPunct="1"/>
              <a:t>62</a:t>
            </a:fld>
            <a:endParaRPr lang="en-US" sz="1200"/>
          </a:p>
        </p:txBody>
      </p:sp>
      <p:sp>
        <p:nvSpPr>
          <p:cNvPr id="163843" name="Rectangle 2"/>
          <p:cNvSpPr>
            <a:spLocks noGrp="1" noRot="1" noChangeAspect="1" noChangeArrowheads="1" noTextEdit="1"/>
          </p:cNvSpPr>
          <p:nvPr>
            <p:ph type="sldImg"/>
          </p:nvPr>
        </p:nvSpPr>
        <p:spPr>
          <a:ln/>
        </p:spPr>
      </p:sp>
      <p:sp>
        <p:nvSpPr>
          <p:cNvPr id="163844"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Marker Felt"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480239-67BC-9845-A95F-DBEFE1743F51}" type="slidenum">
              <a:rPr lang="en-US" sz="1200"/>
              <a:pPr eaLnBrk="1" hangingPunct="1"/>
              <a:t>79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AD0582-2315-5A49-BD88-03CA87C679FC}" type="slidenum">
              <a:rPr lang="en-US" sz="1200"/>
              <a:pPr eaLnBrk="1" hangingPunct="1"/>
              <a:t>80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5ADC705-92C7-3040-A202-D4A9326CC7A0}" type="datetimeFigureOut">
              <a:rPr lang="en-US" smtClean="0"/>
              <a:t>5/5/17</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5ADC705-92C7-3040-A202-D4A9326CC7A0}" type="datetimeFigureOut">
              <a:rPr lang="en-US" smtClean="0"/>
              <a:t>5/5/17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97F47-83BE-C248-9BEB-128766A5D28F}"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ADC705-92C7-3040-A202-D4A9326CC7A0}" type="datetimeFigureOut">
              <a:rPr lang="en-US" smtClean="0"/>
              <a:t>5/5/17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97F47-83BE-C248-9BEB-128766A5D28F}"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ADC705-92C7-3040-A202-D4A9326CC7A0}" type="datetimeFigureOut">
              <a:rPr lang="en-US" smtClean="0"/>
              <a:t>5/5/17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97F47-83BE-C248-9BEB-128766A5D28F}"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D863ACC-011A-0446-AD81-7A40CEA4EDE1}" type="slidenum">
              <a:rPr lang="en-US"/>
              <a:pPr/>
              <a:t>‹#›</a:t>
            </a:fld>
            <a:endParaRPr lang="en-US"/>
          </a:p>
        </p:txBody>
      </p:sp>
    </p:spTree>
    <p:extLst>
      <p:ext uri="{BB962C8B-B14F-4D97-AF65-F5344CB8AC3E}">
        <p14:creationId xmlns:p14="http://schemas.microsoft.com/office/powerpoint/2010/main" val="148504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666B2A9-80DE-2A41-96BF-247D78AC05C8}" type="slidenum">
              <a:rPr lang="en-US"/>
              <a:pPr/>
              <a:t>‹#›</a:t>
            </a:fld>
            <a:endParaRPr lang="en-US"/>
          </a:p>
        </p:txBody>
      </p:sp>
    </p:spTree>
    <p:extLst>
      <p:ext uri="{BB962C8B-B14F-4D97-AF65-F5344CB8AC3E}">
        <p14:creationId xmlns:p14="http://schemas.microsoft.com/office/powerpoint/2010/main" val="175938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ADC705-92C7-3040-A202-D4A9326CC7A0}" type="datetimeFigureOut">
              <a:rPr lang="en-US" smtClean="0"/>
              <a:t>5/5/17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97F47-83BE-C248-9BEB-128766A5D28F}"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ADC705-92C7-3040-A202-D4A9326CC7A0}" type="datetimeFigureOut">
              <a:rPr lang="en-US" smtClean="0"/>
              <a:t>5/5/17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97F47-83BE-C248-9BEB-128766A5D28F}"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5ADC705-92C7-3040-A202-D4A9326CC7A0}" type="datetimeFigureOut">
              <a:rPr lang="en-US" smtClean="0"/>
              <a:t>5/5/17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97F47-83BE-C248-9BEB-128766A5D28F}"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5ADC705-92C7-3040-A202-D4A9326CC7A0}" type="datetimeFigureOut">
              <a:rPr lang="en-US" smtClean="0"/>
              <a:t>5/5/17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97F47-83BE-C248-9BEB-128766A5D28F}"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5ADC705-92C7-3040-A202-D4A9326CC7A0}" type="datetimeFigureOut">
              <a:rPr lang="en-US" smtClean="0"/>
              <a:t>5/5/17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97F47-83BE-C248-9BEB-128766A5D28F}"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DC705-92C7-3040-A202-D4A9326CC7A0}" type="datetimeFigureOut">
              <a:rPr lang="en-US" smtClean="0"/>
              <a:t>5/5/17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97F47-83BE-C248-9BEB-128766A5D2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DC705-92C7-3040-A202-D4A9326CC7A0}" type="datetimeFigureOut">
              <a:rPr lang="en-US" smtClean="0"/>
              <a:t>5/5/17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97F47-83BE-C248-9BEB-128766A5D28F}"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5ADC705-92C7-3040-A202-D4A9326CC7A0}" type="datetimeFigureOut">
              <a:rPr lang="en-US" smtClean="0"/>
              <a:t>5/5/17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97F47-83BE-C248-9BEB-128766A5D28F}"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A697F47-83BE-C248-9BEB-128766A5D28F}"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DC705-92C7-3040-A202-D4A9326CC7A0}" type="datetimeFigureOut">
              <a:rPr lang="en-US" smtClean="0"/>
              <a:t>5/5/17</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2.bin"/><Relationship Id="rId5" Type="http://schemas.openxmlformats.org/officeDocument/2006/relationships/image" Target="../media/image66.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113.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11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115.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116.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77.emf"/><Relationship Id="rId5" Type="http://schemas.openxmlformats.org/officeDocument/2006/relationships/oleObject" Target="../embeddings/oleObject14.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microsoft.com/office/2007/relationships/hdphoto" Target="../media/hdphoto8.wdp"/><Relationship Id="rId4"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jpeg"/><Relationship Id="rId3" Type="http://schemas.microsoft.com/office/2007/relationships/hdphoto" Target="../media/hdphoto9.wdp"/></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jpeg"/></Relationships>
</file>

<file path=ppt/slides/_rels/slide129.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microsoft.com/office/2007/relationships/hdphoto" Target="../media/hdphoto2.wdp"/></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 Id="rId3" Type="http://schemas.openxmlformats.org/officeDocument/2006/relationships/image" Target="../media/image88.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9.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0.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1.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microsoft.com/office/2007/relationships/hdphoto" Target="../media/hdphoto4.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 Id="rId3" Type="http://schemas.microsoft.com/office/2007/relationships/hdphoto" Target="../media/hdphoto5.wdp"/></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4.emf"/><Relationship Id="rId5" Type="http://schemas.openxmlformats.org/officeDocument/2006/relationships/oleObject" Target="../embeddings/oleObject2.bin"/><Relationship Id="rId6" Type="http://schemas.openxmlformats.org/officeDocument/2006/relationships/image" Target="../media/image45.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6.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7.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48.emf"/><Relationship Id="rId5" Type="http://schemas.openxmlformats.org/officeDocument/2006/relationships/oleObject" Target="../embeddings/oleObject6.bin"/><Relationship Id="rId6" Type="http://schemas.openxmlformats.org/officeDocument/2006/relationships/image" Target="../media/image49.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microsoft.com/office/2007/relationships/hdphoto" Target="../media/hdphoto6.wdp"/></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 Id="rId3" Type="http://schemas.microsoft.com/office/2007/relationships/hdphoto" Target="../media/hdphoto7.wdp"/></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microsoft.com/office/2007/relationships/hdphoto" Target="../media/hdphoto1.wdp"/></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53.emf"/><Relationship Id="rId5" Type="http://schemas.openxmlformats.org/officeDocument/2006/relationships/oleObject" Target="../embeddings/oleObject8.bin"/><Relationship Id="rId6" Type="http://schemas.openxmlformats.org/officeDocument/2006/relationships/image" Target="../media/image5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microsoft.com/office/2007/relationships/hdphoto" Target="../media/hdphoto1.wdp"/></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6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64.emf"/><Relationship Id="rId5" Type="http://schemas.openxmlformats.org/officeDocument/2006/relationships/oleObject" Target="../embeddings/oleObject11.bin"/><Relationship Id="rId6" Type="http://schemas.openxmlformats.org/officeDocument/2006/relationships/image" Target="../media/image6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 </a:t>
            </a:r>
            <a:endParaRPr lang="en-US" dirty="0"/>
          </a:p>
        </p:txBody>
      </p:sp>
      <p:sp>
        <p:nvSpPr>
          <p:cNvPr id="3" name="Subtitle 2"/>
          <p:cNvSpPr>
            <a:spLocks noGrp="1"/>
          </p:cNvSpPr>
          <p:nvPr>
            <p:ph type="subTitle" idx="1"/>
          </p:nvPr>
        </p:nvSpPr>
        <p:spPr/>
        <p:txBody>
          <a:bodyPr/>
          <a:lstStyle/>
          <a:p>
            <a:r>
              <a:rPr lang="en-US" dirty="0" smtClean="0"/>
              <a:t>A quick review of each chapter</a:t>
            </a:r>
            <a:endParaRPr lang="en-US" dirty="0"/>
          </a:p>
        </p:txBody>
      </p:sp>
    </p:spTree>
    <p:extLst>
      <p:ext uri="{BB962C8B-B14F-4D97-AF65-F5344CB8AC3E}">
        <p14:creationId xmlns:p14="http://schemas.microsoft.com/office/powerpoint/2010/main" val="39862706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 </a:t>
            </a:r>
            <a:endParaRPr lang="en-US" dirty="0"/>
          </a:p>
        </p:txBody>
      </p:sp>
      <p:sp>
        <p:nvSpPr>
          <p:cNvPr id="3" name="Subtitle 2"/>
          <p:cNvSpPr>
            <a:spLocks noGrp="1"/>
          </p:cNvSpPr>
          <p:nvPr>
            <p:ph type="subTitle" idx="1"/>
          </p:nvPr>
        </p:nvSpPr>
        <p:spPr/>
        <p:txBody>
          <a:bodyPr/>
          <a:lstStyle/>
          <a:p>
            <a:r>
              <a:rPr lang="en-US" dirty="0" smtClean="0"/>
              <a:t>Normal Distribution</a:t>
            </a:r>
            <a:endParaRPr lang="en-US" dirty="0"/>
          </a:p>
        </p:txBody>
      </p:sp>
    </p:spTree>
    <p:extLst>
      <p:ext uri="{BB962C8B-B14F-4D97-AF65-F5344CB8AC3E}">
        <p14:creationId xmlns:p14="http://schemas.microsoft.com/office/powerpoint/2010/main" val="266841861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atin typeface="Arial Black" charset="0"/>
                <a:ea typeface="ＭＳ Ｐゴシック" charset="0"/>
                <a:cs typeface="ＭＳ Ｐゴシック" charset="0"/>
              </a:rPr>
              <a:t>Type 1 and 2 errors</a:t>
            </a:r>
          </a:p>
        </p:txBody>
      </p:sp>
      <p:sp>
        <p:nvSpPr>
          <p:cNvPr id="26626" name="Rectangle 3"/>
          <p:cNvSpPr txBox="1">
            <a:spLocks noChangeArrowheads="1"/>
          </p:cNvSpPr>
          <p:nvPr/>
        </p:nvSpPr>
        <p:spPr bwMode="auto">
          <a:xfrm>
            <a:off x="-457200" y="2209800"/>
            <a:ext cx="9753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Black" charset="0"/>
                <a:ea typeface="ＭＳ Ｐゴシック" charset="0"/>
                <a:cs typeface="ＭＳ Ｐゴシック" charset="0"/>
              </a:defRPr>
            </a:lvl1pPr>
            <a:lvl2pPr>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lvl="1" eaLnBrk="1" hangingPunct="1">
              <a:spcBef>
                <a:spcPct val="20000"/>
              </a:spcBef>
              <a:buClr>
                <a:schemeClr val="folHlink"/>
              </a:buClr>
            </a:pPr>
            <a:r>
              <a:rPr lang="en-US" sz="2800"/>
              <a:t>Type 1 error — Rejecting Ho when it</a:t>
            </a:r>
            <a:r>
              <a:rPr lang="ja-JP" altLang="en-US" sz="2800"/>
              <a:t>’</a:t>
            </a:r>
            <a:r>
              <a:rPr lang="en-US" altLang="ja-JP" sz="2800"/>
              <a:t>s true.</a:t>
            </a:r>
          </a:p>
          <a:p>
            <a:pPr lvl="1" eaLnBrk="1" hangingPunct="1">
              <a:spcBef>
                <a:spcPct val="20000"/>
              </a:spcBef>
              <a:buClr>
                <a:schemeClr val="folHlink"/>
              </a:buClr>
            </a:pPr>
            <a:endParaRPr lang="en-US" sz="2800"/>
          </a:p>
          <a:p>
            <a:pPr lvl="1" eaLnBrk="1" hangingPunct="1">
              <a:spcBef>
                <a:spcPct val="20000"/>
              </a:spcBef>
              <a:buClr>
                <a:schemeClr val="folHlink"/>
              </a:buClr>
            </a:pPr>
            <a:endParaRPr lang="en-US" sz="2800"/>
          </a:p>
          <a:p>
            <a:pPr lvl="1" eaLnBrk="1" hangingPunct="1">
              <a:spcBef>
                <a:spcPct val="20000"/>
              </a:spcBef>
              <a:buClr>
                <a:schemeClr val="folHlink"/>
              </a:buClr>
            </a:pPr>
            <a:r>
              <a:rPr lang="en-US" sz="2800"/>
              <a:t>Type 2 error — Failing to reject Ho when it</a:t>
            </a:r>
            <a:r>
              <a:rPr lang="ja-JP" altLang="en-US" sz="2800"/>
              <a:t>’</a:t>
            </a:r>
            <a:r>
              <a:rPr lang="en-US" altLang="ja-JP" sz="2800"/>
              <a:t>s false.</a:t>
            </a:r>
            <a:endParaRPr lang="en-US" sz="2800"/>
          </a:p>
        </p:txBody>
      </p:sp>
    </p:spTree>
    <p:extLst>
      <p:ext uri="{BB962C8B-B14F-4D97-AF65-F5344CB8AC3E}">
        <p14:creationId xmlns:p14="http://schemas.microsoft.com/office/powerpoint/2010/main" val="4044752343"/>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301625"/>
            <a:ext cx="3810000" cy="1069975"/>
          </a:xfrm>
        </p:spPr>
        <p:txBody>
          <a:bodyPr/>
          <a:lstStyle/>
          <a:p>
            <a:r>
              <a:rPr lang="en-US">
                <a:latin typeface="Arial Black" charset="0"/>
                <a:ea typeface="ＭＳ Ｐゴシック" charset="0"/>
                <a:cs typeface="ＭＳ Ｐゴシック" charset="0"/>
              </a:rPr>
              <a:t>Power</a:t>
            </a:r>
          </a:p>
        </p:txBody>
      </p:sp>
      <p:sp>
        <p:nvSpPr>
          <p:cNvPr id="4" name="Rectangle 3"/>
          <p:cNvSpPr txBox="1">
            <a:spLocks noChangeArrowheads="1"/>
          </p:cNvSpPr>
          <p:nvPr/>
        </p:nvSpPr>
        <p:spPr bwMode="auto">
          <a:xfrm>
            <a:off x="304800" y="1219200"/>
            <a:ext cx="777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lnSpc>
                <a:spcPct val="90000"/>
              </a:lnSpc>
              <a:spcBef>
                <a:spcPct val="20000"/>
              </a:spcBef>
              <a:buClr>
                <a:schemeClr val="hlink"/>
              </a:buClr>
            </a:pPr>
            <a:endParaRPr lang="en-US" sz="2800"/>
          </a:p>
          <a:p>
            <a:pPr eaLnBrk="1" hangingPunct="1">
              <a:lnSpc>
                <a:spcPct val="90000"/>
              </a:lnSpc>
              <a:spcBef>
                <a:spcPct val="20000"/>
              </a:spcBef>
              <a:buClr>
                <a:schemeClr val="hlink"/>
              </a:buClr>
              <a:buFontTx/>
              <a:buChar char="•"/>
            </a:pPr>
            <a:r>
              <a:rPr lang="en-US" sz="2800"/>
              <a:t>What is power?</a:t>
            </a:r>
          </a:p>
          <a:p>
            <a:pPr eaLnBrk="1" hangingPunct="1">
              <a:lnSpc>
                <a:spcPct val="90000"/>
              </a:lnSpc>
              <a:spcBef>
                <a:spcPct val="20000"/>
              </a:spcBef>
              <a:buClr>
                <a:schemeClr val="hlink"/>
              </a:buClr>
              <a:buFontTx/>
              <a:buChar char="•"/>
            </a:pPr>
            <a:r>
              <a:rPr lang="en-US" sz="2800"/>
              <a:t>Power = 1 - </a:t>
            </a:r>
            <a:r>
              <a:rPr lang="en-US" sz="2800" i="1"/>
              <a:t>β</a:t>
            </a:r>
          </a:p>
          <a:p>
            <a:pPr eaLnBrk="1" hangingPunct="1">
              <a:lnSpc>
                <a:spcPct val="90000"/>
              </a:lnSpc>
              <a:spcBef>
                <a:spcPct val="20000"/>
              </a:spcBef>
              <a:buClr>
                <a:schemeClr val="hlink"/>
              </a:buClr>
            </a:pPr>
            <a:r>
              <a:rPr lang="en-US" sz="2800"/>
              <a:t>	It is the probability of correctly rejecting H</a:t>
            </a:r>
            <a:r>
              <a:rPr lang="en-US" sz="2800" baseline="-25000"/>
              <a:t>o</a:t>
            </a:r>
            <a:r>
              <a:rPr lang="en-US" sz="2800"/>
              <a:t> when it is false.</a:t>
            </a:r>
            <a:endParaRPr lang="en-US"/>
          </a:p>
          <a:p>
            <a:pPr lvl="1" eaLnBrk="1" hangingPunct="1">
              <a:lnSpc>
                <a:spcPct val="90000"/>
              </a:lnSpc>
              <a:spcBef>
                <a:spcPct val="20000"/>
              </a:spcBef>
              <a:buClr>
                <a:schemeClr val="folHlink"/>
              </a:buClr>
              <a:buFontTx/>
              <a:buChar char="•"/>
            </a:pPr>
            <a:endParaRPr lang="en-US"/>
          </a:p>
        </p:txBody>
      </p:sp>
      <p:sp>
        <p:nvSpPr>
          <p:cNvPr id="38916" name="TextBox 4"/>
          <p:cNvSpPr txBox="1">
            <a:spLocks noChangeArrowheads="1"/>
          </p:cNvSpPr>
          <p:nvPr/>
        </p:nvSpPr>
        <p:spPr bwMode="auto">
          <a:xfrm>
            <a:off x="533400" y="3810000"/>
            <a:ext cx="7777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4400">
                <a:solidFill>
                  <a:schemeClr val="accent1"/>
                </a:solidFill>
              </a:rPr>
              <a:t>Ways to increase power</a:t>
            </a:r>
          </a:p>
        </p:txBody>
      </p:sp>
      <p:sp>
        <p:nvSpPr>
          <p:cNvPr id="5" name="TextBox 4"/>
          <p:cNvSpPr txBox="1">
            <a:spLocks noChangeArrowheads="1"/>
          </p:cNvSpPr>
          <p:nvPr/>
        </p:nvSpPr>
        <p:spPr bwMode="auto">
          <a:xfrm>
            <a:off x="609600" y="4876800"/>
            <a:ext cx="741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r>
              <a:rPr lang="en-US"/>
              <a:t>Increase sample size</a:t>
            </a:r>
          </a:p>
          <a:p>
            <a:r>
              <a:rPr lang="en-US"/>
              <a:t>Increase alpha level.....ex.(use α = .10 instead of </a:t>
            </a:r>
            <a:r>
              <a:rPr lang="en-US">
                <a:latin typeface="Lucida Grande" charset="0"/>
                <a:cs typeface="Lucida Grande" charset="0"/>
              </a:rPr>
              <a:t>α</a:t>
            </a:r>
            <a:r>
              <a:rPr lang="en-US">
                <a:cs typeface="Lucida Grande" charset="0"/>
              </a:rPr>
              <a:t> = .05 or </a:t>
            </a:r>
            <a:r>
              <a:rPr lang="en-US">
                <a:latin typeface="Lucida Grande" charset="0"/>
                <a:cs typeface="Lucida Grande" charset="0"/>
              </a:rPr>
              <a:t>α</a:t>
            </a:r>
            <a:r>
              <a:rPr lang="en-US">
                <a:cs typeface="Lucida Grande" charset="0"/>
              </a:rPr>
              <a:t> = .01)</a:t>
            </a:r>
          </a:p>
        </p:txBody>
      </p:sp>
      <p:sp>
        <p:nvSpPr>
          <p:cNvPr id="6" name="TextBox 5"/>
          <p:cNvSpPr txBox="1"/>
          <p:nvPr/>
        </p:nvSpPr>
        <p:spPr>
          <a:xfrm>
            <a:off x="4648200" y="685800"/>
            <a:ext cx="3805724" cy="523220"/>
          </a:xfrm>
          <a:prstGeom prst="rect">
            <a:avLst/>
          </a:prstGeom>
          <a:noFill/>
          <a:effectLst>
            <a:glow rad="114300">
              <a:srgbClr val="660066">
                <a:alpha val="75000"/>
              </a:srgbClr>
            </a:glow>
            <a:softEdge rad="139700"/>
          </a:effectLst>
          <a:scene3d>
            <a:camera prst="orthographicFront"/>
            <a:lightRig rig="threePt" dir="t"/>
          </a:scene3d>
          <a:sp3d extrusionH="19050"/>
        </p:spPr>
        <p:txBody>
          <a:bodyPr wrap="none">
            <a:spAutoFit/>
          </a:bodyPr>
          <a:lstStyle/>
          <a:p>
            <a:pPr>
              <a:defRPr/>
            </a:pPr>
            <a:r>
              <a:rPr lang="en-US" sz="2800" dirty="0">
                <a:solidFill>
                  <a:srgbClr val="6DFF74"/>
                </a:solidFill>
                <a:latin typeface="Arial Black" pitchFamily="-112" charset="0"/>
                <a:ea typeface="+mn-ea"/>
                <a:cs typeface="+mn-cs"/>
              </a:rPr>
              <a:t>STUDY THIS PAGE</a:t>
            </a:r>
          </a:p>
        </p:txBody>
      </p:sp>
    </p:spTree>
    <p:extLst>
      <p:ext uri="{BB962C8B-B14F-4D97-AF65-F5344CB8AC3E}">
        <p14:creationId xmlns:p14="http://schemas.microsoft.com/office/powerpoint/2010/main" val="3985449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38916"/>
                                        </p:tgtEl>
                                        <p:attrNameLst>
                                          <p:attrName>style.visibility</p:attrName>
                                        </p:attrNameLst>
                                      </p:cBhvr>
                                      <p:to>
                                        <p:strVal val="visible"/>
                                      </p:to>
                                    </p:set>
                                    <p:animEffect transition="in" filter="slide(fromBottom)">
                                      <p:cBhvr>
                                        <p:cTn id="11" dur="500"/>
                                        <p:tgtEl>
                                          <p:spTgt spid="389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916" grpId="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685800" y="301625"/>
            <a:ext cx="7772400" cy="917575"/>
          </a:xfrm>
        </p:spPr>
        <p:txBody>
          <a:bodyPr/>
          <a:lstStyle/>
          <a:p>
            <a:r>
              <a:rPr lang="en-US">
                <a:latin typeface="Arial Black" charset="0"/>
                <a:ea typeface="ＭＳ Ｐゴシック" charset="0"/>
                <a:cs typeface="ＭＳ Ｐゴシック" charset="0"/>
              </a:rPr>
              <a:t>Conjecture</a:t>
            </a:r>
          </a:p>
        </p:txBody>
      </p:sp>
      <p:sp>
        <p:nvSpPr>
          <p:cNvPr id="72706" name="Content Placeholder 2"/>
          <p:cNvSpPr>
            <a:spLocks noGrp="1"/>
          </p:cNvSpPr>
          <p:nvPr>
            <p:ph idx="1"/>
          </p:nvPr>
        </p:nvSpPr>
        <p:spPr>
          <a:xfrm>
            <a:off x="304800" y="1924375"/>
            <a:ext cx="8610600" cy="1410350"/>
          </a:xfrm>
        </p:spPr>
        <p:txBody>
          <a:bodyPr/>
          <a:lstStyle/>
          <a:p>
            <a:r>
              <a:rPr lang="en-US" dirty="0">
                <a:latin typeface="Arial Black" charset="0"/>
                <a:ea typeface="ＭＳ Ｐゴシック" charset="0"/>
                <a:cs typeface="ＭＳ Ｐゴシック" charset="0"/>
              </a:rPr>
              <a:t>Mr. Pines got stung by a sting ray over the break. He is trying to decide whether he should go to the doctor.</a:t>
            </a:r>
          </a:p>
        </p:txBody>
      </p:sp>
      <p:sp>
        <p:nvSpPr>
          <p:cNvPr id="2" name="TextBox 1"/>
          <p:cNvSpPr txBox="1"/>
          <p:nvPr/>
        </p:nvSpPr>
        <p:spPr>
          <a:xfrm>
            <a:off x="304800" y="3657600"/>
            <a:ext cx="8039100" cy="138430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800" dirty="0"/>
              <a:t>Ho: It will heal on its own.</a:t>
            </a:r>
          </a:p>
          <a:p>
            <a:pPr>
              <a:defRPr/>
            </a:pPr>
            <a:endParaRPr lang="en-US" sz="2800" dirty="0"/>
          </a:p>
          <a:p>
            <a:pPr>
              <a:defRPr/>
            </a:pPr>
            <a:r>
              <a:rPr lang="en-US" sz="2800" dirty="0"/>
              <a:t>Ha: It needs to be looked at by a doctor.</a:t>
            </a:r>
          </a:p>
        </p:txBody>
      </p:sp>
      <p:sp>
        <p:nvSpPr>
          <p:cNvPr id="3" name="TextBox 2"/>
          <p:cNvSpPr txBox="1"/>
          <p:nvPr/>
        </p:nvSpPr>
        <p:spPr>
          <a:xfrm>
            <a:off x="1150938" y="5570538"/>
            <a:ext cx="6713537" cy="3698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US" dirty="0"/>
              <a:t>Fill out your type I and II error template completely.</a:t>
            </a:r>
          </a:p>
        </p:txBody>
      </p:sp>
    </p:spTree>
    <p:extLst>
      <p:ext uri="{BB962C8B-B14F-4D97-AF65-F5344CB8AC3E}">
        <p14:creationId xmlns:p14="http://schemas.microsoft.com/office/powerpoint/2010/main" val="254372661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7772400" cy="6629400"/>
          </a:xfrm>
        </p:spPr>
        <p:txBody>
          <a:bodyPr>
            <a:normAutofit lnSpcReduction="10000"/>
          </a:bodyPr>
          <a:lstStyle/>
          <a:p>
            <a:pPr>
              <a:buFontTx/>
              <a:buNone/>
            </a:pPr>
            <a:r>
              <a:rPr lang="en-US" dirty="0">
                <a:latin typeface="Arial Black" charset="0"/>
                <a:ea typeface="ＭＳ Ｐゴシック" charset="0"/>
                <a:cs typeface="ＭＳ Ｐゴシック" charset="0"/>
              </a:rPr>
              <a:t>Type I Error: </a:t>
            </a:r>
            <a:r>
              <a:rPr lang="en-US" sz="2200" dirty="0">
                <a:latin typeface="Arial Black" charset="0"/>
                <a:ea typeface="ＭＳ Ｐゴシック" charset="0"/>
                <a:cs typeface="ＭＳ Ｐゴシック" charset="0"/>
              </a:rPr>
              <a:t>Reject Ho, when it</a:t>
            </a:r>
            <a:r>
              <a:rPr lang="ja-JP" altLang="en-US" sz="2200" dirty="0">
                <a:latin typeface="Arial Black" charset="0"/>
                <a:ea typeface="ＭＳ Ｐゴシック" charset="0"/>
                <a:cs typeface="ＭＳ Ｐゴシック" charset="0"/>
              </a:rPr>
              <a:t>’</a:t>
            </a:r>
            <a:r>
              <a:rPr lang="en-US" altLang="ja-JP" sz="2200" dirty="0">
                <a:latin typeface="Arial Black" charset="0"/>
                <a:ea typeface="ＭＳ Ｐゴシック" charset="0"/>
                <a:cs typeface="ＭＳ Ｐゴシック" charset="0"/>
              </a:rPr>
              <a:t>s true</a:t>
            </a:r>
          </a:p>
          <a:p>
            <a:pPr>
              <a:buFontTx/>
              <a:buNone/>
            </a:pPr>
            <a:r>
              <a:rPr lang="en-US" sz="2200" dirty="0">
                <a:solidFill>
                  <a:srgbClr val="294171"/>
                </a:solidFill>
                <a:latin typeface="Arial Black" charset="0"/>
                <a:ea typeface="ＭＳ Ｐゴシック" charset="0"/>
                <a:cs typeface="ＭＳ Ｐゴシック" charset="0"/>
              </a:rPr>
              <a:t>Decide that it needs to be looked at by a doctor when it would have healed on its own.</a:t>
            </a:r>
            <a:endParaRPr lang="en-US" altLang="ja-JP" sz="2200" dirty="0">
              <a:solidFill>
                <a:srgbClr val="294171"/>
              </a:solidFill>
              <a:latin typeface="Arial Black" charset="0"/>
              <a:ea typeface="ＭＳ Ｐゴシック" charset="0"/>
              <a:cs typeface="ＭＳ Ｐゴシック" charset="0"/>
            </a:endParaRPr>
          </a:p>
          <a:p>
            <a:pPr>
              <a:buFontTx/>
              <a:buNone/>
            </a:pPr>
            <a:endParaRPr lang="en-US" sz="2200" dirty="0">
              <a:latin typeface="Arial Black" charset="0"/>
              <a:ea typeface="ＭＳ Ｐゴシック" charset="0"/>
              <a:cs typeface="ＭＳ Ｐゴシック" charset="0"/>
            </a:endParaRPr>
          </a:p>
          <a:p>
            <a:pPr>
              <a:buFontTx/>
              <a:buNone/>
            </a:pPr>
            <a:r>
              <a:rPr lang="en-US" sz="2200" dirty="0">
                <a:latin typeface="Arial Black" charset="0"/>
                <a:ea typeface="ＭＳ Ｐゴシック" charset="0"/>
                <a:cs typeface="ＭＳ Ｐゴシック" charset="0"/>
              </a:rPr>
              <a:t>Consequence: </a:t>
            </a:r>
            <a:r>
              <a:rPr lang="en-US" sz="2200" dirty="0">
                <a:solidFill>
                  <a:srgbClr val="FF0000"/>
                </a:solidFill>
                <a:latin typeface="Arial Black" charset="0"/>
                <a:ea typeface="ＭＳ Ｐゴシック" charset="0"/>
                <a:cs typeface="ＭＳ Ｐゴシック" charset="0"/>
              </a:rPr>
              <a:t>Wasted </a:t>
            </a:r>
            <a:r>
              <a:rPr lang="en-US" sz="2200" dirty="0" err="1">
                <a:solidFill>
                  <a:srgbClr val="FF0000"/>
                </a:solidFill>
                <a:latin typeface="Arial Black" charset="0"/>
                <a:ea typeface="ＭＳ Ｐゴシック" charset="0"/>
                <a:cs typeface="ＭＳ Ｐゴシック" charset="0"/>
              </a:rPr>
              <a:t>time,money</a:t>
            </a:r>
            <a:r>
              <a:rPr lang="en-US" sz="2200" dirty="0">
                <a:solidFill>
                  <a:srgbClr val="FF0000"/>
                </a:solidFill>
                <a:latin typeface="Arial Black" charset="0"/>
                <a:ea typeface="ＭＳ Ｐゴシック" charset="0"/>
                <a:cs typeface="ＭＳ Ｐゴシック" charset="0"/>
              </a:rPr>
              <a:t>, and the inconvenience of going to the doctor</a:t>
            </a:r>
            <a:r>
              <a:rPr lang="en-US" sz="2200" dirty="0">
                <a:latin typeface="Arial Black" charset="0"/>
                <a:ea typeface="ＭＳ Ｐゴシック" charset="0"/>
                <a:cs typeface="ＭＳ Ｐゴシック" charset="0"/>
              </a:rPr>
              <a:t>.</a:t>
            </a:r>
          </a:p>
          <a:p>
            <a:pPr>
              <a:buFontTx/>
              <a:buNone/>
            </a:pPr>
            <a:endParaRPr lang="en-US" sz="2200" dirty="0">
              <a:latin typeface="Arial Black" charset="0"/>
              <a:ea typeface="ＭＳ Ｐゴシック" charset="0"/>
              <a:cs typeface="ＭＳ Ｐゴシック" charset="0"/>
            </a:endParaRPr>
          </a:p>
          <a:p>
            <a:pPr>
              <a:buFontTx/>
              <a:buNone/>
            </a:pPr>
            <a:r>
              <a:rPr lang="en-US" sz="2400" dirty="0">
                <a:latin typeface="Arial Black" charset="0"/>
                <a:ea typeface="ＭＳ Ｐゴシック" charset="0"/>
                <a:cs typeface="ＭＳ Ｐゴシック" charset="0"/>
              </a:rPr>
              <a:t>Type II Error: </a:t>
            </a:r>
            <a:r>
              <a:rPr lang="en-US" sz="2200" dirty="0">
                <a:latin typeface="Arial Black" charset="0"/>
                <a:ea typeface="ＭＳ Ｐゴシック" charset="0"/>
                <a:cs typeface="ＭＳ Ｐゴシック" charset="0"/>
              </a:rPr>
              <a:t>Fail to reject Ho, when it</a:t>
            </a:r>
            <a:r>
              <a:rPr lang="ja-JP" altLang="en-US" sz="2200" dirty="0">
                <a:latin typeface="Arial Black" charset="0"/>
                <a:ea typeface="ＭＳ Ｐゴシック" charset="0"/>
                <a:cs typeface="ＭＳ Ｐゴシック" charset="0"/>
              </a:rPr>
              <a:t>’</a:t>
            </a:r>
            <a:r>
              <a:rPr lang="en-US" altLang="ja-JP" sz="2200" dirty="0">
                <a:latin typeface="Arial Black" charset="0"/>
                <a:ea typeface="ＭＳ Ｐゴシック" charset="0"/>
                <a:cs typeface="ＭＳ Ｐゴシック" charset="0"/>
              </a:rPr>
              <a:t>s false</a:t>
            </a:r>
          </a:p>
          <a:p>
            <a:pPr>
              <a:buFontTx/>
              <a:buNone/>
            </a:pPr>
            <a:r>
              <a:rPr lang="en-US" sz="2200" dirty="0">
                <a:solidFill>
                  <a:srgbClr val="294171"/>
                </a:solidFill>
                <a:latin typeface="Arial Black" charset="0"/>
                <a:ea typeface="ＭＳ Ｐゴシック" charset="0"/>
                <a:cs typeface="ＭＳ Ｐゴシック" charset="0"/>
              </a:rPr>
              <a:t>Assume that it would heal on its own when it needed to be looked at by a doctor</a:t>
            </a:r>
            <a:endParaRPr lang="en-US" altLang="ja-JP" sz="2200" dirty="0">
              <a:solidFill>
                <a:srgbClr val="294171"/>
              </a:solidFill>
              <a:latin typeface="Arial Black" charset="0"/>
              <a:ea typeface="ＭＳ Ｐゴシック" charset="0"/>
              <a:cs typeface="ＭＳ Ｐゴシック" charset="0"/>
            </a:endParaRPr>
          </a:p>
          <a:p>
            <a:pPr>
              <a:buFontTx/>
              <a:buNone/>
            </a:pPr>
            <a:endParaRPr lang="en-US" sz="2200" dirty="0">
              <a:latin typeface="Arial Black" charset="0"/>
              <a:ea typeface="ＭＳ Ｐゴシック" charset="0"/>
              <a:cs typeface="ＭＳ Ｐゴシック" charset="0"/>
            </a:endParaRPr>
          </a:p>
          <a:p>
            <a:pPr>
              <a:buFontTx/>
              <a:buNone/>
            </a:pPr>
            <a:r>
              <a:rPr lang="en-US" sz="2200" dirty="0">
                <a:latin typeface="Arial Black" charset="0"/>
                <a:ea typeface="ＭＳ Ｐゴシック" charset="0"/>
                <a:cs typeface="ＭＳ Ｐゴシック" charset="0"/>
              </a:rPr>
              <a:t>Consequence: </a:t>
            </a:r>
            <a:r>
              <a:rPr lang="en-US" sz="2200" dirty="0">
                <a:solidFill>
                  <a:srgbClr val="FF0000"/>
                </a:solidFill>
                <a:latin typeface="Arial Black" charset="0"/>
                <a:ea typeface="ＭＳ Ｐゴシック" charset="0"/>
                <a:cs typeface="ＭＳ Ｐゴシック" charset="0"/>
              </a:rPr>
              <a:t>It takes a long time to heal, could get infected, and may possibly result in loss of a limb.</a:t>
            </a:r>
          </a:p>
          <a:p>
            <a:pPr>
              <a:buFontTx/>
              <a:buNone/>
            </a:pPr>
            <a:endParaRPr lang="en-US" sz="2200" dirty="0">
              <a:latin typeface="Arial Black" charset="0"/>
              <a:ea typeface="ＭＳ Ｐゴシック" charset="0"/>
              <a:cs typeface="ＭＳ Ｐゴシック" charset="0"/>
            </a:endParaRPr>
          </a:p>
        </p:txBody>
      </p:sp>
    </p:spTree>
    <p:extLst>
      <p:ext uri="{BB962C8B-B14F-4D97-AF65-F5344CB8AC3E}">
        <p14:creationId xmlns:p14="http://schemas.microsoft.com/office/powerpoint/2010/main" val="1394806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1"/>
          </p:nvPr>
        </p:nvSpPr>
        <p:spPr>
          <a:xfrm>
            <a:off x="685800" y="585149"/>
            <a:ext cx="7772400" cy="5257800"/>
          </a:xfrm>
        </p:spPr>
        <p:txBody>
          <a:bodyPr>
            <a:normAutofit fontScale="92500" lnSpcReduction="20000"/>
          </a:bodyPr>
          <a:lstStyle/>
          <a:p>
            <a:pPr>
              <a:buFontTx/>
              <a:buNone/>
            </a:pPr>
            <a:r>
              <a:rPr lang="en-US" sz="2600" dirty="0">
                <a:latin typeface="Arial Black" charset="0"/>
                <a:ea typeface="ＭＳ Ｐゴシック" charset="0"/>
                <a:cs typeface="ＭＳ Ｐゴシック" charset="0"/>
              </a:rPr>
              <a:t>Type II error is worse because you’re putting your body in serious risk</a:t>
            </a:r>
          </a:p>
          <a:p>
            <a:pPr>
              <a:buFontTx/>
              <a:buNone/>
            </a:pPr>
            <a:r>
              <a:rPr lang="en-US" sz="2600" dirty="0">
                <a:latin typeface="Arial Black" charset="0"/>
                <a:ea typeface="ＭＳ Ｐゴシック" charset="0"/>
                <a:cs typeface="ＭＳ Ｐゴシック" charset="0"/>
              </a:rPr>
              <a:t> </a:t>
            </a:r>
          </a:p>
          <a:p>
            <a:pPr>
              <a:buFontTx/>
              <a:buNone/>
            </a:pPr>
            <a:r>
              <a:rPr lang="en-US" sz="2600" dirty="0">
                <a:latin typeface="Arial Black" charset="0"/>
                <a:ea typeface="ＭＳ Ｐゴシック" charset="0"/>
                <a:cs typeface="ＭＳ Ｐゴシック" charset="0"/>
              </a:rPr>
              <a:t>Because you want to protect against the type II error, you need to make Ho easy to reject. </a:t>
            </a:r>
            <a:r>
              <a:rPr lang="en-US" sz="2600" dirty="0">
                <a:solidFill>
                  <a:srgbClr val="FF0000"/>
                </a:solidFill>
                <a:latin typeface="Arial Black" charset="0"/>
                <a:ea typeface="ＭＳ Ｐゴシック" charset="0"/>
                <a:cs typeface="ＭＳ Ｐゴシック" charset="0"/>
              </a:rPr>
              <a:t>Choose a high alpha level .10.</a:t>
            </a:r>
          </a:p>
          <a:p>
            <a:pPr>
              <a:buFontTx/>
              <a:buNone/>
            </a:pPr>
            <a:endParaRPr lang="en-US" sz="2600" dirty="0">
              <a:latin typeface="Arial Black" charset="0"/>
              <a:ea typeface="ＭＳ Ｐゴシック" charset="0"/>
              <a:cs typeface="ＭＳ Ｐゴシック" charset="0"/>
            </a:endParaRPr>
          </a:p>
          <a:p>
            <a:pPr>
              <a:buFontTx/>
              <a:buNone/>
            </a:pPr>
            <a:r>
              <a:rPr lang="en-US" sz="2600" dirty="0">
                <a:solidFill>
                  <a:srgbClr val="294171"/>
                </a:solidFill>
                <a:latin typeface="Arial Black" charset="0"/>
                <a:ea typeface="ＭＳ Ｐゴシック" charset="0"/>
                <a:cs typeface="ＭＳ Ｐゴシック" charset="0"/>
              </a:rPr>
              <a:t>The power is correctly rejecting Ho when it</a:t>
            </a:r>
            <a:r>
              <a:rPr lang="ja-JP" altLang="en-US" sz="2600" dirty="0">
                <a:solidFill>
                  <a:srgbClr val="294171"/>
                </a:solidFill>
                <a:latin typeface="Arial Black" charset="0"/>
                <a:ea typeface="ＭＳ Ｐゴシック" charset="0"/>
                <a:cs typeface="ＭＳ Ｐゴシック" charset="0"/>
              </a:rPr>
              <a:t>’</a:t>
            </a:r>
            <a:r>
              <a:rPr lang="en-US" altLang="ja-JP" sz="2600" dirty="0">
                <a:solidFill>
                  <a:srgbClr val="294171"/>
                </a:solidFill>
                <a:latin typeface="Arial Black" charset="0"/>
                <a:ea typeface="ＭＳ Ｐゴシック" charset="0"/>
                <a:cs typeface="ＭＳ Ｐゴシック" charset="0"/>
              </a:rPr>
              <a:t>s false.</a:t>
            </a:r>
          </a:p>
          <a:p>
            <a:pPr>
              <a:buFontTx/>
              <a:buNone/>
            </a:pPr>
            <a:r>
              <a:rPr lang="en-US" sz="2600" dirty="0">
                <a:solidFill>
                  <a:srgbClr val="294171"/>
                </a:solidFill>
                <a:latin typeface="Arial Black" charset="0"/>
                <a:ea typeface="ＭＳ Ｐゴシック" charset="0"/>
                <a:cs typeface="ＭＳ Ｐゴシック" charset="0"/>
              </a:rPr>
              <a:t>So in this situation the power is the probability of correctly choosing to go to the doctor when you need to go.</a:t>
            </a:r>
          </a:p>
        </p:txBody>
      </p:sp>
    </p:spTree>
    <p:extLst>
      <p:ext uri="{BB962C8B-B14F-4D97-AF65-F5344CB8AC3E}">
        <p14:creationId xmlns:p14="http://schemas.microsoft.com/office/powerpoint/2010/main" val="4293369612"/>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2606"/>
            <a:ext cx="7770813" cy="996229"/>
          </a:xfrm>
        </p:spPr>
        <p:txBody>
          <a:bodyPr/>
          <a:lstStyle/>
          <a:p>
            <a:r>
              <a:rPr lang="en-US" dirty="0" smtClean="0"/>
              <a:t>Chapter </a:t>
            </a:r>
            <a:r>
              <a:rPr lang="en-US" dirty="0"/>
              <a:t>9</a:t>
            </a:r>
            <a:r>
              <a:rPr lang="en-US" dirty="0" smtClean="0"/>
              <a:t> continued</a:t>
            </a:r>
            <a:endParaRPr lang="en-US" dirty="0"/>
          </a:p>
        </p:txBody>
      </p:sp>
      <p:sp>
        <p:nvSpPr>
          <p:cNvPr id="3" name="Content Placeholder 2"/>
          <p:cNvSpPr>
            <a:spLocks noGrp="1"/>
          </p:cNvSpPr>
          <p:nvPr>
            <p:ph idx="1"/>
          </p:nvPr>
        </p:nvSpPr>
        <p:spPr>
          <a:xfrm>
            <a:off x="685800" y="2209800"/>
            <a:ext cx="8089141" cy="2133429"/>
          </a:xfrm>
        </p:spPr>
        <p:txBody>
          <a:bodyPr>
            <a:normAutofit/>
          </a:bodyPr>
          <a:lstStyle/>
          <a:p>
            <a:r>
              <a:rPr lang="en-US" dirty="0" smtClean="0">
                <a:solidFill>
                  <a:srgbClr val="FF0000"/>
                </a:solidFill>
              </a:rPr>
              <a:t>INFERENCE</a:t>
            </a:r>
          </a:p>
          <a:p>
            <a:r>
              <a:rPr lang="en-US" dirty="0" smtClean="0"/>
              <a:t>T </a:t>
            </a:r>
            <a:r>
              <a:rPr lang="en-US" dirty="0"/>
              <a:t>Tests</a:t>
            </a:r>
          </a:p>
          <a:p>
            <a:r>
              <a:rPr lang="en-US" dirty="0" smtClean="0"/>
              <a:t>1-Proportion Z Test</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107167755"/>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a:latin typeface="Arial Black" charset="0"/>
                <a:ea typeface="ＭＳ Ｐゴシック" charset="0"/>
                <a:cs typeface="ＭＳ Ｐゴシック" charset="0"/>
              </a:rPr>
              <a:t>1-sample </a:t>
            </a:r>
            <a:r>
              <a:rPr lang="en-US" dirty="0" smtClean="0">
                <a:latin typeface="Arial Black" charset="0"/>
                <a:ea typeface="ＭＳ Ｐゴシック" charset="0"/>
                <a:cs typeface="ＭＳ Ｐゴシック" charset="0"/>
              </a:rPr>
              <a:t>t-</a:t>
            </a:r>
            <a:r>
              <a:rPr lang="en-US" dirty="0">
                <a:latin typeface="Arial Black" charset="0"/>
                <a:ea typeface="ＭＳ Ｐゴシック" charset="0"/>
                <a:cs typeface="ＭＳ Ｐゴシック" charset="0"/>
              </a:rPr>
              <a:t>test</a:t>
            </a:r>
          </a:p>
        </p:txBody>
      </p:sp>
      <p:sp>
        <p:nvSpPr>
          <p:cNvPr id="73730" name="Content Placeholder 2"/>
          <p:cNvSpPr>
            <a:spLocks noGrp="1"/>
          </p:cNvSpPr>
          <p:nvPr>
            <p:ph idx="1"/>
          </p:nvPr>
        </p:nvSpPr>
        <p:spPr/>
        <p:txBody>
          <a:bodyPr/>
          <a:lstStyle/>
          <a:p>
            <a:r>
              <a:rPr lang="en-US" dirty="0">
                <a:latin typeface="Arial Black" charset="0"/>
                <a:ea typeface="ＭＳ Ｐゴシック" charset="0"/>
                <a:cs typeface="ＭＳ Ｐゴシック" charset="0"/>
              </a:rPr>
              <a:t>Ho: u = 3.5 </a:t>
            </a:r>
            <a:r>
              <a:rPr lang="en-US" dirty="0" err="1">
                <a:latin typeface="Arial Black" charset="0"/>
                <a:ea typeface="ＭＳ Ｐゴシック" charset="0"/>
                <a:cs typeface="ＭＳ Ｐゴシック" charset="0"/>
              </a:rPr>
              <a:t>vs</a:t>
            </a:r>
            <a:r>
              <a:rPr lang="en-US" dirty="0">
                <a:latin typeface="Arial Black" charset="0"/>
                <a:ea typeface="ＭＳ Ｐゴシック" charset="0"/>
                <a:cs typeface="ＭＳ Ｐゴシック" charset="0"/>
              </a:rPr>
              <a:t> Ha: u ≠ 3.5 where u is the true mean of this </a:t>
            </a:r>
            <a:r>
              <a:rPr lang="en-US" dirty="0" smtClean="0">
                <a:latin typeface="Arial Black" charset="0"/>
                <a:ea typeface="ＭＳ Ｐゴシック" charset="0"/>
                <a:cs typeface="ＭＳ Ｐゴシック" charset="0"/>
              </a:rPr>
              <a:t>fake </a:t>
            </a:r>
            <a:r>
              <a:rPr lang="en-US" dirty="0">
                <a:latin typeface="Arial Black" charset="0"/>
                <a:ea typeface="ＭＳ Ｐゴシック" charset="0"/>
                <a:cs typeface="ＭＳ Ｐゴシック" charset="0"/>
              </a:rPr>
              <a:t>die.</a:t>
            </a:r>
          </a:p>
          <a:p>
            <a:endParaRPr lang="en-US" dirty="0">
              <a:latin typeface="Arial Black" charset="0"/>
              <a:ea typeface="ＭＳ Ｐゴシック" charset="0"/>
              <a:cs typeface="ＭＳ Ｐゴシック" charset="0"/>
            </a:endParaRPr>
          </a:p>
          <a:p>
            <a:r>
              <a:rPr lang="en-US" dirty="0">
                <a:latin typeface="Arial Black" charset="0"/>
                <a:ea typeface="ＭＳ Ｐゴシック" charset="0"/>
                <a:cs typeface="ＭＳ Ｐゴシック" charset="0"/>
              </a:rPr>
              <a:t>Assumptions: We have an independent random sample of 50 rolls of a </a:t>
            </a:r>
            <a:r>
              <a:rPr lang="en-US" dirty="0" smtClean="0">
                <a:latin typeface="Arial Black" charset="0"/>
                <a:ea typeface="ＭＳ Ｐゴシック" charset="0"/>
                <a:cs typeface="ＭＳ Ｐゴシック" charset="0"/>
              </a:rPr>
              <a:t>fake </a:t>
            </a:r>
            <a:r>
              <a:rPr lang="en-US" dirty="0">
                <a:latin typeface="Arial Black" charset="0"/>
                <a:ea typeface="ＭＳ Ｐゴシック" charset="0"/>
                <a:cs typeface="ＭＳ Ｐゴシック" charset="0"/>
              </a:rPr>
              <a:t>die. Our normal condition is met by the CLT.</a:t>
            </a:r>
          </a:p>
        </p:txBody>
      </p:sp>
    </p:spTree>
    <p:extLst>
      <p:ext uri="{BB962C8B-B14F-4D97-AF65-F5344CB8AC3E}">
        <p14:creationId xmlns:p14="http://schemas.microsoft.com/office/powerpoint/2010/main" val="3945703211"/>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1"/>
          </p:nvPr>
        </p:nvSpPr>
        <p:spPr>
          <a:xfrm>
            <a:off x="685800" y="304800"/>
            <a:ext cx="7772400" cy="6324600"/>
          </a:xfrm>
        </p:spPr>
        <p:txBody>
          <a:bodyPr/>
          <a:lstStyle/>
          <a:p>
            <a:pPr marL="0" indent="0">
              <a:buFontTx/>
              <a:buNone/>
            </a:pPr>
            <a:r>
              <a:rPr lang="en-US" dirty="0" smtClean="0">
                <a:latin typeface="Arial Black" charset="0"/>
                <a:ea typeface="ＭＳ Ｐゴシック" charset="0"/>
                <a:cs typeface="ＭＳ Ｐゴシック" charset="0"/>
              </a:rPr>
              <a:t>t = -2.32</a:t>
            </a:r>
            <a:endParaRPr lang="en-US" dirty="0">
              <a:latin typeface="Arial Black" charset="0"/>
              <a:ea typeface="ＭＳ Ｐゴシック" charset="0"/>
              <a:cs typeface="ＭＳ Ｐゴシック" charset="0"/>
            </a:endParaRPr>
          </a:p>
          <a:p>
            <a:pPr marL="0" indent="0">
              <a:buFontTx/>
              <a:buNone/>
            </a:pPr>
            <a:r>
              <a:rPr lang="en-US" dirty="0">
                <a:latin typeface="Arial Black" charset="0"/>
                <a:ea typeface="ＭＳ Ｐゴシック" charset="0"/>
                <a:cs typeface="ＭＳ Ｐゴシック" charset="0"/>
              </a:rPr>
              <a:t>X-bar = </a:t>
            </a:r>
            <a:r>
              <a:rPr lang="en-US" dirty="0" smtClean="0">
                <a:latin typeface="Arial Black" charset="0"/>
                <a:ea typeface="ＭＳ Ｐゴシック" charset="0"/>
                <a:cs typeface="ＭＳ Ｐゴシック" charset="0"/>
              </a:rPr>
              <a:t>3</a:t>
            </a:r>
            <a:endParaRPr lang="en-US" dirty="0">
              <a:latin typeface="Arial Black" charset="0"/>
              <a:ea typeface="ＭＳ Ｐゴシック" charset="0"/>
              <a:cs typeface="ＭＳ Ｐゴシック" charset="0"/>
            </a:endParaRPr>
          </a:p>
          <a:p>
            <a:pPr marL="0" indent="0">
              <a:buFontTx/>
              <a:buNone/>
            </a:pPr>
            <a:r>
              <a:rPr lang="en-US" dirty="0" smtClean="0">
                <a:latin typeface="Arial Black" charset="0"/>
                <a:ea typeface="ＭＳ Ｐゴシック" charset="0"/>
                <a:cs typeface="ＭＳ Ｐゴシック" charset="0"/>
              </a:rPr>
              <a:t>s </a:t>
            </a:r>
            <a:r>
              <a:rPr lang="en-US" dirty="0">
                <a:latin typeface="Arial Black" charset="0"/>
                <a:ea typeface="ＭＳ Ｐゴシック" charset="0"/>
                <a:cs typeface="ＭＳ Ｐゴシック" charset="0"/>
              </a:rPr>
              <a:t>= </a:t>
            </a:r>
            <a:r>
              <a:rPr lang="en-US" dirty="0" smtClean="0">
                <a:latin typeface="Arial Black" charset="0"/>
                <a:ea typeface="ＭＳ Ｐゴシック" charset="0"/>
                <a:cs typeface="ＭＳ Ｐゴシック" charset="0"/>
              </a:rPr>
              <a:t>1.52530</a:t>
            </a:r>
            <a:endParaRPr lang="en-US" dirty="0">
              <a:latin typeface="Arial Black" charset="0"/>
              <a:ea typeface="ＭＳ Ｐゴシック" charset="0"/>
              <a:cs typeface="ＭＳ Ｐゴシック" charset="0"/>
            </a:endParaRPr>
          </a:p>
          <a:p>
            <a:pPr marL="0" indent="0">
              <a:buFontTx/>
              <a:buNone/>
            </a:pPr>
            <a:r>
              <a:rPr lang="en-US" dirty="0">
                <a:latin typeface="Arial Black" charset="0"/>
                <a:ea typeface="ＭＳ Ｐゴシック" charset="0"/>
                <a:cs typeface="ＭＳ Ｐゴシック" charset="0"/>
              </a:rPr>
              <a:t>p=</a:t>
            </a:r>
            <a:r>
              <a:rPr lang="en-US" dirty="0" smtClean="0">
                <a:latin typeface="Arial Black" charset="0"/>
                <a:ea typeface="ＭＳ Ｐゴシック" charset="0"/>
                <a:cs typeface="ＭＳ Ｐゴシック" charset="0"/>
              </a:rPr>
              <a:t>.0247</a:t>
            </a:r>
            <a:endParaRPr lang="en-US" dirty="0">
              <a:latin typeface="Arial Black" charset="0"/>
              <a:ea typeface="ＭＳ Ｐゴシック" charset="0"/>
              <a:cs typeface="ＭＳ Ｐゴシック" charset="0"/>
            </a:endParaRPr>
          </a:p>
          <a:p>
            <a:pPr marL="0" indent="0">
              <a:buFontTx/>
              <a:buNone/>
            </a:pPr>
            <a:endParaRPr lang="en-US" dirty="0">
              <a:latin typeface="Arial Black" charset="0"/>
              <a:ea typeface="ＭＳ Ｐゴシック" charset="0"/>
              <a:cs typeface="ＭＳ Ｐゴシック" charset="0"/>
            </a:endParaRPr>
          </a:p>
          <a:p>
            <a:pPr marL="0" indent="0">
              <a:buFontTx/>
              <a:buNone/>
            </a:pPr>
            <a:r>
              <a:rPr lang="en-US" dirty="0">
                <a:latin typeface="Arial Black" charset="0"/>
                <a:ea typeface="ＭＳ Ｐゴシック" charset="0"/>
                <a:cs typeface="ＭＳ Ｐゴシック" charset="0"/>
              </a:rPr>
              <a:t>This p-value </a:t>
            </a:r>
            <a:r>
              <a:rPr lang="en-US" dirty="0" smtClean="0">
                <a:latin typeface="Arial Black" charset="0"/>
                <a:ea typeface="ＭＳ Ｐゴシック" charset="0"/>
                <a:cs typeface="ＭＳ Ｐゴシック" charset="0"/>
              </a:rPr>
              <a:t>is low enough to </a:t>
            </a:r>
            <a:r>
              <a:rPr lang="en-US" dirty="0">
                <a:latin typeface="Arial Black" charset="0"/>
                <a:ea typeface="ＭＳ Ｐゴシック" charset="0"/>
                <a:cs typeface="ＭＳ Ｐゴシック" charset="0"/>
              </a:rPr>
              <a:t>reject </a:t>
            </a:r>
            <a:r>
              <a:rPr lang="en-US" dirty="0" smtClean="0">
                <a:latin typeface="Arial Black" charset="0"/>
                <a:ea typeface="ＭＳ Ｐゴシック" charset="0"/>
                <a:cs typeface="ＭＳ Ｐゴシック" charset="0"/>
              </a:rPr>
              <a:t>Ho at the 5% alpha level.</a:t>
            </a:r>
            <a:endParaRPr lang="en-US" dirty="0">
              <a:latin typeface="Arial Black" charset="0"/>
              <a:ea typeface="ＭＳ Ｐゴシック" charset="0"/>
              <a:cs typeface="ＭＳ Ｐゴシック" charset="0"/>
            </a:endParaRPr>
          </a:p>
          <a:p>
            <a:pPr marL="0" indent="0">
              <a:buFontTx/>
              <a:buNone/>
            </a:pPr>
            <a:endParaRPr lang="en-US" dirty="0">
              <a:latin typeface="Arial Black" charset="0"/>
              <a:ea typeface="ＭＳ Ｐゴシック" charset="0"/>
              <a:cs typeface="ＭＳ Ｐゴシック" charset="0"/>
            </a:endParaRPr>
          </a:p>
          <a:p>
            <a:pPr marL="0" indent="0">
              <a:buFontTx/>
              <a:buNone/>
            </a:pPr>
            <a:r>
              <a:rPr lang="en-US" dirty="0" smtClean="0">
                <a:latin typeface="Arial Black" charset="0"/>
                <a:ea typeface="ＭＳ Ｐゴシック" charset="0"/>
                <a:cs typeface="ＭＳ Ｐゴシック" charset="0"/>
              </a:rPr>
              <a:t>This is evidence </a:t>
            </a:r>
            <a:r>
              <a:rPr lang="en-US" dirty="0">
                <a:latin typeface="Arial Black" charset="0"/>
                <a:ea typeface="ＭＳ Ｐゴシック" charset="0"/>
                <a:cs typeface="ＭＳ Ｐゴシック" charset="0"/>
              </a:rPr>
              <a:t>to suggest that the mean of this die </a:t>
            </a:r>
            <a:r>
              <a:rPr lang="en-US" dirty="0" smtClean="0">
                <a:latin typeface="Arial Black" charset="0"/>
                <a:ea typeface="ＭＳ Ｐゴシック" charset="0"/>
                <a:cs typeface="ＭＳ Ｐゴシック" charset="0"/>
              </a:rPr>
              <a:t>might be </a:t>
            </a:r>
            <a:r>
              <a:rPr lang="en-US" dirty="0">
                <a:latin typeface="Arial Black" charset="0"/>
                <a:ea typeface="ＭＳ Ｐゴシック" charset="0"/>
                <a:cs typeface="ＭＳ Ｐゴシック" charset="0"/>
              </a:rPr>
              <a:t>different than 3.5</a:t>
            </a:r>
          </a:p>
        </p:txBody>
      </p:sp>
    </p:spTree>
    <p:extLst>
      <p:ext uri="{BB962C8B-B14F-4D97-AF65-F5344CB8AC3E}">
        <p14:creationId xmlns:p14="http://schemas.microsoft.com/office/powerpoint/2010/main" val="374042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4753">
                                            <p:txEl>
                                              <p:pRg st="0" end="0"/>
                                            </p:txEl>
                                          </p:spTgt>
                                        </p:tgtEl>
                                        <p:attrNameLst>
                                          <p:attrName>style.visibility</p:attrName>
                                        </p:attrNameLst>
                                      </p:cBhvr>
                                      <p:to>
                                        <p:strVal val="visible"/>
                                      </p:to>
                                    </p:set>
                                    <p:animEffect transition="in" filter="checkerboard(across)">
                                      <p:cBhvr>
                                        <p:cTn id="7" dur="500"/>
                                        <p:tgtEl>
                                          <p:spTgt spid="7475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4753">
                                            <p:txEl>
                                              <p:pRg st="1" end="1"/>
                                            </p:txEl>
                                          </p:spTgt>
                                        </p:tgtEl>
                                        <p:attrNameLst>
                                          <p:attrName>style.visibility</p:attrName>
                                        </p:attrNameLst>
                                      </p:cBhvr>
                                      <p:to>
                                        <p:strVal val="visible"/>
                                      </p:to>
                                    </p:set>
                                    <p:animEffect transition="in" filter="checkerboard(across)">
                                      <p:cBhvr>
                                        <p:cTn id="10" dur="500"/>
                                        <p:tgtEl>
                                          <p:spTgt spid="7475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4753">
                                            <p:txEl>
                                              <p:pRg st="2" end="2"/>
                                            </p:txEl>
                                          </p:spTgt>
                                        </p:tgtEl>
                                        <p:attrNameLst>
                                          <p:attrName>style.visibility</p:attrName>
                                        </p:attrNameLst>
                                      </p:cBhvr>
                                      <p:to>
                                        <p:strVal val="visible"/>
                                      </p:to>
                                    </p:set>
                                    <p:animEffect transition="in" filter="checkerboard(across)">
                                      <p:cBhvr>
                                        <p:cTn id="13" dur="500"/>
                                        <p:tgtEl>
                                          <p:spTgt spid="7475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4753">
                                            <p:txEl>
                                              <p:pRg st="3" end="3"/>
                                            </p:txEl>
                                          </p:spTgt>
                                        </p:tgtEl>
                                        <p:attrNameLst>
                                          <p:attrName>style.visibility</p:attrName>
                                        </p:attrNameLst>
                                      </p:cBhvr>
                                      <p:to>
                                        <p:strVal val="visible"/>
                                      </p:to>
                                    </p:set>
                                    <p:animEffect transition="in" filter="checkerboard(across)">
                                      <p:cBhvr>
                                        <p:cTn id="16" dur="500"/>
                                        <p:tgtEl>
                                          <p:spTgt spid="7475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4753">
                                            <p:txEl>
                                              <p:pRg st="5" end="5"/>
                                            </p:txEl>
                                          </p:spTgt>
                                        </p:tgtEl>
                                        <p:attrNameLst>
                                          <p:attrName>style.visibility</p:attrName>
                                        </p:attrNameLst>
                                      </p:cBhvr>
                                      <p:to>
                                        <p:strVal val="visible"/>
                                      </p:to>
                                    </p:set>
                                    <p:animEffect transition="in" filter="checkerboard(across)">
                                      <p:cBhvr>
                                        <p:cTn id="21" dur="500"/>
                                        <p:tgtEl>
                                          <p:spTgt spid="7475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475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1-Proportion Z-Test</a:t>
            </a:r>
            <a:endParaRPr lang="en-US" dirty="0"/>
          </a:p>
        </p:txBody>
      </p:sp>
      <p:graphicFrame>
        <p:nvGraphicFramePr>
          <p:cNvPr id="3075" name="Object 3"/>
          <p:cNvGraphicFramePr>
            <a:graphicFrameLocks noChangeAspect="1"/>
          </p:cNvGraphicFramePr>
          <p:nvPr/>
        </p:nvGraphicFramePr>
        <p:xfrm>
          <a:off x="2057400" y="2362200"/>
          <a:ext cx="4820817" cy="3235890"/>
        </p:xfrm>
        <a:graphic>
          <a:graphicData uri="http://schemas.openxmlformats.org/presentationml/2006/ole">
            <mc:AlternateContent xmlns:mc="http://schemas.openxmlformats.org/markup-compatibility/2006">
              <mc:Choice xmlns:v="urn:schemas-microsoft-com:vml" Requires="v">
                <p:oleObj spid="_x0000_s6184" name="Equation" r:id="rId4" imgW="927000" imgH="622080" progId="Equation.3">
                  <p:embed/>
                </p:oleObj>
              </mc:Choice>
              <mc:Fallback>
                <p:oleObj name="Equation" r:id="rId4" imgW="927000" imgH="622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362200"/>
                        <a:ext cx="4820817" cy="323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6553607"/>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p-value</a:t>
            </a:r>
            <a:endParaRPr lang="en-US" dirty="0"/>
          </a:p>
        </p:txBody>
      </p:sp>
      <p:sp>
        <p:nvSpPr>
          <p:cNvPr id="3" name="Content Placeholder 2"/>
          <p:cNvSpPr>
            <a:spLocks noGrp="1"/>
          </p:cNvSpPr>
          <p:nvPr>
            <p:ph idx="1"/>
          </p:nvPr>
        </p:nvSpPr>
        <p:spPr>
          <a:xfrm>
            <a:off x="457200" y="1935480"/>
            <a:ext cx="8229600" cy="1569720"/>
          </a:xfrm>
        </p:spPr>
        <p:txBody>
          <a:bodyPr>
            <a:normAutofit fontScale="92500" lnSpcReduction="10000"/>
          </a:bodyPr>
          <a:lstStyle/>
          <a:p>
            <a:r>
              <a:rPr lang="en-US" dirty="0" smtClean="0"/>
              <a:t>A one sided t-test of sample size 16 gives t = 2.13.</a:t>
            </a:r>
          </a:p>
          <a:p>
            <a:endParaRPr lang="en-US" dirty="0"/>
          </a:p>
          <a:p>
            <a:r>
              <a:rPr lang="en-US" dirty="0" smtClean="0"/>
              <a:t>What is the p-value?</a:t>
            </a:r>
            <a:endParaRPr lang="en-US" dirty="0"/>
          </a:p>
        </p:txBody>
      </p:sp>
      <p:pic>
        <p:nvPicPr>
          <p:cNvPr id="4" name="Picture 3" descr="Picture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0"/>
            <a:ext cx="6858000" cy="2078182"/>
          </a:xfrm>
          <a:prstGeom prst="rect">
            <a:avLst/>
          </a:prstGeom>
        </p:spPr>
      </p:pic>
      <p:sp>
        <p:nvSpPr>
          <p:cNvPr id="5" name="TextBox 4"/>
          <p:cNvSpPr txBox="1"/>
          <p:nvPr/>
        </p:nvSpPr>
        <p:spPr>
          <a:xfrm>
            <a:off x="1143000" y="3886200"/>
            <a:ext cx="3098249" cy="646331"/>
          </a:xfrm>
          <a:prstGeom prst="rect">
            <a:avLst/>
          </a:prstGeom>
          <a:noFill/>
        </p:spPr>
        <p:txBody>
          <a:bodyPr wrap="none" rtlCol="0">
            <a:spAutoFit/>
          </a:bodyPr>
          <a:lstStyle/>
          <a:p>
            <a:r>
              <a:rPr lang="en-US" sz="3600" dirty="0" err="1"/>
              <a:t>t</a:t>
            </a:r>
            <a:r>
              <a:rPr lang="en-US" sz="3600" dirty="0" err="1" smtClean="0"/>
              <a:t>cdf</a:t>
            </a:r>
            <a:r>
              <a:rPr lang="en-US" sz="3600" dirty="0" smtClean="0"/>
              <a:t>(</a:t>
            </a:r>
            <a:r>
              <a:rPr lang="en-US" sz="3600" dirty="0" err="1" smtClean="0"/>
              <a:t>LB,UB,df</a:t>
            </a:r>
            <a:r>
              <a:rPr lang="en-US" sz="3600" dirty="0" smtClean="0"/>
              <a:t>)</a:t>
            </a:r>
            <a:endParaRPr lang="en-US" sz="3600" dirty="0"/>
          </a:p>
        </p:txBody>
      </p:sp>
    </p:spTree>
    <p:extLst>
      <p:ext uri="{BB962C8B-B14F-4D97-AF65-F5344CB8AC3E}">
        <p14:creationId xmlns:p14="http://schemas.microsoft.com/office/powerpoint/2010/main" val="2015167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23747"/>
            <a:ext cx="7745784" cy="5746162"/>
          </a:xfrm>
        </p:spPr>
        <p:txBody>
          <a:bodyPr anchor="t">
            <a:normAutofit lnSpcReduction="10000"/>
          </a:bodyPr>
          <a:lstStyle/>
          <a:p>
            <a:pPr marL="18288" indent="0">
              <a:buNone/>
            </a:pPr>
            <a:r>
              <a:rPr lang="en-US" sz="6000" dirty="0" smtClean="0"/>
              <a:t>68,95,99.7</a:t>
            </a:r>
          </a:p>
          <a:p>
            <a:pPr marL="18288" indent="0">
              <a:buNone/>
            </a:pPr>
            <a:endParaRPr lang="en-US" sz="6000" dirty="0"/>
          </a:p>
          <a:p>
            <a:pPr marL="18288" indent="0">
              <a:buNone/>
            </a:pPr>
            <a:endParaRPr lang="en-US" sz="6000" dirty="0" smtClean="0"/>
          </a:p>
          <a:p>
            <a:pPr marL="18288" indent="0">
              <a:buNone/>
            </a:pPr>
            <a:endParaRPr lang="en-US" sz="2800" dirty="0"/>
          </a:p>
          <a:p>
            <a:pPr marL="18288" indent="0">
              <a:buNone/>
            </a:pPr>
            <a:r>
              <a:rPr lang="en-US" sz="2800" dirty="0" smtClean="0"/>
              <a:t>68% of the data is within 1 </a:t>
            </a:r>
            <a:r>
              <a:rPr lang="en-US" sz="2800" dirty="0" err="1" smtClean="0"/>
              <a:t>StDev</a:t>
            </a:r>
            <a:r>
              <a:rPr lang="en-US" sz="2800" dirty="0" smtClean="0"/>
              <a:t> of the mean</a:t>
            </a:r>
          </a:p>
          <a:p>
            <a:pPr marL="18288" indent="0">
              <a:buNone/>
            </a:pPr>
            <a:r>
              <a:rPr lang="en-US" sz="2800" dirty="0" smtClean="0"/>
              <a:t>95% of the data is within 2 </a:t>
            </a:r>
            <a:r>
              <a:rPr lang="en-US" sz="2800" dirty="0" err="1" smtClean="0"/>
              <a:t>StDev</a:t>
            </a:r>
            <a:r>
              <a:rPr lang="en-US" sz="2800" dirty="0" smtClean="0"/>
              <a:t> of the mean</a:t>
            </a:r>
          </a:p>
          <a:p>
            <a:pPr marL="18288" indent="0">
              <a:buNone/>
            </a:pPr>
            <a:r>
              <a:rPr lang="en-US" sz="2800" dirty="0" smtClean="0"/>
              <a:t>99.7% of the data is within 3 </a:t>
            </a:r>
            <a:r>
              <a:rPr lang="en-US" sz="2800" dirty="0" err="1" smtClean="0"/>
              <a:t>StDev</a:t>
            </a:r>
            <a:r>
              <a:rPr lang="en-US" sz="2800" dirty="0" smtClean="0"/>
              <a:t> of the mean</a:t>
            </a:r>
          </a:p>
          <a:p>
            <a:pPr marL="18288" indent="0">
              <a:buNone/>
            </a:pPr>
            <a:endParaRPr lang="en-US" sz="2800" dirty="0"/>
          </a:p>
        </p:txBody>
      </p:sp>
      <p:sp>
        <p:nvSpPr>
          <p:cNvPr id="3" name="Title 2"/>
          <p:cNvSpPr>
            <a:spLocks noGrp="1"/>
          </p:cNvSpPr>
          <p:nvPr>
            <p:ph type="title"/>
          </p:nvPr>
        </p:nvSpPr>
        <p:spPr>
          <a:xfrm>
            <a:off x="685800" y="80142"/>
            <a:ext cx="7543800" cy="914400"/>
          </a:xfrm>
        </p:spPr>
        <p:txBody>
          <a:bodyPr/>
          <a:lstStyle/>
          <a:p>
            <a:r>
              <a:rPr lang="en-US" dirty="0" smtClean="0"/>
              <a:t>The Empirical Rule</a:t>
            </a:r>
            <a:endParaRPr lang="en-US" dirty="0"/>
          </a:p>
        </p:txBody>
      </p:sp>
      <p:pic>
        <p:nvPicPr>
          <p:cNvPr id="5" name="Picture 4" descr="Screen Shot 2014-10-23 at 12.01.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711" y="2001835"/>
            <a:ext cx="3677416" cy="2602365"/>
          </a:xfrm>
          <a:prstGeom prst="rect">
            <a:avLst/>
          </a:prstGeom>
        </p:spPr>
      </p:pic>
    </p:spTree>
    <p:extLst>
      <p:ext uri="{BB962C8B-B14F-4D97-AF65-F5344CB8AC3E}">
        <p14:creationId xmlns:p14="http://schemas.microsoft.com/office/powerpoint/2010/main" val="412243000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627888"/>
          </a:xfrm>
        </p:spPr>
        <p:txBody>
          <a:bodyPr>
            <a:normAutofit fontScale="90000"/>
          </a:bodyPr>
          <a:lstStyle/>
          <a:p>
            <a:r>
              <a:rPr lang="en-US" dirty="0" smtClean="0"/>
              <a:t>Tic </a:t>
            </a:r>
            <a:r>
              <a:rPr lang="en-US" dirty="0" err="1" smtClean="0"/>
              <a:t>Tac</a:t>
            </a:r>
            <a:r>
              <a:rPr lang="en-US" dirty="0" smtClean="0"/>
              <a:t> Toe                per. 1</a:t>
            </a:r>
            <a:endParaRPr lang="en-US" dirty="0"/>
          </a:p>
        </p:txBody>
      </p:sp>
      <p:sp>
        <p:nvSpPr>
          <p:cNvPr id="8" name="Content Placeholder 7"/>
          <p:cNvSpPr>
            <a:spLocks noGrp="1"/>
          </p:cNvSpPr>
          <p:nvPr>
            <p:ph idx="1"/>
          </p:nvPr>
        </p:nvSpPr>
        <p:spPr>
          <a:xfrm>
            <a:off x="457200" y="1371600"/>
            <a:ext cx="8229600" cy="883920"/>
          </a:xfrm>
        </p:spPr>
        <p:txBody>
          <a:bodyPr>
            <a:normAutofit fontScale="92500"/>
          </a:bodyPr>
          <a:lstStyle/>
          <a:p>
            <a:pPr marL="0" indent="0">
              <a:buNone/>
            </a:pPr>
            <a:r>
              <a:rPr lang="en-US" dirty="0" smtClean="0"/>
              <a:t>Ho: p = .67 </a:t>
            </a:r>
            <a:r>
              <a:rPr lang="en-US" dirty="0" err="1" smtClean="0"/>
              <a:t>vs</a:t>
            </a:r>
            <a:r>
              <a:rPr lang="en-US" dirty="0" smtClean="0"/>
              <a:t> Ha: p &gt; .67  where p is the true proportion of time that the player who goes first will win for games that are not ties.</a:t>
            </a:r>
            <a:endParaRPr lang="en-US" dirty="0"/>
          </a:p>
        </p:txBody>
      </p:sp>
      <p:sp>
        <p:nvSpPr>
          <p:cNvPr id="2" name="TextBox 1"/>
          <p:cNvSpPr txBox="1"/>
          <p:nvPr/>
        </p:nvSpPr>
        <p:spPr>
          <a:xfrm>
            <a:off x="609600" y="2438400"/>
            <a:ext cx="8211877" cy="1384995"/>
          </a:xfrm>
          <a:prstGeom prst="rect">
            <a:avLst/>
          </a:prstGeom>
          <a:noFill/>
        </p:spPr>
        <p:txBody>
          <a:bodyPr wrap="square" rtlCol="0">
            <a:spAutoFit/>
          </a:bodyPr>
          <a:lstStyle/>
          <a:p>
            <a:r>
              <a:rPr lang="en-US" sz="2800" dirty="0" smtClean="0"/>
              <a:t>ASSUMPTIONS: We have an independent random sample of 184 games of tic </a:t>
            </a:r>
            <a:r>
              <a:rPr lang="en-US" sz="2800" dirty="0" err="1" smtClean="0"/>
              <a:t>tac</a:t>
            </a:r>
            <a:r>
              <a:rPr lang="en-US" sz="2800" dirty="0" smtClean="0"/>
              <a:t> toe. Our Normal condition is met  </a:t>
            </a:r>
            <a:r>
              <a:rPr lang="en-US" sz="2800" dirty="0" err="1" smtClean="0"/>
              <a:t>np</a:t>
            </a:r>
            <a:r>
              <a:rPr lang="en-US" sz="2800" dirty="0" smtClean="0"/>
              <a:t> &gt; 10 and n(1-p) &gt; 10</a:t>
            </a:r>
            <a:endParaRPr lang="en-US" sz="2800" dirty="0"/>
          </a:p>
        </p:txBody>
      </p:sp>
      <p:sp>
        <p:nvSpPr>
          <p:cNvPr id="3" name="TextBox 2"/>
          <p:cNvSpPr txBox="1"/>
          <p:nvPr/>
        </p:nvSpPr>
        <p:spPr>
          <a:xfrm>
            <a:off x="3258877" y="3768394"/>
            <a:ext cx="3108543" cy="646331"/>
          </a:xfrm>
          <a:prstGeom prst="rect">
            <a:avLst/>
          </a:prstGeom>
          <a:noFill/>
        </p:spPr>
        <p:txBody>
          <a:bodyPr wrap="none" rtlCol="0">
            <a:spAutoFit/>
          </a:bodyPr>
          <a:lstStyle/>
          <a:p>
            <a:r>
              <a:rPr lang="en-US" dirty="0" smtClean="0"/>
              <a:t>184(.67) = 123       184(.33) = 61</a:t>
            </a:r>
          </a:p>
          <a:p>
            <a:r>
              <a:rPr lang="en-US" dirty="0"/>
              <a:t> </a:t>
            </a:r>
            <a:r>
              <a:rPr lang="en-US" dirty="0" smtClean="0"/>
              <a:t>       </a:t>
            </a:r>
            <a:r>
              <a:rPr lang="en-US" dirty="0" smtClean="0">
                <a:latin typeface="Zapf Dingbats"/>
                <a:ea typeface="Zapf Dingbats"/>
                <a:cs typeface="Zapf Dingbats"/>
                <a:sym typeface="Zapf Dingbats"/>
              </a:rPr>
              <a:t>✓</a:t>
            </a:r>
            <a:r>
              <a:rPr lang="en-US" dirty="0" smtClean="0"/>
              <a:t>        	           </a:t>
            </a:r>
            <a:r>
              <a:rPr lang="en-US" dirty="0" smtClean="0">
                <a:latin typeface="Zapf Dingbats"/>
                <a:ea typeface="Zapf Dingbats"/>
                <a:cs typeface="Zapf Dingbats"/>
                <a:sym typeface="Zapf Dingbats"/>
              </a:rPr>
              <a:t>✓</a:t>
            </a:r>
            <a:r>
              <a:rPr lang="en-US" dirty="0" smtClean="0"/>
              <a:t>   </a:t>
            </a:r>
            <a:endParaRPr lang="en-US" dirty="0"/>
          </a:p>
        </p:txBody>
      </p:sp>
      <p:sp>
        <p:nvSpPr>
          <p:cNvPr id="4" name="TextBox 3"/>
          <p:cNvSpPr txBox="1"/>
          <p:nvPr/>
        </p:nvSpPr>
        <p:spPr>
          <a:xfrm>
            <a:off x="304800" y="4114800"/>
            <a:ext cx="2339102"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p</a:t>
            </a:r>
            <a:r>
              <a:rPr lang="en-US" dirty="0" smtClean="0"/>
              <a:t>-hat = 144/184 = .783</a:t>
            </a:r>
          </a:p>
          <a:p>
            <a:r>
              <a:rPr lang="en-US" dirty="0" smtClean="0"/>
              <a:t>z = 3.25</a:t>
            </a:r>
          </a:p>
          <a:p>
            <a:r>
              <a:rPr lang="en-US" dirty="0"/>
              <a:t>p</a:t>
            </a:r>
            <a:r>
              <a:rPr lang="en-US" dirty="0" smtClean="0"/>
              <a:t> = .0006  </a:t>
            </a:r>
            <a:endParaRPr lang="en-US" dirty="0"/>
          </a:p>
        </p:txBody>
      </p:sp>
      <p:sp>
        <p:nvSpPr>
          <p:cNvPr id="5" name="TextBox 4"/>
          <p:cNvSpPr txBox="1"/>
          <p:nvPr/>
        </p:nvSpPr>
        <p:spPr>
          <a:xfrm>
            <a:off x="1905000" y="5105400"/>
            <a:ext cx="6646349"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This p-value is low enough to reject Ho at any alpha level</a:t>
            </a:r>
          </a:p>
          <a:p>
            <a:endParaRPr lang="en-US" dirty="0"/>
          </a:p>
          <a:p>
            <a:r>
              <a:rPr lang="en-US" dirty="0" smtClean="0"/>
              <a:t>This evidence suggests that the true proportion of time that the first player will win(for games that are not ties) might be greater than .67.</a:t>
            </a:r>
            <a:endParaRPr lang="en-US" dirty="0"/>
          </a:p>
        </p:txBody>
      </p:sp>
      <p:sp>
        <p:nvSpPr>
          <p:cNvPr id="6" name="TextBox 5"/>
          <p:cNvSpPr txBox="1"/>
          <p:nvPr/>
        </p:nvSpPr>
        <p:spPr>
          <a:xfrm>
            <a:off x="3581400" y="4419600"/>
            <a:ext cx="2031325"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dirty="0" smtClean="0"/>
              <a:t>1-proportion z test</a:t>
            </a:r>
            <a:endParaRPr lang="en-US" dirty="0"/>
          </a:p>
        </p:txBody>
      </p:sp>
    </p:spTree>
    <p:extLst>
      <p:ext uri="{BB962C8B-B14F-4D97-AF65-F5344CB8AC3E}">
        <p14:creationId xmlns:p14="http://schemas.microsoft.com/office/powerpoint/2010/main" val="3566759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ppt_y</p:attrName>
                                        </p:attrNameLst>
                                      </p:cBhvr>
                                      <p:tavLst>
                                        <p:tav tm="0">
                                          <p:val>
                                            <p:strVal val="#ppt_y+#ppt_h*1.125000"/>
                                          </p:val>
                                        </p:tav>
                                        <p:tav tm="100000">
                                          <p:val>
                                            <p:strVal val="#ppt_y"/>
                                          </p:val>
                                        </p:tav>
                                      </p:tavLst>
                                    </p:anim>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2606"/>
            <a:ext cx="7770813" cy="996229"/>
          </a:xfrm>
        </p:spPr>
        <p:txBody>
          <a:bodyPr/>
          <a:lstStyle/>
          <a:p>
            <a:r>
              <a:rPr lang="en-US" dirty="0" smtClean="0"/>
              <a:t>Chapter </a:t>
            </a:r>
            <a:r>
              <a:rPr lang="en-US" dirty="0" smtClean="0"/>
              <a:t>10</a:t>
            </a:r>
            <a:endParaRPr lang="en-US" dirty="0"/>
          </a:p>
        </p:txBody>
      </p:sp>
      <p:sp>
        <p:nvSpPr>
          <p:cNvPr id="3" name="Content Placeholder 2"/>
          <p:cNvSpPr>
            <a:spLocks noGrp="1"/>
          </p:cNvSpPr>
          <p:nvPr>
            <p:ph idx="1"/>
          </p:nvPr>
        </p:nvSpPr>
        <p:spPr>
          <a:xfrm>
            <a:off x="685800" y="2209800"/>
            <a:ext cx="8089141" cy="3481144"/>
          </a:xfrm>
        </p:spPr>
        <p:txBody>
          <a:bodyPr>
            <a:normAutofit lnSpcReduction="10000"/>
          </a:bodyPr>
          <a:lstStyle/>
          <a:p>
            <a:r>
              <a:rPr lang="en-US" dirty="0" smtClean="0">
                <a:solidFill>
                  <a:srgbClr val="FF0000"/>
                </a:solidFill>
              </a:rPr>
              <a:t>INFERENCE</a:t>
            </a:r>
          </a:p>
          <a:p>
            <a:r>
              <a:rPr lang="en-US" dirty="0"/>
              <a:t>2-Sample T Tests</a:t>
            </a:r>
          </a:p>
          <a:p>
            <a:r>
              <a:rPr lang="en-US" dirty="0"/>
              <a:t>2 - Sample T Intervals</a:t>
            </a:r>
          </a:p>
          <a:p>
            <a:r>
              <a:rPr lang="en-US" dirty="0"/>
              <a:t>2 – Prop Z Tests</a:t>
            </a:r>
          </a:p>
          <a:p>
            <a:r>
              <a:rPr lang="en-US" dirty="0"/>
              <a:t>2 – Prop Z Intervals</a:t>
            </a:r>
          </a:p>
          <a:p>
            <a:r>
              <a:rPr lang="en-US" dirty="0"/>
              <a:t>Paired T Test</a:t>
            </a:r>
          </a:p>
          <a:p>
            <a:endParaRPr lang="en-US" dirty="0"/>
          </a:p>
          <a:p>
            <a:pPr marL="0" indent="0">
              <a:buNone/>
            </a:pPr>
            <a:endParaRPr lang="en-US" dirty="0"/>
          </a:p>
        </p:txBody>
      </p:sp>
    </p:spTree>
    <p:extLst>
      <p:ext uri="{BB962C8B-B14F-4D97-AF65-F5344CB8AC3E}">
        <p14:creationId xmlns:p14="http://schemas.microsoft.com/office/powerpoint/2010/main" val="1084504410"/>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2-05 at 11.54.07 AM.png"/>
          <p:cNvPicPr>
            <a:picLocks noChangeAspect="1"/>
          </p:cNvPicPr>
          <p:nvPr/>
        </p:nvPicPr>
        <p:blipFill rotWithShape="1">
          <a:blip r:embed="rId2">
            <a:extLst>
              <a:ext uri="{28A0092B-C50C-407E-A947-70E740481C1C}">
                <a14:useLocalDpi xmlns:a14="http://schemas.microsoft.com/office/drawing/2010/main" val="0"/>
              </a:ext>
            </a:extLst>
          </a:blip>
          <a:srcRect l="34645" r="42258"/>
          <a:stretch/>
        </p:blipFill>
        <p:spPr>
          <a:xfrm rot="5400000">
            <a:off x="1953309" y="2844682"/>
            <a:ext cx="2113181" cy="5257800"/>
          </a:xfrm>
          <a:prstGeom prst="rect">
            <a:avLst/>
          </a:prstGeom>
        </p:spPr>
      </p:pic>
      <p:sp>
        <p:nvSpPr>
          <p:cNvPr id="2" name="Title 1"/>
          <p:cNvSpPr>
            <a:spLocks noGrp="1"/>
          </p:cNvSpPr>
          <p:nvPr>
            <p:ph type="title"/>
          </p:nvPr>
        </p:nvSpPr>
        <p:spPr>
          <a:xfrm>
            <a:off x="533400" y="228600"/>
            <a:ext cx="7770813" cy="905436"/>
          </a:xfrm>
        </p:spPr>
        <p:txBody>
          <a:bodyPr/>
          <a:lstStyle/>
          <a:p>
            <a:r>
              <a:rPr lang="en-US" dirty="0" smtClean="0"/>
              <a:t>Formulas for ch13</a:t>
            </a:r>
            <a:endParaRPr lang="en-US" dirty="0"/>
          </a:p>
        </p:txBody>
      </p:sp>
      <p:sp>
        <p:nvSpPr>
          <p:cNvPr id="3" name="Content Placeholder 2"/>
          <p:cNvSpPr>
            <a:spLocks noGrp="1"/>
          </p:cNvSpPr>
          <p:nvPr>
            <p:ph idx="1"/>
          </p:nvPr>
        </p:nvSpPr>
        <p:spPr>
          <a:xfrm>
            <a:off x="685800" y="1219200"/>
            <a:ext cx="7770813" cy="8382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Remember……. these will be used in MC situations not on an FRQ.</a:t>
            </a:r>
            <a:endParaRPr lang="en-US" dirty="0"/>
          </a:p>
        </p:txBody>
      </p:sp>
      <p:pic>
        <p:nvPicPr>
          <p:cNvPr id="4" name="Picture 3" descr="Screen Shot 2015-02-05 at 11.41.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362200"/>
            <a:ext cx="3505200" cy="1807469"/>
          </a:xfrm>
          <a:prstGeom prst="rect">
            <a:avLst/>
          </a:prstGeom>
        </p:spPr>
      </p:pic>
      <p:pic>
        <p:nvPicPr>
          <p:cNvPr id="5" name="Picture 4" descr="Screen Shot 2015-02-05 at 11.44.4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286000"/>
            <a:ext cx="3545851" cy="2362200"/>
          </a:xfrm>
          <a:prstGeom prst="rect">
            <a:avLst/>
          </a:prstGeom>
        </p:spPr>
      </p:pic>
      <p:sp>
        <p:nvSpPr>
          <p:cNvPr id="6" name="Frame 5"/>
          <p:cNvSpPr/>
          <p:nvPr/>
        </p:nvSpPr>
        <p:spPr>
          <a:xfrm>
            <a:off x="4191000" y="3962400"/>
            <a:ext cx="33528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6506266" y="5340282"/>
            <a:ext cx="2267117" cy="646331"/>
          </a:xfrm>
          <a:prstGeom prst="rect">
            <a:avLst/>
          </a:prstGeom>
          <a:solidFill>
            <a:srgbClr val="FF0000"/>
          </a:solidFill>
        </p:spPr>
        <p:txBody>
          <a:bodyPr wrap="none" rtlCol="0">
            <a:spAutoFit/>
          </a:bodyPr>
          <a:lstStyle/>
          <a:p>
            <a:r>
              <a:rPr lang="en-US" dirty="0" smtClean="0">
                <a:solidFill>
                  <a:schemeClr val="bg1"/>
                </a:solidFill>
              </a:rPr>
              <a:t>Formula Sheet</a:t>
            </a:r>
          </a:p>
          <a:p>
            <a:r>
              <a:rPr lang="en-US" dirty="0" smtClean="0">
                <a:solidFill>
                  <a:schemeClr val="bg1"/>
                </a:solidFill>
              </a:rPr>
              <a:t>Gives Standard Error</a:t>
            </a:r>
            <a:endParaRPr lang="en-US" dirty="0">
              <a:solidFill>
                <a:schemeClr val="bg1"/>
              </a:solidFill>
            </a:endParaRPr>
          </a:p>
        </p:txBody>
      </p:sp>
      <p:sp>
        <p:nvSpPr>
          <p:cNvPr id="9" name="Donut 8"/>
          <p:cNvSpPr/>
          <p:nvPr/>
        </p:nvSpPr>
        <p:spPr>
          <a:xfrm>
            <a:off x="3124200" y="5257800"/>
            <a:ext cx="19050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2057400" y="3200400"/>
            <a:ext cx="19050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1878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05 at 11.50.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990600"/>
            <a:ext cx="3543300" cy="2362200"/>
          </a:xfrm>
          <a:prstGeom prst="rect">
            <a:avLst/>
          </a:prstGeom>
        </p:spPr>
      </p:pic>
      <p:sp>
        <p:nvSpPr>
          <p:cNvPr id="2" name="Title 1"/>
          <p:cNvSpPr>
            <a:spLocks noGrp="1"/>
          </p:cNvSpPr>
          <p:nvPr>
            <p:ph type="title"/>
          </p:nvPr>
        </p:nvSpPr>
        <p:spPr>
          <a:xfrm>
            <a:off x="228601" y="0"/>
            <a:ext cx="5257800" cy="905436"/>
          </a:xfrm>
        </p:spPr>
        <p:txBody>
          <a:bodyPr/>
          <a:lstStyle/>
          <a:p>
            <a:pPr algn="l"/>
            <a:r>
              <a:rPr lang="en-US" dirty="0" smtClean="0"/>
              <a:t>Formulas for ch13</a:t>
            </a:r>
            <a:endParaRPr lang="en-US" dirty="0"/>
          </a:p>
        </p:txBody>
      </p:sp>
      <p:sp>
        <p:nvSpPr>
          <p:cNvPr id="6" name="Frame 5"/>
          <p:cNvSpPr/>
          <p:nvPr/>
        </p:nvSpPr>
        <p:spPr>
          <a:xfrm>
            <a:off x="4876800" y="2667000"/>
            <a:ext cx="33528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descr="Screen Shot 2015-02-05 at 11.42.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81400"/>
            <a:ext cx="6858000" cy="3107714"/>
          </a:xfrm>
          <a:prstGeom prst="rect">
            <a:avLst/>
          </a:prstGeom>
        </p:spPr>
      </p:pic>
      <p:sp>
        <p:nvSpPr>
          <p:cNvPr id="10" name="TextBox 9"/>
          <p:cNvSpPr txBox="1"/>
          <p:nvPr/>
        </p:nvSpPr>
        <p:spPr>
          <a:xfrm>
            <a:off x="152400" y="2895600"/>
            <a:ext cx="2332934" cy="646331"/>
          </a:xfrm>
          <a:prstGeom prst="rect">
            <a:avLst/>
          </a:prstGeom>
          <a:solidFill>
            <a:srgbClr val="FF0000"/>
          </a:solidFill>
        </p:spPr>
        <p:txBody>
          <a:bodyPr wrap="square" rtlCol="0">
            <a:spAutoFit/>
          </a:bodyPr>
          <a:lstStyle/>
          <a:p>
            <a:r>
              <a:rPr lang="en-US" dirty="0" smtClean="0">
                <a:solidFill>
                  <a:schemeClr val="bg1"/>
                </a:solidFill>
              </a:rPr>
              <a:t>Formula Sheet</a:t>
            </a:r>
          </a:p>
          <a:p>
            <a:r>
              <a:rPr lang="en-US" dirty="0" smtClean="0">
                <a:solidFill>
                  <a:schemeClr val="bg1"/>
                </a:solidFill>
              </a:rPr>
              <a:t>Gives Standard Error</a:t>
            </a:r>
            <a:endParaRPr lang="en-US" dirty="0">
              <a:solidFill>
                <a:schemeClr val="bg1"/>
              </a:solidFill>
            </a:endParaRPr>
          </a:p>
        </p:txBody>
      </p:sp>
      <p:sp>
        <p:nvSpPr>
          <p:cNvPr id="12" name="Donut 11"/>
          <p:cNvSpPr/>
          <p:nvPr/>
        </p:nvSpPr>
        <p:spPr>
          <a:xfrm>
            <a:off x="3657600" y="5105400"/>
            <a:ext cx="42672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Screen Shot 2015-02-05 at 11.54.07 AM.png"/>
          <p:cNvPicPr>
            <a:picLocks noChangeAspect="1"/>
          </p:cNvPicPr>
          <p:nvPr/>
        </p:nvPicPr>
        <p:blipFill rotWithShape="1">
          <a:blip r:embed="rId4">
            <a:extLst>
              <a:ext uri="{28A0092B-C50C-407E-A947-70E740481C1C}">
                <a14:useLocalDpi xmlns:a14="http://schemas.microsoft.com/office/drawing/2010/main" val="0"/>
              </a:ext>
            </a:extLst>
          </a:blip>
          <a:srcRect l="72062" r="17878" b="45371"/>
          <a:stretch/>
        </p:blipFill>
        <p:spPr>
          <a:xfrm rot="5400000">
            <a:off x="2274215" y="240385"/>
            <a:ext cx="1066800" cy="3329231"/>
          </a:xfrm>
          <a:prstGeom prst="rect">
            <a:avLst/>
          </a:prstGeom>
        </p:spPr>
      </p:pic>
      <p:sp>
        <p:nvSpPr>
          <p:cNvPr id="13" name="Donut 12"/>
          <p:cNvSpPr/>
          <p:nvPr/>
        </p:nvSpPr>
        <p:spPr>
          <a:xfrm>
            <a:off x="685800" y="1295400"/>
            <a:ext cx="42672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0698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0813" cy="905436"/>
          </a:xfrm>
        </p:spPr>
        <p:txBody>
          <a:bodyPr/>
          <a:lstStyle/>
          <a:p>
            <a:r>
              <a:rPr lang="en-US" dirty="0" smtClean="0"/>
              <a:t>Formulas for ch13</a:t>
            </a:r>
            <a:endParaRPr lang="en-US" dirty="0"/>
          </a:p>
        </p:txBody>
      </p:sp>
      <p:pic>
        <p:nvPicPr>
          <p:cNvPr id="5" name="Picture 4" descr="Screen Shot 2015-02-05 at 11.44.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05000"/>
            <a:ext cx="3545851" cy="2362200"/>
          </a:xfrm>
          <a:prstGeom prst="rect">
            <a:avLst/>
          </a:prstGeom>
        </p:spPr>
      </p:pic>
      <p:sp>
        <p:nvSpPr>
          <p:cNvPr id="6" name="Frame 5"/>
          <p:cNvSpPr/>
          <p:nvPr/>
        </p:nvSpPr>
        <p:spPr>
          <a:xfrm>
            <a:off x="4343400" y="2438400"/>
            <a:ext cx="33528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creen Shot 2015-02-05 at 11.42.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81200"/>
            <a:ext cx="3581400" cy="2214733"/>
          </a:xfrm>
          <a:prstGeom prst="rect">
            <a:avLst/>
          </a:prstGeom>
        </p:spPr>
      </p:pic>
      <p:sp>
        <p:nvSpPr>
          <p:cNvPr id="9" name="TextBox 8"/>
          <p:cNvSpPr txBox="1"/>
          <p:nvPr/>
        </p:nvSpPr>
        <p:spPr>
          <a:xfrm>
            <a:off x="304800" y="4953000"/>
            <a:ext cx="3967753" cy="369332"/>
          </a:xfrm>
          <a:prstGeom prst="rect">
            <a:avLst/>
          </a:prstGeom>
          <a:noFill/>
        </p:spPr>
        <p:txBody>
          <a:bodyPr wrap="none" rtlCol="0">
            <a:spAutoFit/>
          </a:bodyPr>
          <a:lstStyle/>
          <a:p>
            <a:r>
              <a:rPr lang="en-US" dirty="0" smtClean="0"/>
              <a:t>The only one that uses combined p-hat</a:t>
            </a:r>
            <a:endParaRPr lang="en-US" dirty="0"/>
          </a:p>
        </p:txBody>
      </p:sp>
      <p:cxnSp>
        <p:nvCxnSpPr>
          <p:cNvPr id="11" name="Straight Arrow Connector 10"/>
          <p:cNvCxnSpPr/>
          <p:nvPr/>
        </p:nvCxnSpPr>
        <p:spPr>
          <a:xfrm flipH="1" flipV="1">
            <a:off x="1981200" y="4267200"/>
            <a:ext cx="3048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4800" y="5791200"/>
            <a:ext cx="2332934" cy="646331"/>
          </a:xfrm>
          <a:prstGeom prst="rect">
            <a:avLst/>
          </a:prstGeom>
          <a:solidFill>
            <a:srgbClr val="FF0000"/>
          </a:solidFill>
        </p:spPr>
        <p:txBody>
          <a:bodyPr wrap="square" rtlCol="0">
            <a:spAutoFit/>
          </a:bodyPr>
          <a:lstStyle/>
          <a:p>
            <a:r>
              <a:rPr lang="en-US" dirty="0" smtClean="0">
                <a:solidFill>
                  <a:schemeClr val="bg1"/>
                </a:solidFill>
              </a:rPr>
              <a:t>Formula Sheet</a:t>
            </a:r>
          </a:p>
          <a:p>
            <a:r>
              <a:rPr lang="en-US" dirty="0" smtClean="0">
                <a:solidFill>
                  <a:schemeClr val="bg1"/>
                </a:solidFill>
              </a:rPr>
              <a:t>Gives Standard Error</a:t>
            </a:r>
            <a:endParaRPr lang="en-US" dirty="0">
              <a:solidFill>
                <a:schemeClr val="bg1"/>
              </a:solidFill>
            </a:endParaRPr>
          </a:p>
        </p:txBody>
      </p:sp>
      <p:sp>
        <p:nvSpPr>
          <p:cNvPr id="13" name="Donut 12"/>
          <p:cNvSpPr/>
          <p:nvPr/>
        </p:nvSpPr>
        <p:spPr>
          <a:xfrm>
            <a:off x="990600" y="3124200"/>
            <a:ext cx="32766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5" name="Picture 14" descr="Screen Shot 2015-02-05 at 11.54.07 AM.png"/>
          <p:cNvPicPr>
            <a:picLocks noChangeAspect="1"/>
          </p:cNvPicPr>
          <p:nvPr/>
        </p:nvPicPr>
        <p:blipFill rotWithShape="1">
          <a:blip r:embed="rId4">
            <a:extLst>
              <a:ext uri="{28A0092B-C50C-407E-A947-70E740481C1C}">
                <a14:useLocalDpi xmlns:a14="http://schemas.microsoft.com/office/drawing/2010/main" val="0"/>
              </a:ext>
            </a:extLst>
          </a:blip>
          <a:srcRect l="84214" b="48319"/>
          <a:stretch/>
        </p:blipFill>
        <p:spPr>
          <a:xfrm rot="5400000">
            <a:off x="5570791" y="3801809"/>
            <a:ext cx="1920543" cy="3613325"/>
          </a:xfrm>
          <a:prstGeom prst="rect">
            <a:avLst/>
          </a:prstGeom>
        </p:spPr>
      </p:pic>
      <p:cxnSp>
        <p:nvCxnSpPr>
          <p:cNvPr id="17" name="Straight Arrow Connector 16"/>
          <p:cNvCxnSpPr/>
          <p:nvPr/>
        </p:nvCxnSpPr>
        <p:spPr>
          <a:xfrm flipV="1">
            <a:off x="3200400" y="5791200"/>
            <a:ext cx="20574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Donut 13"/>
          <p:cNvSpPr/>
          <p:nvPr/>
        </p:nvSpPr>
        <p:spPr>
          <a:xfrm>
            <a:off x="4343400" y="5029200"/>
            <a:ext cx="42672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6324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5257800" cy="905436"/>
          </a:xfrm>
        </p:spPr>
        <p:txBody>
          <a:bodyPr/>
          <a:lstStyle/>
          <a:p>
            <a:pPr algn="l"/>
            <a:r>
              <a:rPr lang="en-US" dirty="0" smtClean="0"/>
              <a:t>Formulas for ch13</a:t>
            </a:r>
            <a:endParaRPr lang="en-US" dirty="0"/>
          </a:p>
        </p:txBody>
      </p:sp>
      <p:pic>
        <p:nvPicPr>
          <p:cNvPr id="5" name="Picture 4" descr="Screen Shot 2015-02-05 at 11.42.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4191000" cy="3405704"/>
          </a:xfrm>
          <a:prstGeom prst="rect">
            <a:avLst/>
          </a:prstGeom>
        </p:spPr>
      </p:pic>
      <p:pic>
        <p:nvPicPr>
          <p:cNvPr id="8" name="Picture 7" descr="Screen Shot 2015-02-05 at 11.52.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1066800"/>
            <a:ext cx="4203700" cy="2828379"/>
          </a:xfrm>
          <a:prstGeom prst="rect">
            <a:avLst/>
          </a:prstGeom>
        </p:spPr>
      </p:pic>
      <p:sp>
        <p:nvSpPr>
          <p:cNvPr id="6" name="Frame 5"/>
          <p:cNvSpPr/>
          <p:nvPr/>
        </p:nvSpPr>
        <p:spPr>
          <a:xfrm>
            <a:off x="4876800" y="2438400"/>
            <a:ext cx="36576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Screen Shot 2015-02-05 at 11.54.07 AM.png"/>
          <p:cNvPicPr>
            <a:picLocks noChangeAspect="1"/>
          </p:cNvPicPr>
          <p:nvPr/>
        </p:nvPicPr>
        <p:blipFill rotWithShape="1">
          <a:blip r:embed="rId4">
            <a:extLst>
              <a:ext uri="{28A0092B-C50C-407E-A947-70E740481C1C}">
                <a14:useLocalDpi xmlns:a14="http://schemas.microsoft.com/office/drawing/2010/main" val="0"/>
              </a:ext>
            </a:extLst>
          </a:blip>
          <a:srcRect l="34645" r="42258"/>
          <a:stretch/>
        </p:blipFill>
        <p:spPr>
          <a:xfrm rot="5400000">
            <a:off x="2502387" y="3212613"/>
            <a:ext cx="1929426" cy="4800600"/>
          </a:xfrm>
          <a:prstGeom prst="rect">
            <a:avLst/>
          </a:prstGeom>
        </p:spPr>
      </p:pic>
      <p:sp>
        <p:nvSpPr>
          <p:cNvPr id="11" name="TextBox 10"/>
          <p:cNvSpPr txBox="1"/>
          <p:nvPr/>
        </p:nvSpPr>
        <p:spPr>
          <a:xfrm>
            <a:off x="6506266" y="5340282"/>
            <a:ext cx="2267117" cy="646331"/>
          </a:xfrm>
          <a:prstGeom prst="rect">
            <a:avLst/>
          </a:prstGeom>
          <a:solidFill>
            <a:srgbClr val="FF0000"/>
          </a:solidFill>
        </p:spPr>
        <p:txBody>
          <a:bodyPr wrap="none" rtlCol="0">
            <a:spAutoFit/>
          </a:bodyPr>
          <a:lstStyle/>
          <a:p>
            <a:r>
              <a:rPr lang="en-US" dirty="0" smtClean="0">
                <a:solidFill>
                  <a:schemeClr val="bg1"/>
                </a:solidFill>
              </a:rPr>
              <a:t>Formula Sheet</a:t>
            </a:r>
          </a:p>
          <a:p>
            <a:r>
              <a:rPr lang="en-US" dirty="0" smtClean="0">
                <a:solidFill>
                  <a:schemeClr val="bg1"/>
                </a:solidFill>
              </a:rPr>
              <a:t>Gives Standard Error</a:t>
            </a:r>
            <a:endParaRPr lang="en-US" dirty="0">
              <a:solidFill>
                <a:schemeClr val="bg1"/>
              </a:solidFill>
            </a:endParaRPr>
          </a:p>
        </p:txBody>
      </p:sp>
      <p:sp>
        <p:nvSpPr>
          <p:cNvPr id="12" name="Donut 11"/>
          <p:cNvSpPr/>
          <p:nvPr/>
        </p:nvSpPr>
        <p:spPr>
          <a:xfrm>
            <a:off x="3505200" y="5480118"/>
            <a:ext cx="19050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1676400" y="3048000"/>
            <a:ext cx="2590800" cy="15240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1289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5257800" cy="905436"/>
          </a:xfrm>
        </p:spPr>
        <p:txBody>
          <a:bodyPr/>
          <a:lstStyle/>
          <a:p>
            <a:pPr algn="l"/>
            <a:r>
              <a:rPr lang="en-US" dirty="0" smtClean="0"/>
              <a:t>Formulas for ch13</a:t>
            </a:r>
            <a:endParaRPr lang="en-US" dirty="0"/>
          </a:p>
        </p:txBody>
      </p:sp>
      <p:pic>
        <p:nvPicPr>
          <p:cNvPr id="8" name="Picture 7" descr="Screen Shot 2015-02-05 at 11.52.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712" y="3505200"/>
            <a:ext cx="4203700" cy="2828379"/>
          </a:xfrm>
          <a:prstGeom prst="rect">
            <a:avLst/>
          </a:prstGeom>
        </p:spPr>
      </p:pic>
      <p:sp>
        <p:nvSpPr>
          <p:cNvPr id="6" name="Frame 5"/>
          <p:cNvSpPr/>
          <p:nvPr/>
        </p:nvSpPr>
        <p:spPr>
          <a:xfrm>
            <a:off x="4876800" y="4191000"/>
            <a:ext cx="36576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descr="Screen Shot 2015-02-05 at 11.42.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526" y="1634725"/>
            <a:ext cx="5022051" cy="4191000"/>
          </a:xfrm>
          <a:prstGeom prst="rect">
            <a:avLst/>
          </a:prstGeom>
        </p:spPr>
      </p:pic>
      <p:sp>
        <p:nvSpPr>
          <p:cNvPr id="7" name="TextBox 6"/>
          <p:cNvSpPr txBox="1"/>
          <p:nvPr/>
        </p:nvSpPr>
        <p:spPr>
          <a:xfrm>
            <a:off x="4572000" y="2743200"/>
            <a:ext cx="2267117" cy="646331"/>
          </a:xfrm>
          <a:prstGeom prst="rect">
            <a:avLst/>
          </a:prstGeom>
          <a:solidFill>
            <a:srgbClr val="FF0000"/>
          </a:solidFill>
        </p:spPr>
        <p:txBody>
          <a:bodyPr wrap="none" rtlCol="0">
            <a:spAutoFit/>
          </a:bodyPr>
          <a:lstStyle/>
          <a:p>
            <a:r>
              <a:rPr lang="en-US" dirty="0" smtClean="0">
                <a:solidFill>
                  <a:schemeClr val="bg1"/>
                </a:solidFill>
              </a:rPr>
              <a:t>Formula Sheet</a:t>
            </a:r>
          </a:p>
          <a:p>
            <a:r>
              <a:rPr lang="en-US" dirty="0" smtClean="0">
                <a:solidFill>
                  <a:schemeClr val="bg1"/>
                </a:solidFill>
              </a:rPr>
              <a:t>Gives Standard Error</a:t>
            </a:r>
            <a:endParaRPr lang="en-US" dirty="0">
              <a:solidFill>
                <a:schemeClr val="bg1"/>
              </a:solidFill>
            </a:endParaRPr>
          </a:p>
        </p:txBody>
      </p:sp>
      <p:sp>
        <p:nvSpPr>
          <p:cNvPr id="10" name="Donut 9"/>
          <p:cNvSpPr/>
          <p:nvPr/>
        </p:nvSpPr>
        <p:spPr>
          <a:xfrm>
            <a:off x="1905000" y="5029200"/>
            <a:ext cx="1905000" cy="12192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 name="Picture 3" descr="Screen Shot 2015-02-05 at 11.54.07 AM.png"/>
          <p:cNvPicPr>
            <a:picLocks noChangeAspect="1"/>
          </p:cNvPicPr>
          <p:nvPr/>
        </p:nvPicPr>
        <p:blipFill rotWithShape="1">
          <a:blip r:embed="rId4">
            <a:extLst>
              <a:ext uri="{28A0092B-C50C-407E-A947-70E740481C1C}">
                <a14:useLocalDpi xmlns:a14="http://schemas.microsoft.com/office/drawing/2010/main" val="0"/>
              </a:ext>
            </a:extLst>
          </a:blip>
          <a:srcRect l="10931" t="15173" r="80266" b="60709"/>
          <a:stretch/>
        </p:blipFill>
        <p:spPr>
          <a:xfrm rot="5400000">
            <a:off x="6417360" y="288240"/>
            <a:ext cx="1914857" cy="3014777"/>
          </a:xfrm>
          <a:prstGeom prst="rect">
            <a:avLst/>
          </a:prstGeom>
        </p:spPr>
      </p:pic>
      <p:sp>
        <p:nvSpPr>
          <p:cNvPr id="9" name="Donut 8"/>
          <p:cNvSpPr/>
          <p:nvPr/>
        </p:nvSpPr>
        <p:spPr>
          <a:xfrm>
            <a:off x="5943600" y="1295400"/>
            <a:ext cx="19050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1839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686800" cy="1200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a:t>Ho: </a:t>
            </a:r>
            <a:r>
              <a:rPr lang="en-US" sz="2400" dirty="0" smtClean="0"/>
              <a:t>P</a:t>
            </a:r>
            <a:r>
              <a:rPr lang="en-US" sz="2400" baseline="-25000" dirty="0" smtClean="0"/>
              <a:t>A</a:t>
            </a:r>
            <a:r>
              <a:rPr lang="en-US" sz="2400" dirty="0" smtClean="0"/>
              <a:t> </a:t>
            </a:r>
            <a:r>
              <a:rPr lang="en-US" sz="2400" dirty="0"/>
              <a:t>= </a:t>
            </a:r>
            <a:r>
              <a:rPr lang="en-US" sz="2400" dirty="0" smtClean="0"/>
              <a:t>P</a:t>
            </a:r>
            <a:r>
              <a:rPr lang="en-US" sz="2400" baseline="-25000" dirty="0" smtClean="0"/>
              <a:t>J</a:t>
            </a:r>
            <a:r>
              <a:rPr lang="en-US" sz="2400" dirty="0" smtClean="0"/>
              <a:t>  </a:t>
            </a:r>
            <a:r>
              <a:rPr lang="en-US" sz="2400" dirty="0" err="1"/>
              <a:t>vs</a:t>
            </a:r>
            <a:r>
              <a:rPr lang="en-US" sz="2400" dirty="0"/>
              <a:t> </a:t>
            </a:r>
            <a:r>
              <a:rPr lang="en-US" sz="2400" dirty="0" smtClean="0"/>
              <a:t>Ha: P</a:t>
            </a:r>
            <a:r>
              <a:rPr lang="en-US" sz="2400" baseline="-25000" dirty="0" smtClean="0"/>
              <a:t>A</a:t>
            </a:r>
            <a:r>
              <a:rPr lang="en-US" sz="2400" dirty="0" smtClean="0"/>
              <a:t> </a:t>
            </a:r>
            <a:r>
              <a:rPr lang="en-US" sz="2400" dirty="0"/>
              <a:t>≠ </a:t>
            </a:r>
            <a:r>
              <a:rPr lang="en-US" sz="2400" dirty="0" smtClean="0"/>
              <a:t>P</a:t>
            </a:r>
            <a:r>
              <a:rPr lang="en-US" sz="2400" baseline="-25000" dirty="0" smtClean="0"/>
              <a:t>J</a:t>
            </a:r>
            <a:r>
              <a:rPr lang="en-US" sz="2400" dirty="0" smtClean="0"/>
              <a:t>  where P is the true proportion of of 3’s that will appear on their dice. (P</a:t>
            </a:r>
            <a:r>
              <a:rPr lang="en-US" sz="2400" baseline="-25000" dirty="0" smtClean="0"/>
              <a:t>A</a:t>
            </a:r>
            <a:r>
              <a:rPr lang="en-US" sz="2400" dirty="0" smtClean="0"/>
              <a:t> = Arturo’s die……P</a:t>
            </a:r>
            <a:r>
              <a:rPr lang="en-US" sz="2400" baseline="-25000" dirty="0" smtClean="0"/>
              <a:t>J</a:t>
            </a:r>
            <a:r>
              <a:rPr lang="en-US" sz="2400" dirty="0" smtClean="0"/>
              <a:t> = Jennifer’s die) </a:t>
            </a:r>
            <a:endParaRPr lang="en-US" sz="2400" dirty="0"/>
          </a:p>
        </p:txBody>
      </p:sp>
      <p:sp>
        <p:nvSpPr>
          <p:cNvPr id="5" name="TextBox 4"/>
          <p:cNvSpPr txBox="1"/>
          <p:nvPr/>
        </p:nvSpPr>
        <p:spPr>
          <a:xfrm>
            <a:off x="304800" y="2133600"/>
            <a:ext cx="8410691"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ASSUMPTIONS: We have two random samples of 60 rolls from Arturo’s die and Jennifer’s die. Their </a:t>
            </a:r>
            <a:r>
              <a:rPr lang="en-US" sz="2400" b="1" dirty="0" smtClean="0"/>
              <a:t>individual rolls are independent</a:t>
            </a:r>
            <a:r>
              <a:rPr lang="en-US" sz="2400" dirty="0" smtClean="0"/>
              <a:t> and their </a:t>
            </a:r>
            <a:r>
              <a:rPr lang="en-US" sz="2400" b="1" dirty="0" smtClean="0"/>
              <a:t>samples are independent from each other. </a:t>
            </a:r>
            <a:r>
              <a:rPr lang="en-US" sz="2400" dirty="0" smtClean="0"/>
              <a:t>Our normal condition for both samples has been checked below and is</a:t>
            </a:r>
            <a:endParaRPr lang="en-US" sz="2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1373034077"/>
              </p:ext>
            </p:extLst>
          </p:nvPr>
        </p:nvGraphicFramePr>
        <p:xfrm>
          <a:off x="3581400" y="4876800"/>
          <a:ext cx="2362200" cy="346745"/>
        </p:xfrm>
        <a:graphic>
          <a:graphicData uri="http://schemas.openxmlformats.org/presentationml/2006/ole">
            <mc:AlternateContent xmlns:mc="http://schemas.openxmlformats.org/markup-compatibility/2006">
              <mc:Choice xmlns:v="urn:schemas-microsoft-com:vml" Requires="v">
                <p:oleObj spid="_x0000_s5187" name="Equation" r:id="rId3" imgW="1384300" imgH="203200" progId="Equation.3">
                  <p:embed/>
                </p:oleObj>
              </mc:Choice>
              <mc:Fallback>
                <p:oleObj name="Equation" r:id="rId3" imgW="1384300" imgH="203200" progId="Equation.3">
                  <p:embed/>
                  <p:pic>
                    <p:nvPicPr>
                      <p:cNvPr id="0" name=""/>
                      <p:cNvPicPr/>
                      <p:nvPr/>
                    </p:nvPicPr>
                    <p:blipFill>
                      <a:blip r:embed="rId4"/>
                      <a:stretch>
                        <a:fillRect/>
                      </a:stretch>
                    </p:blipFill>
                    <p:spPr>
                      <a:xfrm>
                        <a:off x="3581400" y="4876800"/>
                        <a:ext cx="2362200" cy="34674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17386528"/>
              </p:ext>
            </p:extLst>
          </p:nvPr>
        </p:nvGraphicFramePr>
        <p:xfrm>
          <a:off x="6324600" y="4876800"/>
          <a:ext cx="2362200" cy="346745"/>
        </p:xfrm>
        <a:graphic>
          <a:graphicData uri="http://schemas.openxmlformats.org/presentationml/2006/ole">
            <mc:AlternateContent xmlns:mc="http://schemas.openxmlformats.org/markup-compatibility/2006">
              <mc:Choice xmlns:v="urn:schemas-microsoft-com:vml" Requires="v">
                <p:oleObj spid="_x0000_s5188" name="Equation" r:id="rId5" imgW="1384300" imgH="203200" progId="Equation.3">
                  <p:embed/>
                </p:oleObj>
              </mc:Choice>
              <mc:Fallback>
                <p:oleObj name="Equation" r:id="rId5" imgW="1384300" imgH="203200" progId="Equation.3">
                  <p:embed/>
                  <p:pic>
                    <p:nvPicPr>
                      <p:cNvPr id="0" name=""/>
                      <p:cNvPicPr/>
                      <p:nvPr/>
                    </p:nvPicPr>
                    <p:blipFill>
                      <a:blip r:embed="rId4"/>
                      <a:stretch>
                        <a:fillRect/>
                      </a:stretch>
                    </p:blipFill>
                    <p:spPr>
                      <a:xfrm>
                        <a:off x="6324600" y="4876800"/>
                        <a:ext cx="2362200" cy="346745"/>
                      </a:xfrm>
                      <a:prstGeom prst="rect">
                        <a:avLst/>
                      </a:prstGeom>
                    </p:spPr>
                  </p:pic>
                </p:oleObj>
              </mc:Fallback>
            </mc:AlternateContent>
          </a:graphicData>
        </a:graphic>
      </p:graphicFrame>
      <p:sp>
        <p:nvSpPr>
          <p:cNvPr id="9" name="TextBox 8"/>
          <p:cNvSpPr txBox="1"/>
          <p:nvPr/>
        </p:nvSpPr>
        <p:spPr>
          <a:xfrm>
            <a:off x="4328309" y="4364792"/>
            <a:ext cx="141378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Arturo’s Die</a:t>
            </a:r>
            <a:endParaRPr lang="en-US" dirty="0"/>
          </a:p>
        </p:txBody>
      </p:sp>
      <p:sp>
        <p:nvSpPr>
          <p:cNvPr id="10" name="TextBox 9"/>
          <p:cNvSpPr txBox="1"/>
          <p:nvPr/>
        </p:nvSpPr>
        <p:spPr>
          <a:xfrm>
            <a:off x="6553200" y="4419600"/>
            <a:ext cx="152051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Jennifer’s Die</a:t>
            </a:r>
          </a:p>
        </p:txBody>
      </p:sp>
      <p:sp>
        <p:nvSpPr>
          <p:cNvPr id="11" name="TextBox 10"/>
          <p:cNvSpPr txBox="1"/>
          <p:nvPr/>
        </p:nvSpPr>
        <p:spPr>
          <a:xfrm>
            <a:off x="762000" y="4495800"/>
            <a:ext cx="653319" cy="369332"/>
          </a:xfrm>
          <a:prstGeom prst="rect">
            <a:avLst/>
          </a:prstGeom>
          <a:noFill/>
        </p:spPr>
        <p:txBody>
          <a:bodyPr wrap="none" rtlCol="0">
            <a:spAutoFit/>
          </a:bodyPr>
          <a:lstStyle/>
          <a:p>
            <a:r>
              <a:rPr lang="en-US" dirty="0" smtClean="0"/>
              <a:t>Stats</a:t>
            </a:r>
            <a:endParaRPr lang="en-US" dirty="0"/>
          </a:p>
        </p:txBody>
      </p:sp>
      <p:sp>
        <p:nvSpPr>
          <p:cNvPr id="12" name="TextBox 11"/>
          <p:cNvSpPr txBox="1"/>
          <p:nvPr/>
        </p:nvSpPr>
        <p:spPr>
          <a:xfrm>
            <a:off x="304800" y="4953000"/>
            <a:ext cx="18288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z = 1.14</a:t>
            </a:r>
          </a:p>
          <a:p>
            <a:r>
              <a:rPr lang="en-US" dirty="0" smtClean="0"/>
              <a:t>P-value = .2553</a:t>
            </a:r>
          </a:p>
          <a:p>
            <a:r>
              <a:rPr lang="en-US" dirty="0" smtClean="0"/>
              <a:t>P-hat A = .15</a:t>
            </a:r>
          </a:p>
          <a:p>
            <a:r>
              <a:rPr lang="en-US" dirty="0" smtClean="0"/>
              <a:t>P-hat J = .08</a:t>
            </a:r>
            <a:endParaRPr lang="en-US" dirty="0"/>
          </a:p>
        </p:txBody>
      </p:sp>
      <p:sp>
        <p:nvSpPr>
          <p:cNvPr id="13" name="TextBox 12"/>
          <p:cNvSpPr txBox="1"/>
          <p:nvPr/>
        </p:nvSpPr>
        <p:spPr>
          <a:xfrm>
            <a:off x="3702314" y="5277105"/>
            <a:ext cx="1969672" cy="923330"/>
          </a:xfrm>
          <a:prstGeom prst="rect">
            <a:avLst/>
          </a:prstGeom>
          <a:noFill/>
        </p:spPr>
        <p:txBody>
          <a:bodyPr wrap="none" rtlCol="0">
            <a:spAutoFit/>
          </a:bodyPr>
          <a:lstStyle/>
          <a:p>
            <a:r>
              <a:rPr lang="en-US" dirty="0" smtClean="0"/>
              <a:t>60(.15)   &amp; 60(.85)</a:t>
            </a:r>
          </a:p>
          <a:p>
            <a:r>
              <a:rPr lang="en-US" dirty="0" smtClean="0"/>
              <a:t>   9 	    51</a:t>
            </a:r>
          </a:p>
          <a:p>
            <a:r>
              <a:rPr lang="en-US" dirty="0"/>
              <a:t> </a:t>
            </a:r>
            <a:r>
              <a:rPr lang="en-US" dirty="0" smtClean="0"/>
              <a:t> </a:t>
            </a:r>
            <a:r>
              <a:rPr lang="en-US" b="1" dirty="0" smtClean="0">
                <a:solidFill>
                  <a:srgbClr val="FF0000"/>
                </a:solidFill>
              </a:rPr>
              <a:t>X</a:t>
            </a:r>
            <a:r>
              <a:rPr lang="en-US" dirty="0" smtClean="0"/>
              <a:t>               ok</a:t>
            </a:r>
            <a:endParaRPr lang="en-US" dirty="0"/>
          </a:p>
        </p:txBody>
      </p:sp>
      <p:sp>
        <p:nvSpPr>
          <p:cNvPr id="14" name="TextBox 13"/>
          <p:cNvSpPr txBox="1"/>
          <p:nvPr/>
        </p:nvSpPr>
        <p:spPr>
          <a:xfrm>
            <a:off x="6474578" y="5366547"/>
            <a:ext cx="1969672" cy="923330"/>
          </a:xfrm>
          <a:prstGeom prst="rect">
            <a:avLst/>
          </a:prstGeom>
          <a:noFill/>
        </p:spPr>
        <p:txBody>
          <a:bodyPr wrap="none" rtlCol="0">
            <a:spAutoFit/>
          </a:bodyPr>
          <a:lstStyle/>
          <a:p>
            <a:r>
              <a:rPr lang="en-US" dirty="0" smtClean="0"/>
              <a:t>60(.08)   &amp; 60(.92)</a:t>
            </a:r>
          </a:p>
          <a:p>
            <a:r>
              <a:rPr lang="en-US" dirty="0"/>
              <a:t> </a:t>
            </a:r>
            <a:r>
              <a:rPr lang="en-US" dirty="0" smtClean="0"/>
              <a:t>  5	     55</a:t>
            </a:r>
          </a:p>
          <a:p>
            <a:r>
              <a:rPr lang="en-US" dirty="0"/>
              <a:t> </a:t>
            </a:r>
            <a:r>
              <a:rPr lang="en-US" dirty="0" smtClean="0"/>
              <a:t> </a:t>
            </a:r>
            <a:r>
              <a:rPr lang="en-US" b="1" dirty="0" smtClean="0">
                <a:solidFill>
                  <a:srgbClr val="FF0000"/>
                </a:solidFill>
              </a:rPr>
              <a:t>X</a:t>
            </a:r>
            <a:r>
              <a:rPr lang="en-US" dirty="0" smtClean="0"/>
              <a:t>               ok</a:t>
            </a:r>
            <a:endParaRPr lang="en-US" dirty="0"/>
          </a:p>
        </p:txBody>
      </p:sp>
      <p:sp>
        <p:nvSpPr>
          <p:cNvPr id="2" name="TextBox 1"/>
          <p:cNvSpPr txBox="1"/>
          <p:nvPr/>
        </p:nvSpPr>
        <p:spPr>
          <a:xfrm>
            <a:off x="2133600" y="3657600"/>
            <a:ext cx="4855916" cy="400110"/>
          </a:xfrm>
          <a:prstGeom prst="rect">
            <a:avLst/>
          </a:prstGeom>
          <a:noFill/>
        </p:spPr>
        <p:txBody>
          <a:bodyPr wrap="none" rtlCol="0">
            <a:spAutoFit/>
          </a:bodyPr>
          <a:lstStyle/>
          <a:p>
            <a:r>
              <a:rPr lang="en-US" sz="2000" b="1" dirty="0" smtClean="0">
                <a:solidFill>
                  <a:srgbClr val="FF0000"/>
                </a:solidFill>
              </a:rPr>
              <a:t>NOT met. PROCEED WITH CAUTION</a:t>
            </a:r>
            <a:endParaRPr lang="en-US" sz="2000" b="1" dirty="0">
              <a:solidFill>
                <a:srgbClr val="FF0000"/>
              </a:solidFill>
            </a:endParaRPr>
          </a:p>
        </p:txBody>
      </p:sp>
    </p:spTree>
    <p:extLst>
      <p:ext uri="{BB962C8B-B14F-4D97-AF65-F5344CB8AC3E}">
        <p14:creationId xmlns:p14="http://schemas.microsoft.com/office/powerpoint/2010/main" val="2646143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p:bldP spid="12" grpId="0" animBg="1"/>
      <p:bldP spid="13" grpId="0"/>
      <p:bldP spid="14" grpId="0"/>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2736" y="411434"/>
            <a:ext cx="7864064"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This p-value is too high to reject Ho at any level of alpha.</a:t>
            </a:r>
          </a:p>
          <a:p>
            <a:endParaRPr lang="en-US" dirty="0"/>
          </a:p>
          <a:p>
            <a:r>
              <a:rPr lang="en-US" dirty="0" smtClean="0"/>
              <a:t>There is NOT enough evidence to suggest that Arturo’s and Jennifer’s dice are different in the proportion of 3’s that appear .</a:t>
            </a:r>
            <a:endParaRPr lang="en-US" dirty="0"/>
          </a:p>
        </p:txBody>
      </p:sp>
      <p:sp>
        <p:nvSpPr>
          <p:cNvPr id="7" name="TextBox 6"/>
          <p:cNvSpPr txBox="1"/>
          <p:nvPr/>
        </p:nvSpPr>
        <p:spPr>
          <a:xfrm>
            <a:off x="457200" y="2057400"/>
            <a:ext cx="838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Show how the results of a 95% confidence interval can help obtain the same conclusion that we arrived at with the significance test.</a:t>
            </a:r>
            <a:endParaRPr lang="en-US" dirty="0"/>
          </a:p>
        </p:txBody>
      </p:sp>
      <p:sp>
        <p:nvSpPr>
          <p:cNvPr id="2" name="TextBox 1"/>
          <p:cNvSpPr txBox="1"/>
          <p:nvPr/>
        </p:nvSpPr>
        <p:spPr>
          <a:xfrm>
            <a:off x="2971800" y="2971800"/>
            <a:ext cx="3007178" cy="646331"/>
          </a:xfrm>
          <a:prstGeom prst="rect">
            <a:avLst/>
          </a:prstGeom>
          <a:solidFill>
            <a:schemeClr val="accent2">
              <a:lumMod val="60000"/>
              <a:lumOff val="40000"/>
            </a:schemeClr>
          </a:solidFill>
        </p:spPr>
        <p:txBody>
          <a:bodyPr wrap="none" rtlCol="0">
            <a:spAutoFit/>
          </a:bodyPr>
          <a:lstStyle/>
          <a:p>
            <a:r>
              <a:rPr lang="en-US" sz="3600" dirty="0" smtClean="0"/>
              <a:t>(-.0476, .1809)</a:t>
            </a:r>
            <a:endParaRPr lang="en-US" sz="3600" dirty="0"/>
          </a:p>
        </p:txBody>
      </p:sp>
      <p:sp>
        <p:nvSpPr>
          <p:cNvPr id="3" name="TextBox 2"/>
          <p:cNvSpPr txBox="1"/>
          <p:nvPr/>
        </p:nvSpPr>
        <p:spPr>
          <a:xfrm>
            <a:off x="2743200" y="3886200"/>
            <a:ext cx="3628442" cy="369332"/>
          </a:xfrm>
          <a:prstGeom prst="rect">
            <a:avLst/>
          </a:prstGeom>
          <a:noFill/>
        </p:spPr>
        <p:txBody>
          <a:bodyPr wrap="none" rtlCol="0">
            <a:spAutoFit/>
          </a:bodyPr>
          <a:lstStyle/>
          <a:p>
            <a:r>
              <a:rPr lang="en-US" dirty="0" smtClean="0"/>
              <a:t>Is </a:t>
            </a:r>
            <a:r>
              <a:rPr lang="en-US" b="1" dirty="0" smtClean="0">
                <a:solidFill>
                  <a:srgbClr val="FF0000"/>
                </a:solidFill>
              </a:rPr>
              <a:t>ZERO</a:t>
            </a:r>
            <a:r>
              <a:rPr lang="en-US" dirty="0" smtClean="0"/>
              <a:t> contained in this interval?</a:t>
            </a:r>
            <a:endParaRPr lang="en-US" dirty="0"/>
          </a:p>
        </p:txBody>
      </p:sp>
      <p:sp>
        <p:nvSpPr>
          <p:cNvPr id="5" name="TextBox 4"/>
          <p:cNvSpPr txBox="1"/>
          <p:nvPr/>
        </p:nvSpPr>
        <p:spPr>
          <a:xfrm>
            <a:off x="381000" y="4495800"/>
            <a:ext cx="8534400" cy="1815882"/>
          </a:xfrm>
          <a:prstGeom prst="rect">
            <a:avLst/>
          </a:prstGeom>
          <a:noFill/>
        </p:spPr>
        <p:txBody>
          <a:bodyPr wrap="square" rtlCol="0">
            <a:spAutoFit/>
          </a:bodyPr>
          <a:lstStyle/>
          <a:p>
            <a:r>
              <a:rPr lang="en-US" sz="2800" dirty="0" smtClean="0"/>
              <a:t>Since ZERO </a:t>
            </a:r>
            <a:r>
              <a:rPr lang="en-US" sz="2800" u="sng" dirty="0" smtClean="0"/>
              <a:t>is contained </a:t>
            </a:r>
            <a:r>
              <a:rPr lang="en-US" sz="2800" dirty="0" smtClean="0"/>
              <a:t>in my interval, this is evidence to suggest that there is no difference between Arturo’s and Jennifer’s dice in the proportion of 3’s that occur.</a:t>
            </a:r>
            <a:endParaRPr lang="en-US" sz="2800" dirty="0"/>
          </a:p>
        </p:txBody>
      </p:sp>
      <p:sp>
        <p:nvSpPr>
          <p:cNvPr id="6" name="TextBox 5"/>
          <p:cNvSpPr txBox="1"/>
          <p:nvPr/>
        </p:nvSpPr>
        <p:spPr>
          <a:xfrm>
            <a:off x="6705600" y="2895600"/>
            <a:ext cx="2057400" cy="1384995"/>
          </a:xfrm>
          <a:prstGeom prst="rect">
            <a:avLst/>
          </a:prstGeom>
          <a:solidFill>
            <a:srgbClr val="008000"/>
          </a:solidFill>
          <a:ln w="57150" cmpd="sng">
            <a:solidFill>
              <a:srgbClr val="FFFF00"/>
            </a:solidFill>
          </a:ln>
        </p:spPr>
        <p:txBody>
          <a:bodyPr wrap="square" rtlCol="0">
            <a:spAutoFit/>
          </a:bodyPr>
          <a:lstStyle/>
          <a:p>
            <a:r>
              <a:rPr lang="en-US" sz="2800" dirty="0" smtClean="0">
                <a:solidFill>
                  <a:schemeClr val="bg1"/>
                </a:solidFill>
              </a:rPr>
              <a:t>ZERO means not different</a:t>
            </a:r>
            <a:endParaRPr lang="en-US" sz="2800" dirty="0">
              <a:solidFill>
                <a:schemeClr val="bg1"/>
              </a:solidFill>
            </a:endParaRPr>
          </a:p>
        </p:txBody>
      </p:sp>
    </p:spTree>
    <p:extLst>
      <p:ext uri="{BB962C8B-B14F-4D97-AF65-F5344CB8AC3E}">
        <p14:creationId xmlns:p14="http://schemas.microsoft.com/office/powerpoint/2010/main" val="2880726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0813" cy="753036"/>
          </a:xfrm>
        </p:spPr>
        <p:txBody>
          <a:bodyPr/>
          <a:lstStyle/>
          <a:p>
            <a:r>
              <a:rPr lang="en-US" dirty="0" smtClean="0"/>
              <a:t>Group 3 </a:t>
            </a:r>
            <a:r>
              <a:rPr lang="en-US" dirty="0" err="1" smtClean="0"/>
              <a:t>vs</a:t>
            </a:r>
            <a:r>
              <a:rPr lang="en-US" dirty="0" smtClean="0"/>
              <a:t> Group 5  </a:t>
            </a:r>
            <a:r>
              <a:rPr lang="en-US" sz="2000" dirty="0" smtClean="0"/>
              <a:t>per1</a:t>
            </a:r>
            <a:endParaRPr lang="en-US" sz="2000" dirty="0"/>
          </a:p>
        </p:txBody>
      </p:sp>
      <p:sp>
        <p:nvSpPr>
          <p:cNvPr id="5" name="TextBox 4"/>
          <p:cNvSpPr txBox="1"/>
          <p:nvPr/>
        </p:nvSpPr>
        <p:spPr>
          <a:xfrm>
            <a:off x="660401" y="1490132"/>
            <a:ext cx="81788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H</a:t>
            </a:r>
            <a:r>
              <a:rPr lang="en-US" sz="2400" baseline="-25000" dirty="0" smtClean="0"/>
              <a:t>o</a:t>
            </a:r>
            <a:r>
              <a:rPr lang="en-US" sz="2400" dirty="0" smtClean="0"/>
              <a:t>: </a:t>
            </a:r>
            <a:r>
              <a:rPr lang="en-US" sz="2400" i="1" dirty="0" smtClean="0"/>
              <a:t>u</a:t>
            </a:r>
            <a:r>
              <a:rPr lang="en-US" sz="2400" i="1" baseline="-25000" dirty="0" smtClean="0"/>
              <a:t>3</a:t>
            </a:r>
            <a:r>
              <a:rPr lang="en-US" sz="2400" i="1" dirty="0" smtClean="0"/>
              <a:t> = u</a:t>
            </a:r>
            <a:r>
              <a:rPr lang="en-US" sz="2400" i="1" baseline="-25000" dirty="0" smtClean="0"/>
              <a:t>5</a:t>
            </a:r>
            <a:r>
              <a:rPr lang="en-US" sz="2400" i="1" dirty="0" smtClean="0"/>
              <a:t>    </a:t>
            </a:r>
            <a:r>
              <a:rPr lang="en-US" sz="2400" i="1" dirty="0" err="1" smtClean="0"/>
              <a:t>vs</a:t>
            </a:r>
            <a:r>
              <a:rPr lang="en-US" sz="2400" i="1" dirty="0" smtClean="0"/>
              <a:t>    </a:t>
            </a:r>
            <a:r>
              <a:rPr lang="en-US" sz="2400" dirty="0" smtClean="0"/>
              <a:t>H</a:t>
            </a:r>
            <a:r>
              <a:rPr lang="en-US" sz="2400" baseline="-25000" dirty="0" smtClean="0"/>
              <a:t>a</a:t>
            </a:r>
            <a:r>
              <a:rPr lang="en-US" sz="2400" dirty="0" smtClean="0"/>
              <a:t>: </a:t>
            </a:r>
            <a:r>
              <a:rPr lang="en-US" sz="2400" i="1" dirty="0" smtClean="0"/>
              <a:t>u</a:t>
            </a:r>
            <a:r>
              <a:rPr lang="en-US" sz="2400" i="1" baseline="-25000" dirty="0" smtClean="0"/>
              <a:t>3</a:t>
            </a:r>
            <a:r>
              <a:rPr lang="en-US" sz="2400" i="1" dirty="0" smtClean="0"/>
              <a:t> ≠ u</a:t>
            </a:r>
            <a:r>
              <a:rPr lang="en-US" sz="2400" i="1" baseline="-25000" dirty="0" smtClean="0"/>
              <a:t>5</a:t>
            </a:r>
            <a:r>
              <a:rPr lang="en-US" sz="2400" i="1" dirty="0" smtClean="0"/>
              <a:t>  </a:t>
            </a:r>
            <a:r>
              <a:rPr lang="en-US" sz="2400" dirty="0" smtClean="0"/>
              <a:t>where </a:t>
            </a:r>
            <a:r>
              <a:rPr lang="en-US" sz="2400" i="1" dirty="0" smtClean="0"/>
              <a:t>u</a:t>
            </a:r>
            <a:r>
              <a:rPr lang="en-US" sz="2400" dirty="0" smtClean="0"/>
              <a:t> is the true mean flight time(seconds) for group 3 and group 5’s plane.</a:t>
            </a:r>
            <a:endParaRPr lang="en-US" sz="2400" dirty="0"/>
          </a:p>
        </p:txBody>
      </p:sp>
      <p:sp>
        <p:nvSpPr>
          <p:cNvPr id="6" name="Rectangle 5"/>
          <p:cNvSpPr/>
          <p:nvPr/>
        </p:nvSpPr>
        <p:spPr>
          <a:xfrm>
            <a:off x="3920867" y="2117210"/>
            <a:ext cx="184666" cy="369332"/>
          </a:xfrm>
          <a:prstGeom prst="rect">
            <a:avLst/>
          </a:prstGeom>
        </p:spPr>
        <p:txBody>
          <a:bodyPr wrap="none">
            <a:spAutoFit/>
          </a:bodyPr>
          <a:lstStyle/>
          <a:p>
            <a:pPr lvl="0"/>
            <a:r>
              <a:rPr lang="en-US" i="1" dirty="0">
                <a:solidFill>
                  <a:prstClr val="black"/>
                </a:solidFill>
              </a:rPr>
              <a:t> </a:t>
            </a:r>
            <a:endParaRPr lang="en-US" dirty="0">
              <a:solidFill>
                <a:prstClr val="black"/>
              </a:solidFill>
            </a:endParaRPr>
          </a:p>
        </p:txBody>
      </p:sp>
      <p:sp>
        <p:nvSpPr>
          <p:cNvPr id="7" name="TextBox 6"/>
          <p:cNvSpPr txBox="1"/>
          <p:nvPr/>
        </p:nvSpPr>
        <p:spPr>
          <a:xfrm>
            <a:off x="728133" y="2760132"/>
            <a:ext cx="7653867"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Assumptions: We have two independent random samples of flight times for paper airplanes. 13 throws from group 3’s plane and 15 throws from group 5’s plane. Each groups samples are independent from each other. Each groups flight times have met the normal condition by a boxplot which show no outliers or extreme skew.</a:t>
            </a:r>
            <a:endParaRPr lang="en-US" sz="2400" dirty="0"/>
          </a:p>
        </p:txBody>
      </p:sp>
      <p:pic>
        <p:nvPicPr>
          <p:cNvPr id="8" name="Picture 7" descr="Screen Shot 2015-02-05 at 9.00.20 AM.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90600" y="5715000"/>
            <a:ext cx="2421466" cy="648679"/>
          </a:xfrm>
          <a:prstGeom prst="rect">
            <a:avLst/>
          </a:prstGeom>
          <a:ln w="38100" cmpd="sng">
            <a:solidFill>
              <a:schemeClr val="tx1"/>
            </a:solidFill>
          </a:ln>
        </p:spPr>
      </p:pic>
      <p:sp>
        <p:nvSpPr>
          <p:cNvPr id="9" name="TextBox 8"/>
          <p:cNvSpPr txBox="1"/>
          <p:nvPr/>
        </p:nvSpPr>
        <p:spPr>
          <a:xfrm>
            <a:off x="1600200" y="5334000"/>
            <a:ext cx="1007908" cy="369332"/>
          </a:xfrm>
          <a:prstGeom prst="rect">
            <a:avLst/>
          </a:prstGeom>
          <a:noFill/>
        </p:spPr>
        <p:txBody>
          <a:bodyPr wrap="none" rtlCol="0">
            <a:spAutoFit/>
          </a:bodyPr>
          <a:lstStyle/>
          <a:p>
            <a:r>
              <a:rPr lang="en-US" dirty="0" smtClean="0"/>
              <a:t>Group 3</a:t>
            </a:r>
            <a:endParaRPr lang="en-US" dirty="0"/>
          </a:p>
        </p:txBody>
      </p:sp>
      <p:pic>
        <p:nvPicPr>
          <p:cNvPr id="11" name="Picture 10" descr="Screen Shot 2015-02-05 at 9.00.0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1" y="5791200"/>
            <a:ext cx="2613288" cy="575733"/>
          </a:xfrm>
          <a:prstGeom prst="rect">
            <a:avLst/>
          </a:prstGeom>
          <a:ln w="38100" cmpd="sng">
            <a:solidFill>
              <a:srgbClr val="294171"/>
            </a:solidFill>
          </a:ln>
        </p:spPr>
      </p:pic>
      <p:sp>
        <p:nvSpPr>
          <p:cNvPr id="12" name="TextBox 11"/>
          <p:cNvSpPr txBox="1"/>
          <p:nvPr/>
        </p:nvSpPr>
        <p:spPr>
          <a:xfrm>
            <a:off x="5105400" y="5257800"/>
            <a:ext cx="1007908" cy="369332"/>
          </a:xfrm>
          <a:prstGeom prst="rect">
            <a:avLst/>
          </a:prstGeom>
          <a:noFill/>
        </p:spPr>
        <p:txBody>
          <a:bodyPr wrap="none" rtlCol="0">
            <a:spAutoFit/>
          </a:bodyPr>
          <a:lstStyle/>
          <a:p>
            <a:r>
              <a:rPr lang="en-US" dirty="0" smtClean="0"/>
              <a:t>Group 5</a:t>
            </a:r>
            <a:endParaRPr lang="en-US" dirty="0"/>
          </a:p>
        </p:txBody>
      </p:sp>
    </p:spTree>
    <p:extLst>
      <p:ext uri="{BB962C8B-B14F-4D97-AF65-F5344CB8AC3E}">
        <p14:creationId xmlns:p14="http://schemas.microsoft.com/office/powerpoint/2010/main" val="581573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33734" y="5791200"/>
            <a:ext cx="2028792" cy="9224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N(0,1)</a:t>
            </a:r>
            <a:endParaRPr lang="en-US" sz="3600" dirty="0"/>
          </a:p>
        </p:txBody>
      </p:sp>
      <p:sp>
        <p:nvSpPr>
          <p:cNvPr id="4" name="Title 3"/>
          <p:cNvSpPr>
            <a:spLocks noGrp="1"/>
          </p:cNvSpPr>
          <p:nvPr>
            <p:ph type="title"/>
          </p:nvPr>
        </p:nvSpPr>
        <p:spPr>
          <a:xfrm>
            <a:off x="777240" y="4662358"/>
            <a:ext cx="7543800" cy="914400"/>
          </a:xfrm>
        </p:spPr>
        <p:txBody>
          <a:bodyPr/>
          <a:lstStyle/>
          <a:p>
            <a:r>
              <a:rPr lang="en-US" dirty="0" smtClean="0"/>
              <a:t>Standard Normal Curve</a:t>
            </a:r>
            <a:endParaRPr lang="en-US" dirty="0"/>
          </a:p>
        </p:txBody>
      </p:sp>
      <p:pic>
        <p:nvPicPr>
          <p:cNvPr id="5" name="Picture 4" descr="Screen Shot 2013-10-27 at 6.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468066"/>
            <a:ext cx="7372930" cy="3978463"/>
          </a:xfrm>
          <a:prstGeom prst="rect">
            <a:avLst/>
          </a:prstGeom>
        </p:spPr>
      </p:pic>
    </p:spTree>
    <p:extLst>
      <p:ext uri="{BB962C8B-B14F-4D97-AF65-F5344CB8AC3E}">
        <p14:creationId xmlns:p14="http://schemas.microsoft.com/office/powerpoint/2010/main" val="1655730175"/>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0813" cy="753036"/>
          </a:xfrm>
        </p:spPr>
        <p:txBody>
          <a:bodyPr/>
          <a:lstStyle/>
          <a:p>
            <a:r>
              <a:rPr lang="en-US" dirty="0" smtClean="0"/>
              <a:t>Group 3 </a:t>
            </a:r>
            <a:r>
              <a:rPr lang="en-US" dirty="0" err="1" smtClean="0"/>
              <a:t>vs</a:t>
            </a:r>
            <a:r>
              <a:rPr lang="en-US" dirty="0" smtClean="0"/>
              <a:t> Group 5  </a:t>
            </a:r>
            <a:r>
              <a:rPr lang="en-US" sz="2000" dirty="0" smtClean="0"/>
              <a:t>per1</a:t>
            </a:r>
            <a:endParaRPr lang="en-US" sz="2000" dirty="0"/>
          </a:p>
        </p:txBody>
      </p:sp>
      <p:sp>
        <p:nvSpPr>
          <p:cNvPr id="6" name="Rectangle 5"/>
          <p:cNvSpPr/>
          <p:nvPr/>
        </p:nvSpPr>
        <p:spPr>
          <a:xfrm>
            <a:off x="3920867" y="2117210"/>
            <a:ext cx="184666" cy="369332"/>
          </a:xfrm>
          <a:prstGeom prst="rect">
            <a:avLst/>
          </a:prstGeom>
        </p:spPr>
        <p:txBody>
          <a:bodyPr wrap="none">
            <a:spAutoFit/>
          </a:bodyPr>
          <a:lstStyle/>
          <a:p>
            <a:pPr lvl="0"/>
            <a:r>
              <a:rPr lang="en-US" i="1" dirty="0">
                <a:solidFill>
                  <a:prstClr val="black"/>
                </a:solidFill>
              </a:rPr>
              <a:t> </a:t>
            </a:r>
            <a:endParaRPr lang="en-US" dirty="0">
              <a:solidFill>
                <a:prstClr val="black"/>
              </a:solidFill>
            </a:endParaRPr>
          </a:p>
        </p:txBody>
      </p:sp>
      <p:pic>
        <p:nvPicPr>
          <p:cNvPr id="3" name="Picture 2" descr="Screen Shot 2015-02-05 at 8.59.57 AM.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4768" y="3357568"/>
            <a:ext cx="3873500" cy="2339964"/>
          </a:xfrm>
          <a:prstGeom prst="rect">
            <a:avLst/>
          </a:prstGeom>
          <a:ln w="57150" cmpd="sng">
            <a:solidFill>
              <a:schemeClr val="tx1"/>
            </a:solidFill>
          </a:ln>
        </p:spPr>
      </p:pic>
      <p:sp>
        <p:nvSpPr>
          <p:cNvPr id="4" name="TextBox 3"/>
          <p:cNvSpPr txBox="1"/>
          <p:nvPr/>
        </p:nvSpPr>
        <p:spPr>
          <a:xfrm>
            <a:off x="1185333" y="2082800"/>
            <a:ext cx="1687556" cy="369332"/>
          </a:xfrm>
          <a:prstGeom prst="rect">
            <a:avLst/>
          </a:prstGeom>
          <a:noFill/>
        </p:spPr>
        <p:txBody>
          <a:bodyPr wrap="none" rtlCol="0">
            <a:spAutoFit/>
          </a:bodyPr>
          <a:lstStyle/>
          <a:p>
            <a:r>
              <a:rPr lang="en-US" dirty="0" smtClean="0"/>
              <a:t>Stats from </a:t>
            </a:r>
            <a:r>
              <a:rPr lang="en-US" dirty="0" err="1" smtClean="0"/>
              <a:t>Calc</a:t>
            </a:r>
            <a:endParaRPr lang="en-US" dirty="0"/>
          </a:p>
        </p:txBody>
      </p:sp>
      <p:sp>
        <p:nvSpPr>
          <p:cNvPr id="10" name="TextBox 9"/>
          <p:cNvSpPr txBox="1"/>
          <p:nvPr/>
        </p:nvSpPr>
        <p:spPr>
          <a:xfrm>
            <a:off x="3733800" y="2133600"/>
            <a:ext cx="4800600"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t>This p-value is too high to reject H</a:t>
            </a:r>
            <a:r>
              <a:rPr lang="en-US" sz="2800" baseline="-25000" dirty="0" smtClean="0"/>
              <a:t>o</a:t>
            </a:r>
            <a:r>
              <a:rPr lang="en-US" sz="2800" dirty="0" smtClean="0"/>
              <a:t> at any alpha level.</a:t>
            </a:r>
            <a:endParaRPr lang="en-US" sz="2800" dirty="0"/>
          </a:p>
        </p:txBody>
      </p:sp>
      <p:sp>
        <p:nvSpPr>
          <p:cNvPr id="13" name="TextBox 12"/>
          <p:cNvSpPr txBox="1"/>
          <p:nvPr/>
        </p:nvSpPr>
        <p:spPr>
          <a:xfrm>
            <a:off x="3733800" y="3810000"/>
            <a:ext cx="4660015" cy="22467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Based on these samples, there is NOT enough evidence to suggest that these groups mean flight times of their planes are different.</a:t>
            </a:r>
            <a:endParaRPr lang="en-US" sz="2800" dirty="0"/>
          </a:p>
        </p:txBody>
      </p:sp>
    </p:spTree>
    <p:extLst>
      <p:ext uri="{BB962C8B-B14F-4D97-AF65-F5344CB8AC3E}">
        <p14:creationId xmlns:p14="http://schemas.microsoft.com/office/powerpoint/2010/main" val="3649491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Matched Pairs Test</a:t>
            </a:r>
            <a:endParaRPr lang="en-US" dirty="0"/>
          </a:p>
        </p:txBody>
      </p:sp>
      <p:sp>
        <p:nvSpPr>
          <p:cNvPr id="3" name="TextBox 2"/>
          <p:cNvSpPr txBox="1"/>
          <p:nvPr/>
        </p:nvSpPr>
        <p:spPr>
          <a:xfrm>
            <a:off x="907143" y="2231571"/>
            <a:ext cx="7058343" cy="1015663"/>
          </a:xfrm>
          <a:prstGeom prst="rect">
            <a:avLst/>
          </a:prstGeom>
          <a:noFill/>
        </p:spPr>
        <p:txBody>
          <a:bodyPr wrap="none" rtlCol="0">
            <a:spAutoFit/>
          </a:bodyPr>
          <a:lstStyle/>
          <a:p>
            <a:r>
              <a:rPr lang="en-US" sz="6000" dirty="0" smtClean="0"/>
              <a:t>“AKA” Paired T Test</a:t>
            </a:r>
            <a:endParaRPr lang="en-US" sz="6000" dirty="0"/>
          </a:p>
        </p:txBody>
      </p:sp>
      <p:sp>
        <p:nvSpPr>
          <p:cNvPr id="4" name="TextBox 3"/>
          <p:cNvSpPr txBox="1"/>
          <p:nvPr/>
        </p:nvSpPr>
        <p:spPr>
          <a:xfrm>
            <a:off x="457200" y="3886200"/>
            <a:ext cx="7202714" cy="1631216"/>
          </a:xfrm>
          <a:prstGeom prst="rect">
            <a:avLst/>
          </a:prstGeom>
          <a:noFill/>
        </p:spPr>
        <p:txBody>
          <a:bodyPr wrap="square" rtlCol="0">
            <a:spAutoFit/>
          </a:bodyPr>
          <a:lstStyle/>
          <a:p>
            <a:r>
              <a:rPr lang="en-US" dirty="0" smtClean="0"/>
              <a:t>This is a test that looks like you are given 2 samples but is actually done on the calculator as a  1-sample t test.</a:t>
            </a:r>
          </a:p>
          <a:p>
            <a:endParaRPr lang="en-US" dirty="0"/>
          </a:p>
          <a:p>
            <a:r>
              <a:rPr lang="en-US" dirty="0" smtClean="0"/>
              <a:t>You have to be careful reading the problem, usually there it is a situation where there is a </a:t>
            </a:r>
            <a:r>
              <a:rPr lang="en-US" sz="2800" dirty="0" smtClean="0">
                <a:solidFill>
                  <a:srgbClr val="FF0000"/>
                </a:solidFill>
              </a:rPr>
              <a:t>before and after</a:t>
            </a:r>
            <a:r>
              <a:rPr lang="en-US" dirty="0" smtClean="0"/>
              <a:t>.</a:t>
            </a:r>
            <a:endParaRPr lang="en-US" dirty="0"/>
          </a:p>
        </p:txBody>
      </p:sp>
    </p:spTree>
    <p:extLst>
      <p:ext uri="{BB962C8B-B14F-4D97-AF65-F5344CB8AC3E}">
        <p14:creationId xmlns:p14="http://schemas.microsoft.com/office/powerpoint/2010/main" val="1331103092"/>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28600"/>
            <a:ext cx="8178800" cy="1200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H</a:t>
            </a:r>
            <a:r>
              <a:rPr lang="en-US" sz="2400" baseline="-25000" dirty="0" smtClean="0"/>
              <a:t>o</a:t>
            </a:r>
            <a:r>
              <a:rPr lang="en-US" sz="2400" dirty="0" smtClean="0"/>
              <a:t>: </a:t>
            </a:r>
            <a:r>
              <a:rPr lang="en-US" sz="2400" i="1" dirty="0" err="1" smtClean="0"/>
              <a:t>u</a:t>
            </a:r>
            <a:r>
              <a:rPr lang="en-US" sz="2400" i="1" baseline="-25000" dirty="0" err="1"/>
              <a:t>d</a:t>
            </a:r>
            <a:r>
              <a:rPr lang="en-US" sz="2400" i="1" dirty="0" smtClean="0"/>
              <a:t> = </a:t>
            </a:r>
            <a:r>
              <a:rPr lang="en-US" sz="2400" dirty="0"/>
              <a:t>0</a:t>
            </a:r>
            <a:r>
              <a:rPr lang="en-US" sz="2400" i="1" dirty="0" smtClean="0"/>
              <a:t>   </a:t>
            </a:r>
            <a:r>
              <a:rPr lang="en-US" sz="2400" i="1" dirty="0" err="1" smtClean="0"/>
              <a:t>vs</a:t>
            </a:r>
            <a:r>
              <a:rPr lang="en-US" sz="2400" i="1" dirty="0" smtClean="0"/>
              <a:t>    </a:t>
            </a:r>
            <a:r>
              <a:rPr lang="en-US" sz="2400" dirty="0" smtClean="0"/>
              <a:t>H</a:t>
            </a:r>
            <a:r>
              <a:rPr lang="en-US" sz="2400" baseline="-25000" dirty="0" smtClean="0"/>
              <a:t>a</a:t>
            </a:r>
            <a:r>
              <a:rPr lang="en-US" sz="2400" dirty="0" smtClean="0"/>
              <a:t>: </a:t>
            </a:r>
            <a:r>
              <a:rPr lang="en-US" sz="2400" i="1" dirty="0" err="1" smtClean="0"/>
              <a:t>u</a:t>
            </a:r>
            <a:r>
              <a:rPr lang="en-US" sz="2400" i="1" baseline="-25000" dirty="0" err="1"/>
              <a:t>d</a:t>
            </a:r>
            <a:r>
              <a:rPr lang="en-US" sz="2400" i="1" dirty="0" smtClean="0"/>
              <a:t> </a:t>
            </a:r>
            <a:r>
              <a:rPr lang="en-US" sz="2400" i="1" dirty="0"/>
              <a:t>&gt;</a:t>
            </a:r>
            <a:r>
              <a:rPr lang="en-US" sz="2400" i="1" dirty="0" smtClean="0"/>
              <a:t> </a:t>
            </a:r>
            <a:r>
              <a:rPr lang="en-US" sz="2400" dirty="0" smtClean="0"/>
              <a:t>0</a:t>
            </a:r>
            <a:r>
              <a:rPr lang="en-US" sz="2400" i="1" dirty="0" smtClean="0"/>
              <a:t>  </a:t>
            </a:r>
            <a:r>
              <a:rPr lang="en-US" sz="2400" dirty="0" smtClean="0"/>
              <a:t>where </a:t>
            </a:r>
            <a:r>
              <a:rPr lang="en-US" sz="2400" i="1" dirty="0" err="1" smtClean="0"/>
              <a:t>u</a:t>
            </a:r>
            <a:r>
              <a:rPr lang="en-US" sz="2400" i="1" baseline="-25000" dirty="0" err="1" smtClean="0"/>
              <a:t>d</a:t>
            </a:r>
            <a:r>
              <a:rPr lang="en-US" sz="2400" dirty="0" smtClean="0"/>
              <a:t> is the true mean difference(strong – </a:t>
            </a:r>
            <a:r>
              <a:rPr lang="en-US" sz="2400" dirty="0"/>
              <a:t>w</a:t>
            </a:r>
            <a:r>
              <a:rPr lang="en-US" sz="2400" dirty="0" smtClean="0"/>
              <a:t>eak) between students strong hands and weak hands in bouncing </a:t>
            </a:r>
            <a:r>
              <a:rPr lang="en-US" sz="2400" dirty="0" err="1" smtClean="0"/>
              <a:t>qtr’s</a:t>
            </a:r>
            <a:r>
              <a:rPr lang="en-US" sz="2400" dirty="0" smtClean="0"/>
              <a:t> into a cup </a:t>
            </a:r>
            <a:endParaRPr lang="en-US" sz="2400" dirty="0"/>
          </a:p>
        </p:txBody>
      </p:sp>
      <p:sp>
        <p:nvSpPr>
          <p:cNvPr id="6" name="Rectangle 5"/>
          <p:cNvSpPr/>
          <p:nvPr/>
        </p:nvSpPr>
        <p:spPr>
          <a:xfrm>
            <a:off x="3920867" y="2117210"/>
            <a:ext cx="184666" cy="369332"/>
          </a:xfrm>
          <a:prstGeom prst="rect">
            <a:avLst/>
          </a:prstGeom>
        </p:spPr>
        <p:txBody>
          <a:bodyPr wrap="none">
            <a:spAutoFit/>
          </a:bodyPr>
          <a:lstStyle/>
          <a:p>
            <a:pPr lvl="0"/>
            <a:r>
              <a:rPr lang="en-US" i="1" dirty="0">
                <a:solidFill>
                  <a:prstClr val="black"/>
                </a:solidFill>
              </a:rPr>
              <a:t> </a:t>
            </a:r>
            <a:endParaRPr lang="en-US" dirty="0">
              <a:solidFill>
                <a:prstClr val="black"/>
              </a:solidFill>
            </a:endParaRPr>
          </a:p>
        </p:txBody>
      </p:sp>
      <p:sp>
        <p:nvSpPr>
          <p:cNvPr id="7" name="TextBox 6"/>
          <p:cNvSpPr txBox="1"/>
          <p:nvPr/>
        </p:nvSpPr>
        <p:spPr>
          <a:xfrm>
            <a:off x="838200" y="1905000"/>
            <a:ext cx="7653867"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Assumptions: We have an independent random sample of 42 student differences between strong and weak hands in bouncing coins into a cup. The population of all students is more than 10 times our sample size. Our normal condition is met by the CLT.</a:t>
            </a:r>
            <a:endParaRPr lang="en-US" sz="2400" dirty="0"/>
          </a:p>
        </p:txBody>
      </p:sp>
      <p:sp>
        <p:nvSpPr>
          <p:cNvPr id="13" name="TextBox 12"/>
          <p:cNvSpPr txBox="1"/>
          <p:nvPr/>
        </p:nvSpPr>
        <p:spPr>
          <a:xfrm>
            <a:off x="457200" y="4241800"/>
            <a:ext cx="1718777"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Stats</a:t>
            </a:r>
          </a:p>
          <a:p>
            <a:endParaRPr lang="en-US" dirty="0"/>
          </a:p>
          <a:p>
            <a:r>
              <a:rPr lang="en-US" dirty="0" smtClean="0"/>
              <a:t>t = 2.79</a:t>
            </a:r>
          </a:p>
          <a:p>
            <a:r>
              <a:rPr lang="en-US" dirty="0" smtClean="0"/>
              <a:t>P-value = .0039</a:t>
            </a:r>
          </a:p>
          <a:p>
            <a:r>
              <a:rPr lang="en-US" dirty="0" err="1" smtClean="0"/>
              <a:t>df</a:t>
            </a:r>
            <a:r>
              <a:rPr lang="en-US" dirty="0" smtClean="0"/>
              <a:t> = 41</a:t>
            </a:r>
          </a:p>
          <a:p>
            <a:r>
              <a:rPr lang="en-US" dirty="0" smtClean="0"/>
              <a:t> x-bar = .81</a:t>
            </a:r>
          </a:p>
          <a:p>
            <a:r>
              <a:rPr lang="en-US" dirty="0" smtClean="0"/>
              <a:t>s = 1.87718</a:t>
            </a:r>
          </a:p>
          <a:p>
            <a:r>
              <a:rPr lang="en-US" dirty="0" smtClean="0"/>
              <a:t>n = 42</a:t>
            </a:r>
          </a:p>
        </p:txBody>
      </p:sp>
      <p:sp>
        <p:nvSpPr>
          <p:cNvPr id="14" name="TextBox 13"/>
          <p:cNvSpPr txBox="1"/>
          <p:nvPr/>
        </p:nvSpPr>
        <p:spPr>
          <a:xfrm>
            <a:off x="3505200" y="3962400"/>
            <a:ext cx="14029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Paired t Test</a:t>
            </a:r>
            <a:endParaRPr lang="en-US" dirty="0"/>
          </a:p>
        </p:txBody>
      </p:sp>
      <p:sp>
        <p:nvSpPr>
          <p:cNvPr id="15" name="TextBox 14"/>
          <p:cNvSpPr txBox="1"/>
          <p:nvPr/>
        </p:nvSpPr>
        <p:spPr>
          <a:xfrm>
            <a:off x="2514600" y="4876800"/>
            <a:ext cx="609659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This p-value is low enough to reject H</a:t>
            </a:r>
            <a:r>
              <a:rPr lang="en-US" baseline="-25000" dirty="0" smtClean="0"/>
              <a:t>o</a:t>
            </a:r>
            <a:r>
              <a:rPr lang="en-US" dirty="0" smtClean="0"/>
              <a:t> at the 1% alpha level.</a:t>
            </a:r>
            <a:endParaRPr lang="en-US" dirty="0"/>
          </a:p>
        </p:txBody>
      </p:sp>
      <p:sp>
        <p:nvSpPr>
          <p:cNvPr id="16" name="TextBox 15"/>
          <p:cNvSpPr txBox="1"/>
          <p:nvPr/>
        </p:nvSpPr>
        <p:spPr>
          <a:xfrm>
            <a:off x="2489200" y="5638800"/>
            <a:ext cx="6197600"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t>Based on this sample, there is very strong evidence to suggest that students strong hands may be better than their weak hands in bouncing coins into a cup. </a:t>
            </a:r>
            <a:endParaRPr lang="en-US" dirty="0"/>
          </a:p>
        </p:txBody>
      </p:sp>
    </p:spTree>
    <p:extLst>
      <p:ext uri="{BB962C8B-B14F-4D97-AF65-F5344CB8AC3E}">
        <p14:creationId xmlns:p14="http://schemas.microsoft.com/office/powerpoint/2010/main" val="2099027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4" grpId="0" animBg="1"/>
      <p:bldP spid="15" grpId="0" animBg="1"/>
      <p:bldP spid="1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2606"/>
            <a:ext cx="7770813" cy="996229"/>
          </a:xfrm>
        </p:spPr>
        <p:txBody>
          <a:bodyPr/>
          <a:lstStyle/>
          <a:p>
            <a:r>
              <a:rPr lang="en-US" dirty="0" smtClean="0"/>
              <a:t>Chapter 11</a:t>
            </a:r>
            <a:endParaRPr lang="en-US" dirty="0"/>
          </a:p>
        </p:txBody>
      </p:sp>
      <p:sp>
        <p:nvSpPr>
          <p:cNvPr id="3" name="Content Placeholder 2"/>
          <p:cNvSpPr>
            <a:spLocks noGrp="1"/>
          </p:cNvSpPr>
          <p:nvPr>
            <p:ph idx="1"/>
          </p:nvPr>
        </p:nvSpPr>
        <p:spPr>
          <a:xfrm>
            <a:off x="685800" y="2209800"/>
            <a:ext cx="7770813" cy="2216268"/>
          </a:xfrm>
        </p:spPr>
        <p:txBody>
          <a:bodyPr>
            <a:normAutofit lnSpcReduction="10000"/>
          </a:bodyPr>
          <a:lstStyle/>
          <a:p>
            <a:r>
              <a:rPr lang="en-US" dirty="0" smtClean="0">
                <a:solidFill>
                  <a:srgbClr val="FF0000"/>
                </a:solidFill>
              </a:rPr>
              <a:t>INFERENCE</a:t>
            </a:r>
          </a:p>
          <a:p>
            <a:r>
              <a:rPr lang="en-US" dirty="0" smtClean="0"/>
              <a:t>Chi-Square GOF Test</a:t>
            </a:r>
          </a:p>
          <a:p>
            <a:r>
              <a:rPr lang="en-US" dirty="0" smtClean="0"/>
              <a:t>Chi-Square Test for Independence/Association</a:t>
            </a:r>
          </a:p>
          <a:p>
            <a:r>
              <a:rPr lang="en-US" dirty="0" smtClean="0"/>
              <a:t>Chi-Square Test for Homogeneity</a:t>
            </a:r>
          </a:p>
          <a:p>
            <a:endParaRPr lang="en-US" dirty="0"/>
          </a:p>
          <a:p>
            <a:pPr marL="0" indent="0">
              <a:buNone/>
            </a:pPr>
            <a:endParaRPr lang="en-US" dirty="0"/>
          </a:p>
        </p:txBody>
      </p:sp>
    </p:spTree>
    <p:extLst>
      <p:ext uri="{BB962C8B-B14F-4D97-AF65-F5344CB8AC3E}">
        <p14:creationId xmlns:p14="http://schemas.microsoft.com/office/powerpoint/2010/main" val="2175074834"/>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What’s the difference?</a:t>
            </a:r>
            <a:endParaRPr lang="en-US" dirty="0"/>
          </a:p>
        </p:txBody>
      </p:sp>
      <p:sp>
        <p:nvSpPr>
          <p:cNvPr id="3" name="Content Placeholder 2"/>
          <p:cNvSpPr>
            <a:spLocks noGrp="1"/>
          </p:cNvSpPr>
          <p:nvPr>
            <p:ph idx="1"/>
          </p:nvPr>
        </p:nvSpPr>
        <p:spPr>
          <a:xfrm>
            <a:off x="457200" y="2402020"/>
            <a:ext cx="8229600" cy="3998779"/>
          </a:xfrm>
        </p:spPr>
        <p:txBody>
          <a:bodyPr>
            <a:noAutofit/>
          </a:bodyPr>
          <a:lstStyle/>
          <a:p>
            <a:pPr>
              <a:defRPr/>
            </a:pPr>
            <a:r>
              <a:rPr lang="en-US" sz="2000" u="sng" dirty="0" smtClean="0"/>
              <a:t>Goodness of Fit</a:t>
            </a:r>
            <a:r>
              <a:rPr lang="en-US" sz="2000" dirty="0" smtClean="0"/>
              <a:t>…..how well does the observed data match the expected….2 rows or 2 columns</a:t>
            </a:r>
            <a:endParaRPr lang="en-US" sz="2000" dirty="0"/>
          </a:p>
          <a:p>
            <a:pPr>
              <a:defRPr/>
            </a:pPr>
            <a:r>
              <a:rPr lang="en-US" sz="2000" u="sng" dirty="0" smtClean="0"/>
              <a:t>Homogeneity</a:t>
            </a:r>
            <a:r>
              <a:rPr lang="en-US" sz="2000" dirty="0" smtClean="0"/>
              <a:t>…..More than one sample is taken with one categorical variable in mind </a:t>
            </a:r>
            <a:r>
              <a:rPr lang="en-US" sz="2000" b="1" dirty="0" smtClean="0">
                <a:solidFill>
                  <a:srgbClr val="660066"/>
                </a:solidFill>
              </a:rPr>
              <a:t>(2+ Samples, 1 category)</a:t>
            </a:r>
            <a:endParaRPr lang="en-US" sz="2000" dirty="0" smtClean="0"/>
          </a:p>
          <a:p>
            <a:pPr>
              <a:defRPr/>
            </a:pPr>
            <a:r>
              <a:rPr lang="en-US" sz="2000" u="sng" dirty="0" smtClean="0"/>
              <a:t>Independence/Association</a:t>
            </a:r>
            <a:r>
              <a:rPr lang="en-US" sz="2000" dirty="0" smtClean="0"/>
              <a:t>…..Only one sample is taken and there are two or more categories. </a:t>
            </a:r>
            <a:r>
              <a:rPr lang="en-US" sz="2000" b="1" dirty="0" smtClean="0">
                <a:solidFill>
                  <a:srgbClr val="660066"/>
                </a:solidFill>
              </a:rPr>
              <a:t>(1 sample, 2+ categories)</a:t>
            </a:r>
          </a:p>
        </p:txBody>
      </p:sp>
    </p:spTree>
    <p:extLst>
      <p:ext uri="{BB962C8B-B14F-4D97-AF65-F5344CB8AC3E}">
        <p14:creationId xmlns:p14="http://schemas.microsoft.com/office/powerpoint/2010/main" val="1311604142"/>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Formula</a:t>
            </a:r>
            <a:endParaRPr lang="en-US" dirty="0">
              <a:ea typeface="+mj-ea"/>
              <a:cs typeface="+mj-cs"/>
            </a:endParaRPr>
          </a:p>
        </p:txBody>
      </p:sp>
      <p:pic>
        <p:nvPicPr>
          <p:cNvPr id="22530" name="Picture 2"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477000" cy="4868863"/>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392795"/>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763" y="457200"/>
            <a:ext cx="8915400" cy="685800"/>
          </a:xfrm>
        </p:spPr>
        <p:txBody>
          <a:bodyPr/>
          <a:lstStyle/>
          <a:p>
            <a:pPr eaLnBrk="1" fontAlgn="auto" hangingPunct="1">
              <a:spcAft>
                <a:spcPts val="0"/>
              </a:spcAft>
              <a:defRPr/>
            </a:pPr>
            <a:r>
              <a:rPr lang="en-US" dirty="0" smtClean="0">
                <a:latin typeface="Arial Black" charset="0"/>
              </a:rPr>
              <a:t>Normal condition for </a:t>
            </a:r>
            <a:r>
              <a:rPr lang="en-US" dirty="0" smtClean="0">
                <a:latin typeface="Lucida Grande"/>
                <a:ea typeface="Lucida Grande"/>
                <a:cs typeface="Lucida Grande"/>
              </a:rPr>
              <a:t>χ</a:t>
            </a:r>
            <a:r>
              <a:rPr lang="en-US" baseline="30000" dirty="0">
                <a:latin typeface="Arial Black" charset="0"/>
              </a:rPr>
              <a:t>2</a:t>
            </a:r>
            <a:endParaRPr lang="en-US" dirty="0">
              <a:latin typeface="Arial Black" charset="0"/>
            </a:endParaRPr>
          </a:p>
        </p:txBody>
      </p:sp>
      <p:sp>
        <p:nvSpPr>
          <p:cNvPr id="21506" name="Rectangle 3"/>
          <p:cNvSpPr>
            <a:spLocks noGrp="1" noRot="1" noChangeArrowheads="1"/>
          </p:cNvSpPr>
          <p:nvPr>
            <p:ph idx="1"/>
          </p:nvPr>
        </p:nvSpPr>
        <p:spPr/>
        <p:txBody>
          <a:bodyPr/>
          <a:lstStyle/>
          <a:p>
            <a:pPr eaLnBrk="1" hangingPunct="1">
              <a:defRPr/>
            </a:pPr>
            <a:endParaRPr lang="en-US" dirty="0">
              <a:latin typeface="Arial" charset="0"/>
            </a:endParaRPr>
          </a:p>
          <a:p>
            <a:pPr eaLnBrk="1" hangingPunct="1">
              <a:defRPr/>
            </a:pPr>
            <a:r>
              <a:rPr lang="en-US" dirty="0" smtClean="0">
                <a:latin typeface="Arial" charset="0"/>
              </a:rPr>
              <a:t>80% of </a:t>
            </a:r>
            <a:r>
              <a:rPr lang="en-US" dirty="0">
                <a:latin typeface="Arial" charset="0"/>
              </a:rPr>
              <a:t>the expected cells are greater </a:t>
            </a:r>
            <a:r>
              <a:rPr lang="en-US" dirty="0" smtClean="0">
                <a:latin typeface="Arial" charset="0"/>
              </a:rPr>
              <a:t>than or equal to </a:t>
            </a:r>
            <a:r>
              <a:rPr lang="en-US" dirty="0">
                <a:latin typeface="Arial" charset="0"/>
              </a:rPr>
              <a:t>5</a:t>
            </a:r>
            <a:r>
              <a:rPr lang="en-US" dirty="0" smtClean="0">
                <a:latin typeface="Arial" charset="0"/>
              </a:rPr>
              <a:t>.</a:t>
            </a:r>
          </a:p>
          <a:p>
            <a:pPr eaLnBrk="1" hangingPunct="1">
              <a:defRPr/>
            </a:pPr>
            <a:endParaRPr lang="en-US" dirty="0">
              <a:latin typeface="Arial" charset="0"/>
            </a:endParaRPr>
          </a:p>
          <a:p>
            <a:pPr marL="0" indent="0" eaLnBrk="1" hangingPunct="1">
              <a:buFont typeface="Arial" charset="0"/>
              <a:buNone/>
              <a:defRPr/>
            </a:pPr>
            <a:r>
              <a:rPr lang="en-US" dirty="0" smtClean="0">
                <a:latin typeface="Arial" charset="0"/>
              </a:rPr>
              <a:t>  </a:t>
            </a:r>
            <a:r>
              <a:rPr lang="en-US" dirty="0">
                <a:latin typeface="Arial" charset="0"/>
              </a:rPr>
              <a:t>(not observed cells—expected cells</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133988151"/>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Degrees of Freedom (</a:t>
            </a:r>
            <a:r>
              <a:rPr lang="en-US" dirty="0" err="1" smtClean="0"/>
              <a:t>df</a:t>
            </a:r>
            <a:r>
              <a:rPr lang="en-US" dirty="0" smtClean="0"/>
              <a:t>)</a:t>
            </a:r>
            <a:endParaRPr lang="en-US" dirty="0"/>
          </a:p>
        </p:txBody>
      </p:sp>
      <p:sp>
        <p:nvSpPr>
          <p:cNvPr id="23554" name="Content Placeholder 2"/>
          <p:cNvSpPr>
            <a:spLocks noGrp="1"/>
          </p:cNvSpPr>
          <p:nvPr>
            <p:ph idx="1"/>
          </p:nvPr>
        </p:nvSpPr>
        <p:spPr/>
        <p:txBody>
          <a:bodyPr>
            <a:normAutofit fontScale="70000" lnSpcReduction="20000"/>
          </a:bodyPr>
          <a:lstStyle/>
          <a:p>
            <a:endParaRPr lang="en-US">
              <a:latin typeface="Century Gothic" charset="0"/>
            </a:endParaRPr>
          </a:p>
          <a:p>
            <a:endParaRPr lang="en-US">
              <a:latin typeface="Century Gothic" charset="0"/>
            </a:endParaRPr>
          </a:p>
          <a:p>
            <a:r>
              <a:rPr lang="en-US">
                <a:latin typeface="Century Gothic" charset="0"/>
              </a:rPr>
              <a:t>For all chi-square tests use the following:</a:t>
            </a:r>
          </a:p>
          <a:p>
            <a:endParaRPr lang="en-US">
              <a:latin typeface="Century Gothic" charset="0"/>
            </a:endParaRPr>
          </a:p>
          <a:p>
            <a:r>
              <a:rPr lang="en-US">
                <a:latin typeface="Century Gothic" charset="0"/>
              </a:rPr>
              <a:t>df = (r – 1)(c – 1)</a:t>
            </a:r>
          </a:p>
          <a:p>
            <a:endParaRPr lang="en-US">
              <a:latin typeface="Century Gothic" charset="0"/>
            </a:endParaRPr>
          </a:p>
          <a:p>
            <a:endParaRPr lang="en-US">
              <a:latin typeface="Century Gothic" charset="0"/>
            </a:endParaRPr>
          </a:p>
          <a:p>
            <a:r>
              <a:rPr lang="en-US">
                <a:latin typeface="Century Gothic" charset="0"/>
              </a:rPr>
              <a:t>r is the row and c is the column</a:t>
            </a:r>
          </a:p>
        </p:txBody>
      </p:sp>
    </p:spTree>
    <p:extLst>
      <p:ext uri="{BB962C8B-B14F-4D97-AF65-F5344CB8AC3E}">
        <p14:creationId xmlns:p14="http://schemas.microsoft.com/office/powerpoint/2010/main" val="2589988402"/>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Screen Shot 2015-02-17 at 9.02.2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8122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149554"/>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381000"/>
            <a:ext cx="8229600" cy="990600"/>
          </a:xfrm>
        </p:spPr>
        <p:txBody>
          <a:bodyPr/>
          <a:lstStyle/>
          <a:p>
            <a:pPr eaLnBrk="1" fontAlgn="auto" hangingPunct="1">
              <a:spcAft>
                <a:spcPts val="0"/>
              </a:spcAft>
              <a:defRPr/>
            </a:pPr>
            <a:r>
              <a:rPr lang="en-US" dirty="0" smtClean="0">
                <a:latin typeface="Arial Black" charset="0"/>
              </a:rPr>
              <a:t>Calculator steps</a:t>
            </a:r>
            <a:endParaRPr lang="en-US" dirty="0">
              <a:latin typeface="Arial Black" charset="0"/>
            </a:endParaRPr>
          </a:p>
        </p:txBody>
      </p:sp>
      <p:sp>
        <p:nvSpPr>
          <p:cNvPr id="25602" name="TextBox 1"/>
          <p:cNvSpPr txBox="1">
            <a:spLocks noChangeArrowheads="1"/>
          </p:cNvSpPr>
          <p:nvPr/>
        </p:nvSpPr>
        <p:spPr bwMode="auto">
          <a:xfrm>
            <a:off x="1066800" y="1524000"/>
            <a:ext cx="196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TI-83+ Calculator</a:t>
            </a:r>
          </a:p>
        </p:txBody>
      </p:sp>
      <p:pic>
        <p:nvPicPr>
          <p:cNvPr id="25603" name="Picture 2"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37338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p:cNvSpPr txBox="1">
            <a:spLocks noChangeArrowheads="1"/>
          </p:cNvSpPr>
          <p:nvPr/>
        </p:nvSpPr>
        <p:spPr bwMode="auto">
          <a:xfrm>
            <a:off x="228600" y="5410200"/>
            <a:ext cx="4113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Tyoe the observed in L1 and expected in L2. Then click on the L3 heading and type the formula(then click enter), then quit out to the main screen</a:t>
            </a:r>
          </a:p>
        </p:txBody>
      </p:sp>
      <p:pic>
        <p:nvPicPr>
          <p:cNvPr id="25605" name="Picture 4"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09800"/>
            <a:ext cx="39338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5665788" y="1895475"/>
            <a:ext cx="2306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Then hit 2</a:t>
            </a:r>
            <a:r>
              <a:rPr lang="en-US" sz="1800" baseline="30000"/>
              <a:t>nd</a:t>
            </a:r>
            <a:r>
              <a:rPr lang="en-US" sz="1800"/>
              <a:t> and Stat</a:t>
            </a:r>
          </a:p>
        </p:txBody>
      </p:sp>
      <p:pic>
        <p:nvPicPr>
          <p:cNvPr id="25607" name="Picture 6" descr="Picture 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257800"/>
            <a:ext cx="28400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7"/>
          <p:cNvSpPr txBox="1">
            <a:spLocks noChangeArrowheads="1"/>
          </p:cNvSpPr>
          <p:nvPr/>
        </p:nvSpPr>
        <p:spPr bwMode="auto">
          <a:xfrm>
            <a:off x="4800600" y="6019800"/>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Find the sum of L3, your answer is the chi-square statistic</a:t>
            </a:r>
          </a:p>
        </p:txBody>
      </p:sp>
      <p:sp>
        <p:nvSpPr>
          <p:cNvPr id="25609" name="TextBox 1"/>
          <p:cNvSpPr txBox="1">
            <a:spLocks noChangeArrowheads="1"/>
          </p:cNvSpPr>
          <p:nvPr/>
        </p:nvSpPr>
        <p:spPr bwMode="auto">
          <a:xfrm>
            <a:off x="304800" y="19812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Put your observed counts in L1 and Expected in L2</a:t>
            </a:r>
          </a:p>
        </p:txBody>
      </p:sp>
    </p:spTree>
    <p:extLst>
      <p:ext uri="{BB962C8B-B14F-4D97-AF65-F5344CB8AC3E}">
        <p14:creationId xmlns:p14="http://schemas.microsoft.com/office/powerpoint/2010/main" val="33845148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1 at 1.10.28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a:off x="2538034" y="-1116796"/>
            <a:ext cx="3725334" cy="8532789"/>
          </a:xfrm>
          <a:prstGeom prst="rect">
            <a:avLst/>
          </a:prstGeom>
        </p:spPr>
      </p:pic>
    </p:spTree>
    <p:extLst>
      <p:ext uri="{BB962C8B-B14F-4D97-AF65-F5344CB8AC3E}">
        <p14:creationId xmlns:p14="http://schemas.microsoft.com/office/powerpoint/2010/main" val="2001126183"/>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381000" y="336589"/>
            <a:ext cx="8610600" cy="1637046"/>
          </a:xfrm>
        </p:spPr>
        <p:txBody>
          <a:bodyPr>
            <a:normAutofit fontScale="77500" lnSpcReduction="20000"/>
          </a:bodyPr>
          <a:lstStyle/>
          <a:p>
            <a:pPr marL="0" indent="0">
              <a:buFont typeface="Arial" charset="0"/>
              <a:buNone/>
            </a:pPr>
            <a:endParaRPr lang="en-US" dirty="0">
              <a:latin typeface="Century Gothic" charset="0"/>
            </a:endParaRPr>
          </a:p>
          <a:p>
            <a:pPr marL="0" indent="0">
              <a:buFont typeface="Arial" charset="0"/>
              <a:buNone/>
            </a:pPr>
            <a:r>
              <a:rPr lang="en-US" b="1" dirty="0">
                <a:solidFill>
                  <a:srgbClr val="000090"/>
                </a:solidFill>
                <a:latin typeface="Century Gothic" charset="0"/>
              </a:rPr>
              <a:t>H</a:t>
            </a:r>
            <a:r>
              <a:rPr lang="en-US" b="1" baseline="-25000" dirty="0">
                <a:solidFill>
                  <a:srgbClr val="000090"/>
                </a:solidFill>
                <a:latin typeface="Century Gothic" charset="0"/>
              </a:rPr>
              <a:t>o</a:t>
            </a:r>
            <a:r>
              <a:rPr lang="en-US" b="1" dirty="0">
                <a:solidFill>
                  <a:srgbClr val="000090"/>
                </a:solidFill>
                <a:latin typeface="Century Gothic" charset="0"/>
              </a:rPr>
              <a:t>: There is no difference between gender and social media preference</a:t>
            </a:r>
          </a:p>
          <a:p>
            <a:pPr marL="0" indent="0">
              <a:buFont typeface="Arial" charset="0"/>
              <a:buNone/>
            </a:pPr>
            <a:r>
              <a:rPr lang="en-US" b="1" dirty="0">
                <a:solidFill>
                  <a:srgbClr val="000090"/>
                </a:solidFill>
                <a:latin typeface="Century Gothic" charset="0"/>
              </a:rPr>
              <a:t>H</a:t>
            </a:r>
            <a:r>
              <a:rPr lang="en-US" b="1" baseline="-25000" dirty="0">
                <a:solidFill>
                  <a:srgbClr val="000090"/>
                </a:solidFill>
                <a:latin typeface="Century Gothic" charset="0"/>
              </a:rPr>
              <a:t>a</a:t>
            </a:r>
            <a:r>
              <a:rPr lang="en-US" b="1" dirty="0">
                <a:solidFill>
                  <a:srgbClr val="000090"/>
                </a:solidFill>
                <a:latin typeface="Century Gothic" charset="0"/>
              </a:rPr>
              <a:t>: There is a difference between gender and social media preference</a:t>
            </a:r>
          </a:p>
        </p:txBody>
      </p:sp>
      <p:sp>
        <p:nvSpPr>
          <p:cNvPr id="5" name="TextBox 4"/>
          <p:cNvSpPr txBox="1">
            <a:spLocks noChangeArrowheads="1"/>
          </p:cNvSpPr>
          <p:nvPr/>
        </p:nvSpPr>
        <p:spPr bwMode="auto">
          <a:xfrm>
            <a:off x="609600" y="22860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Assumptions</a:t>
            </a:r>
            <a:r>
              <a:rPr lang="en-US" sz="1800"/>
              <a:t>: We have two independent random samples of students social media preferences(83 girls and 74 boys). There are obviously more than 830 girls and 740 boys in the population sampled from who use social media. 100% of our expected cells are 5 or more.</a:t>
            </a:r>
          </a:p>
        </p:txBody>
      </p:sp>
      <p:sp>
        <p:nvSpPr>
          <p:cNvPr id="6" name="TextBox 5"/>
          <p:cNvSpPr txBox="1"/>
          <p:nvPr/>
        </p:nvSpPr>
        <p:spPr>
          <a:xfrm>
            <a:off x="5029200" y="3886200"/>
            <a:ext cx="3389313" cy="36988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a:t>Chi-square test of homogeneity</a:t>
            </a:r>
          </a:p>
        </p:txBody>
      </p:sp>
      <p:sp>
        <p:nvSpPr>
          <p:cNvPr id="7" name="TextBox 6"/>
          <p:cNvSpPr txBox="1">
            <a:spLocks noChangeArrowheads="1"/>
          </p:cNvSpPr>
          <p:nvPr/>
        </p:nvSpPr>
        <p:spPr bwMode="auto">
          <a:xfrm>
            <a:off x="228600" y="5181600"/>
            <a:ext cx="180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X</a:t>
            </a:r>
            <a:r>
              <a:rPr lang="en-US" sz="1800" baseline="30000"/>
              <a:t>2</a:t>
            </a:r>
            <a:r>
              <a:rPr lang="en-US" sz="1800"/>
              <a:t> = 6.96</a:t>
            </a:r>
          </a:p>
          <a:p>
            <a:r>
              <a:rPr lang="en-US" sz="1800" i="1"/>
              <a:t>P-value =.0307</a:t>
            </a:r>
          </a:p>
          <a:p>
            <a:r>
              <a:rPr lang="en-US" sz="1800" i="1"/>
              <a:t>df = 2</a:t>
            </a:r>
          </a:p>
        </p:txBody>
      </p:sp>
      <p:sp>
        <p:nvSpPr>
          <p:cNvPr id="11" name="TextBox 10"/>
          <p:cNvSpPr txBox="1">
            <a:spLocks noChangeArrowheads="1"/>
          </p:cNvSpPr>
          <p:nvPr/>
        </p:nvSpPr>
        <p:spPr bwMode="auto">
          <a:xfrm>
            <a:off x="2286000" y="4953000"/>
            <a:ext cx="6019800" cy="1200150"/>
          </a:xfrm>
          <a:prstGeom prst="rect">
            <a:avLst/>
          </a:prstGeom>
          <a:solidFill>
            <a:srgbClr val="800000"/>
          </a:solidFill>
          <a:ln w="9525">
            <a:solidFill>
              <a:schemeClr val="bg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FFFFF"/>
                </a:solidFill>
              </a:rPr>
              <a:t>This p-value is low enough to reject Ho at the 5% level</a:t>
            </a:r>
          </a:p>
          <a:p>
            <a:endParaRPr lang="en-US" sz="1800">
              <a:solidFill>
                <a:srgbClr val="FFFFFF"/>
              </a:solidFill>
            </a:endParaRPr>
          </a:p>
          <a:p>
            <a:r>
              <a:rPr lang="en-US" sz="1800">
                <a:solidFill>
                  <a:srgbClr val="FFFFFF"/>
                </a:solidFill>
              </a:rPr>
              <a:t>This is evidence to suggest that there may be a difference between gender and social media preference.</a:t>
            </a:r>
          </a:p>
        </p:txBody>
      </p:sp>
      <p:pic>
        <p:nvPicPr>
          <p:cNvPr id="12" name="Picture 11" descr="Screen Shot 2015-02-19 at 10.03.5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4419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299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1"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pPr>
              <a:defRPr/>
            </a:pPr>
            <a:r>
              <a:rPr lang="en-US" dirty="0" smtClean="0"/>
              <a:t>Hypotheses</a:t>
            </a:r>
            <a:endParaRPr lang="en-US" dirty="0"/>
          </a:p>
        </p:txBody>
      </p:sp>
      <p:sp>
        <p:nvSpPr>
          <p:cNvPr id="59394" name="TextBox 2"/>
          <p:cNvSpPr txBox="1">
            <a:spLocks noChangeArrowheads="1"/>
          </p:cNvSpPr>
          <p:nvPr/>
        </p:nvSpPr>
        <p:spPr bwMode="auto">
          <a:xfrm>
            <a:off x="690563" y="1804988"/>
            <a:ext cx="8301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This is a chi-square test for Independence/Association, you have a few options for writing the hypotheses </a:t>
            </a:r>
          </a:p>
        </p:txBody>
      </p:sp>
      <p:sp>
        <p:nvSpPr>
          <p:cNvPr id="4" name="TextBox 3"/>
          <p:cNvSpPr txBox="1">
            <a:spLocks noChangeArrowheads="1"/>
          </p:cNvSpPr>
          <p:nvPr/>
        </p:nvSpPr>
        <p:spPr bwMode="auto">
          <a:xfrm>
            <a:off x="79375" y="2743200"/>
            <a:ext cx="906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H</a:t>
            </a:r>
            <a:r>
              <a:rPr lang="en-US" b="1" baseline="-25000"/>
              <a:t>o</a:t>
            </a:r>
            <a:r>
              <a:rPr lang="en-US" b="1"/>
              <a:t>: There is no association between students’ residence type and drinking habits.</a:t>
            </a:r>
          </a:p>
          <a:p>
            <a:r>
              <a:rPr lang="en-US" b="1"/>
              <a:t>H</a:t>
            </a:r>
            <a:r>
              <a:rPr lang="en-US" b="1" baseline="-25000"/>
              <a:t>a</a:t>
            </a:r>
            <a:r>
              <a:rPr lang="en-US" b="1"/>
              <a:t> There is an association between students’ residence type and drinking habits.</a:t>
            </a:r>
          </a:p>
        </p:txBody>
      </p:sp>
      <p:sp>
        <p:nvSpPr>
          <p:cNvPr id="5" name="TextBox 4"/>
          <p:cNvSpPr txBox="1">
            <a:spLocks noChangeArrowheads="1"/>
          </p:cNvSpPr>
          <p:nvPr/>
        </p:nvSpPr>
        <p:spPr bwMode="auto">
          <a:xfrm>
            <a:off x="4572000" y="4572000"/>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OR</a:t>
            </a:r>
          </a:p>
        </p:txBody>
      </p:sp>
      <p:sp>
        <p:nvSpPr>
          <p:cNvPr id="6" name="TextBox 5"/>
          <p:cNvSpPr txBox="1">
            <a:spLocks noChangeArrowheads="1"/>
          </p:cNvSpPr>
          <p:nvPr/>
        </p:nvSpPr>
        <p:spPr bwMode="auto">
          <a:xfrm>
            <a:off x="152400" y="51054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H</a:t>
            </a:r>
            <a:r>
              <a:rPr lang="en-US" b="1" baseline="-25000"/>
              <a:t>o</a:t>
            </a:r>
            <a:r>
              <a:rPr lang="en-US" b="1"/>
              <a:t>: Student drinking habits and residence type are independent</a:t>
            </a:r>
          </a:p>
          <a:p>
            <a:r>
              <a:rPr lang="en-US" b="1"/>
              <a:t>H</a:t>
            </a:r>
            <a:r>
              <a:rPr lang="en-US" b="1" baseline="-25000"/>
              <a:t>a</a:t>
            </a:r>
            <a:r>
              <a:rPr lang="en-US" b="1"/>
              <a:t> Student drinking habits and residence type are not independent</a:t>
            </a:r>
          </a:p>
        </p:txBody>
      </p:sp>
    </p:spTree>
    <p:extLst>
      <p:ext uri="{BB962C8B-B14F-4D97-AF65-F5344CB8AC3E}">
        <p14:creationId xmlns:p14="http://schemas.microsoft.com/office/powerpoint/2010/main" val="164413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2606"/>
            <a:ext cx="7770813" cy="996229"/>
          </a:xfrm>
        </p:spPr>
        <p:txBody>
          <a:bodyPr/>
          <a:lstStyle/>
          <a:p>
            <a:r>
              <a:rPr lang="en-US" dirty="0" smtClean="0"/>
              <a:t>Chapter 15</a:t>
            </a:r>
            <a:endParaRPr lang="en-US" dirty="0"/>
          </a:p>
        </p:txBody>
      </p:sp>
      <p:sp>
        <p:nvSpPr>
          <p:cNvPr id="3" name="Content Placeholder 2"/>
          <p:cNvSpPr>
            <a:spLocks noGrp="1"/>
          </p:cNvSpPr>
          <p:nvPr>
            <p:ph idx="1"/>
          </p:nvPr>
        </p:nvSpPr>
        <p:spPr>
          <a:xfrm>
            <a:off x="685800" y="2209800"/>
            <a:ext cx="7770813" cy="2216268"/>
          </a:xfrm>
        </p:spPr>
        <p:txBody>
          <a:bodyPr/>
          <a:lstStyle/>
          <a:p>
            <a:r>
              <a:rPr lang="en-US" dirty="0" smtClean="0">
                <a:solidFill>
                  <a:srgbClr val="FF0000"/>
                </a:solidFill>
              </a:rPr>
              <a:t>INFERENCE</a:t>
            </a:r>
          </a:p>
          <a:p>
            <a:r>
              <a:rPr lang="en-US" dirty="0" smtClean="0"/>
              <a:t>Linear Regression T Test</a:t>
            </a:r>
          </a:p>
          <a:p>
            <a:r>
              <a:rPr lang="en-US" dirty="0" smtClean="0"/>
              <a:t>Linear Regression T Interval</a:t>
            </a:r>
          </a:p>
          <a:p>
            <a:endParaRPr lang="en-US" dirty="0"/>
          </a:p>
          <a:p>
            <a:pPr marL="0" indent="0">
              <a:buNone/>
            </a:pPr>
            <a:endParaRPr lang="en-US" dirty="0"/>
          </a:p>
        </p:txBody>
      </p:sp>
    </p:spTree>
    <p:extLst>
      <p:ext uri="{BB962C8B-B14F-4D97-AF65-F5344CB8AC3E}">
        <p14:creationId xmlns:p14="http://schemas.microsoft.com/office/powerpoint/2010/main" val="1550299253"/>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3" y="152400"/>
            <a:ext cx="9144000" cy="1384300"/>
          </a:xfrm>
          <a:prstGeom prst="rect">
            <a:avLst/>
          </a:prstGeom>
          <a:noFill/>
        </p:spPr>
        <p:txBody>
          <a:bodyPr>
            <a:spAutoFit/>
          </a:bodyPr>
          <a:lstStyle/>
          <a:p>
            <a:pPr>
              <a:defRPr/>
            </a:pPr>
            <a:r>
              <a:rPr lang="en-US" sz="2800" dirty="0">
                <a:solidFill>
                  <a:schemeClr val="tx1">
                    <a:lumMod val="65000"/>
                    <a:lumOff val="35000"/>
                  </a:schemeClr>
                </a:solidFill>
              </a:rPr>
              <a:t>H</a:t>
            </a:r>
            <a:r>
              <a:rPr lang="en-US" sz="2800" baseline="-25000" dirty="0">
                <a:solidFill>
                  <a:schemeClr val="tx1">
                    <a:lumMod val="65000"/>
                    <a:lumOff val="35000"/>
                  </a:schemeClr>
                </a:solidFill>
              </a:rPr>
              <a:t>o</a:t>
            </a:r>
            <a:r>
              <a:rPr lang="en-US" sz="2800" dirty="0">
                <a:solidFill>
                  <a:schemeClr val="tx1">
                    <a:lumMod val="65000"/>
                    <a:lumOff val="35000"/>
                  </a:schemeClr>
                </a:solidFill>
              </a:rPr>
              <a:t>: B = 0 </a:t>
            </a:r>
            <a:r>
              <a:rPr lang="en-US" sz="2800" dirty="0" err="1">
                <a:solidFill>
                  <a:schemeClr val="tx1">
                    <a:lumMod val="65000"/>
                    <a:lumOff val="35000"/>
                  </a:schemeClr>
                </a:solidFill>
              </a:rPr>
              <a:t>vs</a:t>
            </a:r>
            <a:r>
              <a:rPr lang="en-US" sz="2800" dirty="0">
                <a:solidFill>
                  <a:schemeClr val="tx1">
                    <a:lumMod val="65000"/>
                    <a:lumOff val="35000"/>
                  </a:schemeClr>
                </a:solidFill>
              </a:rPr>
              <a:t> Ha: B &lt; 0, where B is the true slope of the linear relationship between alcohol consumption from wine and heart disease  </a:t>
            </a:r>
          </a:p>
        </p:txBody>
      </p:sp>
      <p:sp>
        <p:nvSpPr>
          <p:cNvPr id="6" name="TextBox 5"/>
          <p:cNvSpPr txBox="1"/>
          <p:nvPr/>
        </p:nvSpPr>
        <p:spPr>
          <a:xfrm>
            <a:off x="304800" y="2209800"/>
            <a:ext cx="8066088" cy="304698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400" dirty="0">
                <a:solidFill>
                  <a:srgbClr val="000000"/>
                </a:solidFill>
              </a:rPr>
              <a:t>Conditions: We have an independent random sample of 19 countries wine consumption and heart disease death results. The population of all countries is more than 10x our sample. We have a linear relationship between wine consumption and heart disease. The boxplot and histogram of the residuals show no outliers or extreme skew we can assume that they are approximately normal and the residuals are randomly scattered about the regression line.</a:t>
            </a:r>
          </a:p>
        </p:txBody>
      </p:sp>
    </p:spTree>
    <p:extLst>
      <p:ext uri="{BB962C8B-B14F-4D97-AF65-F5344CB8AC3E}">
        <p14:creationId xmlns:p14="http://schemas.microsoft.com/office/powerpoint/2010/main" val="206243787"/>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Picture 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7938"/>
            <a:ext cx="53340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4" descr="Picture 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733800"/>
            <a:ext cx="45497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195631"/>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914400" y="457200"/>
            <a:ext cx="5838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3600">
                <a:solidFill>
                  <a:srgbClr val="000000"/>
                </a:solidFill>
              </a:rPr>
              <a:t>Linear Regression T Test</a:t>
            </a:r>
          </a:p>
        </p:txBody>
      </p:sp>
      <p:sp>
        <p:nvSpPr>
          <p:cNvPr id="6" name="TextBox 5"/>
          <p:cNvSpPr txBox="1"/>
          <p:nvPr/>
        </p:nvSpPr>
        <p:spPr>
          <a:xfrm>
            <a:off x="914400" y="1752600"/>
            <a:ext cx="6096000" cy="708025"/>
          </a:xfrm>
          <a:prstGeom prst="rect">
            <a:avLst/>
          </a:prstGeom>
          <a:noFill/>
        </p:spPr>
        <p:txBody>
          <a:bodyPr>
            <a:spAutoFit/>
          </a:bodyPr>
          <a:lstStyle/>
          <a:p>
            <a:pPr>
              <a:defRPr/>
            </a:pPr>
            <a:r>
              <a:rPr lang="en-US" sz="4000" dirty="0">
                <a:solidFill>
                  <a:srgbClr val="000000"/>
                </a:solidFill>
              </a:rPr>
              <a:t>t = -6.46      </a:t>
            </a:r>
            <a:r>
              <a:rPr lang="en-US" sz="4000" dirty="0" err="1">
                <a:solidFill>
                  <a:srgbClr val="000000"/>
                </a:solidFill>
              </a:rPr>
              <a:t>df</a:t>
            </a:r>
            <a:r>
              <a:rPr lang="en-US" sz="4000" dirty="0">
                <a:solidFill>
                  <a:srgbClr val="000000"/>
                </a:solidFill>
              </a:rPr>
              <a:t> = 17     </a:t>
            </a:r>
          </a:p>
        </p:txBody>
      </p:sp>
      <p:sp>
        <p:nvSpPr>
          <p:cNvPr id="7" name="TextBox 6"/>
          <p:cNvSpPr txBox="1">
            <a:spLocks noChangeArrowheads="1"/>
          </p:cNvSpPr>
          <p:nvPr/>
        </p:nvSpPr>
        <p:spPr bwMode="auto">
          <a:xfrm>
            <a:off x="914400" y="2743200"/>
            <a:ext cx="3427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4000">
                <a:solidFill>
                  <a:srgbClr val="000000"/>
                </a:solidFill>
              </a:rPr>
              <a:t>p = .000003 </a:t>
            </a:r>
          </a:p>
        </p:txBody>
      </p:sp>
      <p:sp>
        <p:nvSpPr>
          <p:cNvPr id="8" name="TextBox 7"/>
          <p:cNvSpPr txBox="1">
            <a:spLocks noChangeArrowheads="1"/>
          </p:cNvSpPr>
          <p:nvPr/>
        </p:nvSpPr>
        <p:spPr bwMode="auto">
          <a:xfrm>
            <a:off x="304800" y="3733800"/>
            <a:ext cx="8262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a:solidFill>
                  <a:srgbClr val="000000"/>
                </a:solidFill>
              </a:rPr>
              <a:t>This p-value is low enough to reject Ho at any level.</a:t>
            </a:r>
          </a:p>
        </p:txBody>
      </p:sp>
      <p:sp>
        <p:nvSpPr>
          <p:cNvPr id="9" name="TextBox 8"/>
          <p:cNvSpPr txBox="1">
            <a:spLocks noChangeArrowheads="1"/>
          </p:cNvSpPr>
          <p:nvPr/>
        </p:nvSpPr>
        <p:spPr bwMode="auto">
          <a:xfrm>
            <a:off x="304800" y="4419600"/>
            <a:ext cx="84121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3200">
                <a:solidFill>
                  <a:srgbClr val="000000"/>
                </a:solidFill>
              </a:rPr>
              <a:t>This is very strong evidence to suggest that there may be a negative linear relationship between wine consumption by alcohol and heart disease.</a:t>
            </a:r>
          </a:p>
        </p:txBody>
      </p:sp>
    </p:spTree>
    <p:extLst>
      <p:ext uri="{BB962C8B-B14F-4D97-AF65-F5344CB8AC3E}">
        <p14:creationId xmlns:p14="http://schemas.microsoft.com/office/powerpoint/2010/main" val="1581116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5563" y="792163"/>
            <a:ext cx="5108575" cy="36830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A 95% Confidence interval for this situation…… </a:t>
            </a:r>
          </a:p>
        </p:txBody>
      </p:sp>
      <p:pic>
        <p:nvPicPr>
          <p:cNvPr id="22530" name="Picture 3" descr="Screen Shot 2015-03-03 at 9.01.2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0104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5734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438" y="792163"/>
            <a:ext cx="6870700" cy="52228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sz="2800" dirty="0"/>
              <a:t>Make sure you can read computer output!</a:t>
            </a:r>
          </a:p>
        </p:txBody>
      </p:sp>
      <p:pic>
        <p:nvPicPr>
          <p:cNvPr id="23554" name="Picture 2" descr="Screen Shot 2015-03-02 at 11.17.5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3058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270933"/>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Yates_3e_Ch15_p886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1600" y="5181600"/>
            <a:ext cx="4886325" cy="36988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a:t>ALWAYS GIVES FOR A </a:t>
            </a:r>
            <a:r>
              <a:rPr lang="en-US" dirty="0" err="1"/>
              <a:t>TWO-Sided</a:t>
            </a:r>
            <a:r>
              <a:rPr lang="en-US" dirty="0"/>
              <a:t> TEST!</a:t>
            </a:r>
          </a:p>
        </p:txBody>
      </p:sp>
      <p:cxnSp>
        <p:nvCxnSpPr>
          <p:cNvPr id="6" name="Straight Arrow Connector 5"/>
          <p:cNvCxnSpPr/>
          <p:nvPr/>
        </p:nvCxnSpPr>
        <p:spPr>
          <a:xfrm flipV="1">
            <a:off x="6553200" y="2667000"/>
            <a:ext cx="1447800" cy="2438400"/>
          </a:xfrm>
          <a:prstGeom prst="straightConnector1">
            <a:avLst/>
          </a:prstGeom>
          <a:ln>
            <a:solidFill>
              <a:srgbClr val="860908"/>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82524"/>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Screen Shot 2015-03-03 at 9.01.12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55800" y="1168400"/>
            <a:ext cx="5003800" cy="5715000"/>
          </a:xfrm>
          <a:prstGeom prst="rect">
            <a:avLst/>
          </a:prstGeom>
          <a:noFill/>
          <a:ln w="76200">
            <a:solidFill>
              <a:srgbClr val="F8C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52400"/>
            <a:ext cx="8001000" cy="8921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600" dirty="0"/>
              <a:t>Make sure you understand the difference between the Standard Error &amp; the Margin of Error</a:t>
            </a:r>
          </a:p>
        </p:txBody>
      </p:sp>
    </p:spTree>
    <p:extLst>
      <p:ext uri="{BB962C8B-B14F-4D97-AF65-F5344CB8AC3E}">
        <p14:creationId xmlns:p14="http://schemas.microsoft.com/office/powerpoint/2010/main" val="336889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1 at 1.10.40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200000">
            <a:off x="1968317" y="-813618"/>
            <a:ext cx="5587999" cy="8502171"/>
          </a:xfrm>
          <a:prstGeom prst="rect">
            <a:avLst/>
          </a:prstGeom>
        </p:spPr>
      </p:pic>
    </p:spTree>
    <p:extLst>
      <p:ext uri="{BB962C8B-B14F-4D97-AF65-F5344CB8AC3E}">
        <p14:creationId xmlns:p14="http://schemas.microsoft.com/office/powerpoint/2010/main" val="11464884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1 at 1.10.52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a:off x="2958964" y="-220270"/>
            <a:ext cx="3009900" cy="7929306"/>
          </a:xfrm>
          <a:prstGeom prst="rect">
            <a:avLst/>
          </a:prstGeom>
        </p:spPr>
      </p:pic>
    </p:spTree>
    <p:extLst>
      <p:ext uri="{BB962C8B-B14F-4D97-AF65-F5344CB8AC3E}">
        <p14:creationId xmlns:p14="http://schemas.microsoft.com/office/powerpoint/2010/main" val="8027557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39" y="4876800"/>
            <a:ext cx="8045028" cy="914400"/>
          </a:xfrm>
        </p:spPr>
        <p:txBody>
          <a:bodyPr/>
          <a:lstStyle/>
          <a:p>
            <a:r>
              <a:rPr lang="en-US" dirty="0" smtClean="0"/>
              <a:t>Outliers on a Normal Curve</a:t>
            </a:r>
            <a:endParaRPr lang="en-US" dirty="0"/>
          </a:p>
        </p:txBody>
      </p:sp>
      <p:sp>
        <p:nvSpPr>
          <p:cNvPr id="3" name="TextBox 2"/>
          <p:cNvSpPr txBox="1"/>
          <p:nvPr/>
        </p:nvSpPr>
        <p:spPr>
          <a:xfrm>
            <a:off x="1134533" y="1151467"/>
            <a:ext cx="4650281" cy="369332"/>
          </a:xfrm>
          <a:prstGeom prst="rect">
            <a:avLst/>
          </a:prstGeom>
          <a:noFill/>
        </p:spPr>
        <p:txBody>
          <a:bodyPr wrap="none" rtlCol="0">
            <a:spAutoFit/>
          </a:bodyPr>
          <a:lstStyle/>
          <a:p>
            <a:r>
              <a:rPr lang="en-US" dirty="0" smtClean="0"/>
              <a:t>You need to remember the outlier formulas:</a:t>
            </a:r>
          </a:p>
        </p:txBody>
      </p:sp>
      <p:sp>
        <p:nvSpPr>
          <p:cNvPr id="4" name="TextBox 3"/>
          <p:cNvSpPr txBox="1"/>
          <p:nvPr/>
        </p:nvSpPr>
        <p:spPr>
          <a:xfrm>
            <a:off x="1286933" y="2201333"/>
            <a:ext cx="2997200" cy="1754327"/>
          </a:xfrm>
          <a:prstGeom prst="rect">
            <a:avLst/>
          </a:prstGeom>
          <a:solidFill>
            <a:srgbClr val="6284C6"/>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smtClean="0">
                <a:solidFill>
                  <a:srgbClr val="FFFFFF"/>
                </a:solidFill>
              </a:rPr>
              <a:t>Q1 – 1.5(IQR)</a:t>
            </a:r>
          </a:p>
          <a:p>
            <a:endParaRPr lang="en-US" sz="3600" dirty="0" smtClean="0">
              <a:solidFill>
                <a:srgbClr val="FFFFFF"/>
              </a:solidFill>
            </a:endParaRPr>
          </a:p>
          <a:p>
            <a:r>
              <a:rPr lang="en-US" sz="3600" dirty="0" smtClean="0">
                <a:solidFill>
                  <a:srgbClr val="FFFFFF"/>
                </a:solidFill>
              </a:rPr>
              <a:t>Q3 +1.5(IQR)</a:t>
            </a:r>
            <a:endParaRPr lang="en-US" sz="3600" dirty="0">
              <a:solidFill>
                <a:srgbClr val="FFFFFF"/>
              </a:solidFill>
            </a:endParaRPr>
          </a:p>
        </p:txBody>
      </p:sp>
    </p:spTree>
    <p:extLst>
      <p:ext uri="{BB962C8B-B14F-4D97-AF65-F5344CB8AC3E}">
        <p14:creationId xmlns:p14="http://schemas.microsoft.com/office/powerpoint/2010/main" val="273075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39" y="4876800"/>
            <a:ext cx="8045028" cy="914400"/>
          </a:xfrm>
        </p:spPr>
        <p:txBody>
          <a:bodyPr/>
          <a:lstStyle/>
          <a:p>
            <a:r>
              <a:rPr lang="en-US" dirty="0" smtClean="0"/>
              <a:t>Outliers on a Normal Curve</a:t>
            </a:r>
            <a:endParaRPr lang="en-US" dirty="0"/>
          </a:p>
        </p:txBody>
      </p:sp>
      <p:sp>
        <p:nvSpPr>
          <p:cNvPr id="4" name="TextBox 3"/>
          <p:cNvSpPr txBox="1"/>
          <p:nvPr/>
        </p:nvSpPr>
        <p:spPr>
          <a:xfrm>
            <a:off x="406400" y="514739"/>
            <a:ext cx="8415867" cy="1754327"/>
          </a:xfrm>
          <a:prstGeom prst="rect">
            <a:avLst/>
          </a:prstGeom>
          <a:solidFill>
            <a:schemeClr val="accent1">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smtClean="0">
                <a:solidFill>
                  <a:srgbClr val="FFFFFF"/>
                </a:solidFill>
              </a:rPr>
              <a:t>Q1 is the 25</a:t>
            </a:r>
            <a:r>
              <a:rPr lang="en-US" sz="3600" baseline="30000" dirty="0" smtClean="0">
                <a:solidFill>
                  <a:srgbClr val="FFFFFF"/>
                </a:solidFill>
              </a:rPr>
              <a:t>th</a:t>
            </a:r>
            <a:r>
              <a:rPr lang="en-US" sz="3600" dirty="0" smtClean="0">
                <a:solidFill>
                  <a:srgbClr val="FFFFFF"/>
                </a:solidFill>
              </a:rPr>
              <a:t> percentile</a:t>
            </a:r>
          </a:p>
          <a:p>
            <a:endParaRPr lang="en-US" sz="3600" dirty="0">
              <a:solidFill>
                <a:srgbClr val="FFFFFF"/>
              </a:solidFill>
            </a:endParaRPr>
          </a:p>
          <a:p>
            <a:r>
              <a:rPr lang="en-US" sz="3600" dirty="0" smtClean="0">
                <a:solidFill>
                  <a:srgbClr val="FFFFFF"/>
                </a:solidFill>
              </a:rPr>
              <a:t>							Q3 is the 75</a:t>
            </a:r>
            <a:r>
              <a:rPr lang="en-US" sz="3600" baseline="30000" dirty="0" smtClean="0">
                <a:solidFill>
                  <a:srgbClr val="FFFFFF"/>
                </a:solidFill>
              </a:rPr>
              <a:t>th</a:t>
            </a:r>
            <a:r>
              <a:rPr lang="en-US" sz="3600" dirty="0" smtClean="0">
                <a:solidFill>
                  <a:srgbClr val="FFFFFF"/>
                </a:solidFill>
              </a:rPr>
              <a:t> percentile</a:t>
            </a:r>
            <a:endParaRPr lang="en-US" sz="3600" dirty="0">
              <a:solidFill>
                <a:srgbClr val="FFFFFF"/>
              </a:solidFill>
            </a:endParaRPr>
          </a:p>
        </p:txBody>
      </p:sp>
      <p:sp>
        <p:nvSpPr>
          <p:cNvPr id="5" name="TextBox 4"/>
          <p:cNvSpPr txBox="1"/>
          <p:nvPr/>
        </p:nvSpPr>
        <p:spPr>
          <a:xfrm>
            <a:off x="3538192" y="2846401"/>
            <a:ext cx="780682" cy="369332"/>
          </a:xfrm>
          <a:prstGeom prst="rect">
            <a:avLst/>
          </a:prstGeom>
          <a:noFill/>
        </p:spPr>
        <p:txBody>
          <a:bodyPr wrap="none" rtlCol="0">
            <a:spAutoFit/>
          </a:bodyPr>
          <a:lstStyle/>
          <a:p>
            <a:r>
              <a:rPr lang="en-US" dirty="0" smtClean="0"/>
              <a:t>Why?</a:t>
            </a:r>
            <a:endParaRPr lang="en-US" dirty="0"/>
          </a:p>
        </p:txBody>
      </p:sp>
      <p:pic>
        <p:nvPicPr>
          <p:cNvPr id="6" name="Picture 5" descr="Picture 3.png"/>
          <p:cNvPicPr>
            <a:picLocks noChangeAspect="1"/>
          </p:cNvPicPr>
          <p:nvPr/>
        </p:nvPicPr>
        <p:blipFill rotWithShape="1">
          <a:blip r:embed="rId2"/>
          <a:srcRect r="21820"/>
          <a:stretch/>
        </p:blipFill>
        <p:spPr>
          <a:xfrm>
            <a:off x="1778888" y="3666518"/>
            <a:ext cx="4131706" cy="1027376"/>
          </a:xfrm>
          <a:prstGeom prst="rect">
            <a:avLst/>
          </a:prstGeom>
        </p:spPr>
      </p:pic>
      <p:cxnSp>
        <p:nvCxnSpPr>
          <p:cNvPr id="8" name="Straight Arrow Connector 7"/>
          <p:cNvCxnSpPr/>
          <p:nvPr/>
        </p:nvCxnSpPr>
        <p:spPr>
          <a:xfrm>
            <a:off x="4148667" y="2269066"/>
            <a:ext cx="558800" cy="189653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948267" y="1151466"/>
            <a:ext cx="2370666" cy="284480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6264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7905" y="5486400"/>
            <a:ext cx="8045028" cy="914400"/>
          </a:xfrm>
        </p:spPr>
        <p:txBody>
          <a:bodyPr/>
          <a:lstStyle/>
          <a:p>
            <a:r>
              <a:rPr lang="en-US" dirty="0" smtClean="0"/>
              <a:t>Outliers on a Normal Curve</a:t>
            </a:r>
            <a:endParaRPr lang="en-US" dirty="0"/>
          </a:p>
        </p:txBody>
      </p:sp>
      <p:sp>
        <p:nvSpPr>
          <p:cNvPr id="5" name="TextBox 4"/>
          <p:cNvSpPr txBox="1"/>
          <p:nvPr/>
        </p:nvSpPr>
        <p:spPr>
          <a:xfrm>
            <a:off x="364066" y="329736"/>
            <a:ext cx="3556465" cy="1200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err="1" smtClean="0"/>
              <a:t>invNorm</a:t>
            </a:r>
            <a:r>
              <a:rPr lang="en-US" sz="2400" dirty="0" smtClean="0"/>
              <a:t>(.25) = -.67</a:t>
            </a:r>
          </a:p>
          <a:p>
            <a:endParaRPr lang="en-US" sz="2400" dirty="0"/>
          </a:p>
          <a:p>
            <a:r>
              <a:rPr lang="en-US" sz="2400" dirty="0" err="1" smtClean="0"/>
              <a:t>invNorm</a:t>
            </a:r>
            <a:r>
              <a:rPr lang="en-US" sz="2400" dirty="0" smtClean="0"/>
              <a:t>(.75) = .67 </a:t>
            </a:r>
            <a:endParaRPr lang="en-US" sz="2400" dirty="0"/>
          </a:p>
        </p:txBody>
      </p:sp>
      <p:sp>
        <p:nvSpPr>
          <p:cNvPr id="8" name="TextBox 7"/>
          <p:cNvSpPr txBox="1"/>
          <p:nvPr/>
        </p:nvSpPr>
        <p:spPr>
          <a:xfrm>
            <a:off x="364066" y="3216407"/>
            <a:ext cx="2997200" cy="1754327"/>
          </a:xfrm>
          <a:prstGeom prst="rect">
            <a:avLst/>
          </a:prstGeom>
          <a:solidFill>
            <a:srgbClr val="6284C6"/>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smtClean="0">
                <a:solidFill>
                  <a:srgbClr val="FFFFFF"/>
                </a:solidFill>
              </a:rPr>
              <a:t>Q1 – 1.5(IQR)</a:t>
            </a:r>
          </a:p>
          <a:p>
            <a:endParaRPr lang="en-US" sz="3600" dirty="0" smtClean="0">
              <a:solidFill>
                <a:srgbClr val="FFFFFF"/>
              </a:solidFill>
            </a:endParaRPr>
          </a:p>
          <a:p>
            <a:r>
              <a:rPr lang="en-US" sz="3600" dirty="0" smtClean="0">
                <a:solidFill>
                  <a:srgbClr val="FFFFFF"/>
                </a:solidFill>
              </a:rPr>
              <a:t>Q3 +1.5(IQR)</a:t>
            </a:r>
            <a:endParaRPr lang="en-US" sz="3600" dirty="0">
              <a:solidFill>
                <a:srgbClr val="FFFFFF"/>
              </a:solidFill>
            </a:endParaRPr>
          </a:p>
        </p:txBody>
      </p:sp>
      <p:sp>
        <p:nvSpPr>
          <p:cNvPr id="11" name="TextBox 10"/>
          <p:cNvSpPr txBox="1"/>
          <p:nvPr/>
        </p:nvSpPr>
        <p:spPr>
          <a:xfrm>
            <a:off x="364066" y="1744133"/>
            <a:ext cx="5350935" cy="1200329"/>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a:t>IQR = Q3 – Q1</a:t>
            </a:r>
          </a:p>
          <a:p>
            <a:r>
              <a:rPr lang="en-US" sz="3600" dirty="0"/>
              <a:t>IQR = .67 – (-.67) = 1.34</a:t>
            </a:r>
          </a:p>
        </p:txBody>
      </p:sp>
      <p:sp>
        <p:nvSpPr>
          <p:cNvPr id="12" name="TextBox 11"/>
          <p:cNvSpPr txBox="1"/>
          <p:nvPr/>
        </p:nvSpPr>
        <p:spPr>
          <a:xfrm>
            <a:off x="3716865" y="3216407"/>
            <a:ext cx="4563535" cy="1754327"/>
          </a:xfrm>
          <a:prstGeom prst="rect">
            <a:avLst/>
          </a:prstGeom>
          <a:solidFill>
            <a:srgbClr val="6284C6"/>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smtClean="0">
                <a:solidFill>
                  <a:srgbClr val="FFFFFF"/>
                </a:solidFill>
              </a:rPr>
              <a:t>-.67 – 1.5(1.34) =</a:t>
            </a:r>
            <a:r>
              <a:rPr lang="en-US" sz="3600" dirty="0" smtClean="0">
                <a:solidFill>
                  <a:srgbClr val="FF0000"/>
                </a:solidFill>
              </a:rPr>
              <a:t>-2.68 </a:t>
            </a:r>
          </a:p>
          <a:p>
            <a:endParaRPr lang="en-US" sz="3600" dirty="0" smtClean="0">
              <a:solidFill>
                <a:schemeClr val="bg2">
                  <a:lumMod val="75000"/>
                </a:schemeClr>
              </a:solidFill>
            </a:endParaRPr>
          </a:p>
          <a:p>
            <a:r>
              <a:rPr lang="en-US" sz="3600" dirty="0" smtClean="0">
                <a:solidFill>
                  <a:srgbClr val="FFFFFF"/>
                </a:solidFill>
              </a:rPr>
              <a:t>.67  + 1.5(1.34) = </a:t>
            </a:r>
            <a:r>
              <a:rPr lang="en-US" sz="3600" dirty="0" smtClean="0">
                <a:solidFill>
                  <a:srgbClr val="FF0000"/>
                </a:solidFill>
              </a:rPr>
              <a:t>2.68</a:t>
            </a:r>
            <a:endParaRPr lang="en-US" sz="3600" dirty="0">
              <a:solidFill>
                <a:srgbClr val="FF0000"/>
              </a:solidFill>
            </a:endParaRPr>
          </a:p>
        </p:txBody>
      </p:sp>
    </p:spTree>
    <p:extLst>
      <p:ext uri="{BB962C8B-B14F-4D97-AF65-F5344CB8AC3E}">
        <p14:creationId xmlns:p14="http://schemas.microsoft.com/office/powerpoint/2010/main" val="2485285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7905" y="5791200"/>
            <a:ext cx="8045028" cy="914400"/>
          </a:xfrm>
        </p:spPr>
        <p:txBody>
          <a:bodyPr/>
          <a:lstStyle/>
          <a:p>
            <a:r>
              <a:rPr lang="en-US" dirty="0" smtClean="0"/>
              <a:t>Outliers on a Normal Curve</a:t>
            </a:r>
            <a:endParaRPr lang="en-US" dirty="0"/>
          </a:p>
        </p:txBody>
      </p:sp>
      <p:pic>
        <p:nvPicPr>
          <p:cNvPr id="4" name="Picture 3" descr="Screen Shot 2013-10-27 at 6.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468066"/>
            <a:ext cx="7372930" cy="3978463"/>
          </a:xfrm>
          <a:prstGeom prst="rect">
            <a:avLst/>
          </a:prstGeom>
        </p:spPr>
      </p:pic>
      <p:sp>
        <p:nvSpPr>
          <p:cNvPr id="6" name="TextBox 5"/>
          <p:cNvSpPr txBox="1"/>
          <p:nvPr/>
        </p:nvSpPr>
        <p:spPr>
          <a:xfrm>
            <a:off x="1456267" y="5078399"/>
            <a:ext cx="1011740"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-2.68</a:t>
            </a:r>
            <a:endParaRPr lang="en-US" dirty="0">
              <a:solidFill>
                <a:srgbClr val="FF0000"/>
              </a:solidFill>
            </a:endParaRPr>
          </a:p>
        </p:txBody>
      </p:sp>
      <p:cxnSp>
        <p:nvCxnSpPr>
          <p:cNvPr id="8" name="Straight Arrow Connector 7"/>
          <p:cNvCxnSpPr/>
          <p:nvPr/>
        </p:nvCxnSpPr>
        <p:spPr>
          <a:xfrm flipH="1" flipV="1">
            <a:off x="1828800" y="3945467"/>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22534" y="5063067"/>
            <a:ext cx="934871"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2.68</a:t>
            </a:r>
            <a:endParaRPr lang="en-US" dirty="0">
              <a:solidFill>
                <a:srgbClr val="FF0000"/>
              </a:solidFill>
            </a:endParaRPr>
          </a:p>
        </p:txBody>
      </p:sp>
      <p:cxnSp>
        <p:nvCxnSpPr>
          <p:cNvPr id="10" name="Straight Arrow Connector 9"/>
          <p:cNvCxnSpPr/>
          <p:nvPr/>
        </p:nvCxnSpPr>
        <p:spPr>
          <a:xfrm flipH="1" flipV="1">
            <a:off x="7095067" y="3930135"/>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28800" y="3556000"/>
            <a:ext cx="0" cy="37413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095067" y="3606800"/>
            <a:ext cx="0" cy="37413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152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par>
                                <p:cTn id="27" presetID="1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up)">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a:t>
            </a:r>
            <a:endParaRPr lang="en-US" dirty="0"/>
          </a:p>
        </p:txBody>
      </p:sp>
      <p:sp>
        <p:nvSpPr>
          <p:cNvPr id="3" name="Subtitle 2"/>
          <p:cNvSpPr>
            <a:spLocks noGrp="1"/>
          </p:cNvSpPr>
          <p:nvPr>
            <p:ph type="subTitle" idx="1"/>
          </p:nvPr>
        </p:nvSpPr>
        <p:spPr/>
        <p:txBody>
          <a:bodyPr/>
          <a:lstStyle/>
          <a:p>
            <a:r>
              <a:rPr lang="en-US" dirty="0" smtClean="0"/>
              <a:t>One-Variable Statistics</a:t>
            </a:r>
            <a:endParaRPr lang="en-US" dirty="0"/>
          </a:p>
        </p:txBody>
      </p:sp>
    </p:spTree>
    <p:extLst>
      <p:ext uri="{BB962C8B-B14F-4D97-AF65-F5344CB8AC3E}">
        <p14:creationId xmlns:p14="http://schemas.microsoft.com/office/powerpoint/2010/main" val="31588692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7905" y="5791200"/>
            <a:ext cx="8045028" cy="914400"/>
          </a:xfrm>
        </p:spPr>
        <p:txBody>
          <a:bodyPr/>
          <a:lstStyle/>
          <a:p>
            <a:r>
              <a:rPr lang="en-US" dirty="0" smtClean="0"/>
              <a:t>Outliers on a Normal Curve</a:t>
            </a:r>
            <a:endParaRPr lang="en-US" dirty="0"/>
          </a:p>
        </p:txBody>
      </p:sp>
      <p:pic>
        <p:nvPicPr>
          <p:cNvPr id="4" name="Picture 3" descr="Screen Shot 2013-10-27 at 6.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468066"/>
            <a:ext cx="7372930" cy="3978463"/>
          </a:xfrm>
          <a:prstGeom prst="rect">
            <a:avLst/>
          </a:prstGeom>
        </p:spPr>
      </p:pic>
      <p:sp>
        <p:nvSpPr>
          <p:cNvPr id="6" name="TextBox 5"/>
          <p:cNvSpPr txBox="1"/>
          <p:nvPr/>
        </p:nvSpPr>
        <p:spPr>
          <a:xfrm>
            <a:off x="1456267" y="5078399"/>
            <a:ext cx="1011740"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-2.68</a:t>
            </a:r>
            <a:endParaRPr lang="en-US" dirty="0">
              <a:solidFill>
                <a:srgbClr val="FF0000"/>
              </a:solidFill>
            </a:endParaRPr>
          </a:p>
        </p:txBody>
      </p:sp>
      <p:cxnSp>
        <p:nvCxnSpPr>
          <p:cNvPr id="8" name="Straight Arrow Connector 7"/>
          <p:cNvCxnSpPr/>
          <p:nvPr/>
        </p:nvCxnSpPr>
        <p:spPr>
          <a:xfrm flipH="1" flipV="1">
            <a:off x="1828800" y="3945467"/>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22534" y="5063067"/>
            <a:ext cx="934871"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2.68</a:t>
            </a:r>
            <a:endParaRPr lang="en-US" dirty="0">
              <a:solidFill>
                <a:srgbClr val="FF0000"/>
              </a:solidFill>
            </a:endParaRPr>
          </a:p>
        </p:txBody>
      </p:sp>
      <p:cxnSp>
        <p:nvCxnSpPr>
          <p:cNvPr id="10" name="Straight Arrow Connector 9"/>
          <p:cNvCxnSpPr/>
          <p:nvPr/>
        </p:nvCxnSpPr>
        <p:spPr>
          <a:xfrm flipH="1" flipV="1">
            <a:off x="7095067" y="3930135"/>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28800" y="1105198"/>
            <a:ext cx="0" cy="28249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095067" y="1105198"/>
            <a:ext cx="0" cy="28757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694712" y="1995954"/>
            <a:ext cx="1566954" cy="7093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461695" y="1995954"/>
            <a:ext cx="8247" cy="7093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6976534" y="2309369"/>
            <a:ext cx="237066" cy="197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700265" y="2309369"/>
            <a:ext cx="237066" cy="197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261666" y="2375351"/>
            <a:ext cx="11710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468007" y="2375351"/>
            <a:ext cx="11710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432758" y="2177405"/>
            <a:ext cx="0" cy="329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68007" y="2210396"/>
            <a:ext cx="0" cy="329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268157" y="1105198"/>
            <a:ext cx="0" cy="28757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01203" y="1105198"/>
            <a:ext cx="0" cy="28757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794230" y="5081291"/>
            <a:ext cx="81945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.67</a:t>
            </a:r>
            <a:endParaRPr lang="en-US" dirty="0">
              <a:solidFill>
                <a:srgbClr val="FF0000"/>
              </a:solidFill>
            </a:endParaRPr>
          </a:p>
        </p:txBody>
      </p:sp>
      <p:cxnSp>
        <p:nvCxnSpPr>
          <p:cNvPr id="28" name="Straight Arrow Connector 27"/>
          <p:cNvCxnSpPr/>
          <p:nvPr/>
        </p:nvCxnSpPr>
        <p:spPr>
          <a:xfrm flipH="1" flipV="1">
            <a:off x="5261666" y="3980935"/>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229371" y="5035112"/>
            <a:ext cx="89632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-.67</a:t>
            </a:r>
            <a:endParaRPr lang="en-US" dirty="0">
              <a:solidFill>
                <a:srgbClr val="FF0000"/>
              </a:solidFill>
            </a:endParaRPr>
          </a:p>
        </p:txBody>
      </p:sp>
      <p:cxnSp>
        <p:nvCxnSpPr>
          <p:cNvPr id="30" name="Straight Arrow Connector 29"/>
          <p:cNvCxnSpPr/>
          <p:nvPr/>
        </p:nvCxnSpPr>
        <p:spPr>
          <a:xfrm flipH="1" flipV="1">
            <a:off x="3696807" y="3934756"/>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350727" y="5548916"/>
            <a:ext cx="481547" cy="369332"/>
          </a:xfrm>
          <a:prstGeom prst="rect">
            <a:avLst/>
          </a:prstGeom>
          <a:noFill/>
        </p:spPr>
        <p:txBody>
          <a:bodyPr wrap="none" rtlCol="0">
            <a:spAutoFit/>
          </a:bodyPr>
          <a:lstStyle/>
          <a:p>
            <a:r>
              <a:rPr lang="en-US" dirty="0" smtClean="0"/>
              <a:t>Q1</a:t>
            </a:r>
            <a:endParaRPr lang="en-US" dirty="0"/>
          </a:p>
        </p:txBody>
      </p:sp>
      <p:sp>
        <p:nvSpPr>
          <p:cNvPr id="32" name="TextBox 31"/>
          <p:cNvSpPr txBox="1"/>
          <p:nvPr/>
        </p:nvSpPr>
        <p:spPr>
          <a:xfrm>
            <a:off x="5027383" y="5606534"/>
            <a:ext cx="481547" cy="369332"/>
          </a:xfrm>
          <a:prstGeom prst="rect">
            <a:avLst/>
          </a:prstGeom>
          <a:noFill/>
        </p:spPr>
        <p:txBody>
          <a:bodyPr wrap="none" rtlCol="0">
            <a:spAutoFit/>
          </a:bodyPr>
          <a:lstStyle/>
          <a:p>
            <a:r>
              <a:rPr lang="en-US" dirty="0" smtClean="0"/>
              <a:t>Q3</a:t>
            </a:r>
            <a:endParaRPr lang="en-US" dirty="0"/>
          </a:p>
        </p:txBody>
      </p:sp>
    </p:spTree>
    <p:extLst>
      <p:ext uri="{BB962C8B-B14F-4D97-AF65-F5344CB8AC3E}">
        <p14:creationId xmlns:p14="http://schemas.microsoft.com/office/powerpoint/2010/main" val="403478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par>
                                <p:cTn id="27" presetID="1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up)">
                                      <p:cBhvr>
                                        <p:cTn id="30" dur="500"/>
                                        <p:tgtEl>
                                          <p:spTgt spid="13"/>
                                        </p:tgtEl>
                                      </p:cBhvr>
                                    </p:animEffect>
                                  </p:childTnLst>
                                </p:cTn>
                              </p:par>
                              <p:par>
                                <p:cTn id="31" presetID="1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up)">
                                      <p:cBhvr>
                                        <p:cTn id="34" dur="500"/>
                                        <p:tgtEl>
                                          <p:spTgt spid="25"/>
                                        </p:tgtEl>
                                      </p:cBhvr>
                                    </p:animEffect>
                                  </p:childTnLst>
                                </p:cTn>
                              </p:par>
                              <p:par>
                                <p:cTn id="35" presetID="1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p:tgtEl>
                                          <p:spTgt spid="26"/>
                                        </p:tgtEl>
                                        <p:attrNameLst>
                                          <p:attrName>ppt_y</p:attrName>
                                        </p:attrNameLst>
                                      </p:cBhvr>
                                      <p:tavLst>
                                        <p:tav tm="0">
                                          <p:val>
                                            <p:strVal val="#ppt_y+#ppt_h*1.125000"/>
                                          </p:val>
                                        </p:tav>
                                        <p:tav tm="100000">
                                          <p:val>
                                            <p:strVal val="#ppt_y"/>
                                          </p:val>
                                        </p:tav>
                                      </p:tavLst>
                                    </p:anim>
                                    <p:animEffect transition="in" filter="wipe(up)">
                                      <p:cBhvr>
                                        <p:cTn id="38" dur="500"/>
                                        <p:tgtEl>
                                          <p:spTgt spid="26"/>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p:tgtEl>
                                          <p:spTgt spid="27"/>
                                        </p:tgtEl>
                                        <p:attrNameLst>
                                          <p:attrName>ppt_y</p:attrName>
                                        </p:attrNameLst>
                                      </p:cBhvr>
                                      <p:tavLst>
                                        <p:tav tm="0">
                                          <p:val>
                                            <p:strVal val="#ppt_y+#ppt_h*1.125000"/>
                                          </p:val>
                                        </p:tav>
                                        <p:tav tm="100000">
                                          <p:val>
                                            <p:strVal val="#ppt_y"/>
                                          </p:val>
                                        </p:tav>
                                      </p:tavLst>
                                    </p:anim>
                                    <p:animEffect transition="in" filter="wipe(up)">
                                      <p:cBhvr>
                                        <p:cTn id="42" dur="500"/>
                                        <p:tgtEl>
                                          <p:spTgt spid="27"/>
                                        </p:tgtEl>
                                      </p:cBhvr>
                                    </p:animEffect>
                                  </p:childTnLst>
                                </p:cTn>
                              </p:par>
                              <p:par>
                                <p:cTn id="43" presetID="12" presetClass="entr" presetSubtype="4"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p:tgtEl>
                                          <p:spTgt spid="28"/>
                                        </p:tgtEl>
                                        <p:attrNameLst>
                                          <p:attrName>ppt_y</p:attrName>
                                        </p:attrNameLst>
                                      </p:cBhvr>
                                      <p:tavLst>
                                        <p:tav tm="0">
                                          <p:val>
                                            <p:strVal val="#ppt_y+#ppt_h*1.125000"/>
                                          </p:val>
                                        </p:tav>
                                        <p:tav tm="100000">
                                          <p:val>
                                            <p:strVal val="#ppt_y"/>
                                          </p:val>
                                        </p:tav>
                                      </p:tavLst>
                                    </p:anim>
                                    <p:animEffect transition="in" filter="wipe(up)">
                                      <p:cBhvr>
                                        <p:cTn id="46" dur="500"/>
                                        <p:tgtEl>
                                          <p:spTgt spid="28"/>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p:tgtEl>
                                          <p:spTgt spid="29"/>
                                        </p:tgtEl>
                                        <p:attrNameLst>
                                          <p:attrName>ppt_y</p:attrName>
                                        </p:attrNameLst>
                                      </p:cBhvr>
                                      <p:tavLst>
                                        <p:tav tm="0">
                                          <p:val>
                                            <p:strVal val="#ppt_y+#ppt_h*1.125000"/>
                                          </p:val>
                                        </p:tav>
                                        <p:tav tm="100000">
                                          <p:val>
                                            <p:strVal val="#ppt_y"/>
                                          </p:val>
                                        </p:tav>
                                      </p:tavLst>
                                    </p:anim>
                                    <p:animEffect transition="in" filter="wipe(up)">
                                      <p:cBhvr>
                                        <p:cTn id="50" dur="500"/>
                                        <p:tgtEl>
                                          <p:spTgt spid="29"/>
                                        </p:tgtEl>
                                      </p:cBhvr>
                                    </p:animEffect>
                                  </p:childTnLst>
                                </p:cTn>
                              </p:par>
                              <p:par>
                                <p:cTn id="51" presetID="1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p:tgtEl>
                                          <p:spTgt spid="30"/>
                                        </p:tgtEl>
                                        <p:attrNameLst>
                                          <p:attrName>ppt_y</p:attrName>
                                        </p:attrNameLst>
                                      </p:cBhvr>
                                      <p:tavLst>
                                        <p:tav tm="0">
                                          <p:val>
                                            <p:strVal val="#ppt_y+#ppt_h*1.125000"/>
                                          </p:val>
                                        </p:tav>
                                        <p:tav tm="100000">
                                          <p:val>
                                            <p:strVal val="#ppt_y"/>
                                          </p:val>
                                        </p:tav>
                                      </p:tavLst>
                                    </p:anim>
                                    <p:animEffect transition="in" filter="wipe(up)">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checkerboard(across)">
                                      <p:cBhvr>
                                        <p:cTn id="59" dur="500"/>
                                        <p:tgtEl>
                                          <p:spTgt spid="31"/>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heckerboard(across)">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7" grpId="0" animBg="1"/>
      <p:bldP spid="29" grpId="0" animBg="1"/>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7905" y="5791200"/>
            <a:ext cx="8045028" cy="914400"/>
          </a:xfrm>
        </p:spPr>
        <p:txBody>
          <a:bodyPr/>
          <a:lstStyle/>
          <a:p>
            <a:r>
              <a:rPr lang="en-US" dirty="0" smtClean="0"/>
              <a:t>Outliers on a Normal Curve</a:t>
            </a:r>
            <a:endParaRPr lang="en-US" dirty="0"/>
          </a:p>
        </p:txBody>
      </p:sp>
      <p:pic>
        <p:nvPicPr>
          <p:cNvPr id="4" name="Picture 3" descr="Screen Shot 2013-10-27 at 6.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468066"/>
            <a:ext cx="7372930" cy="3978463"/>
          </a:xfrm>
          <a:prstGeom prst="rect">
            <a:avLst/>
          </a:prstGeom>
        </p:spPr>
      </p:pic>
      <p:sp>
        <p:nvSpPr>
          <p:cNvPr id="2" name="Rectangle 1"/>
          <p:cNvSpPr/>
          <p:nvPr/>
        </p:nvSpPr>
        <p:spPr>
          <a:xfrm>
            <a:off x="3694712" y="1995954"/>
            <a:ext cx="1566954" cy="7093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461695" y="1995954"/>
            <a:ext cx="8247" cy="7093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6976534" y="2309369"/>
            <a:ext cx="237066" cy="197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700265" y="2309369"/>
            <a:ext cx="237066" cy="197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261666" y="2375351"/>
            <a:ext cx="11710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468007" y="2375351"/>
            <a:ext cx="11710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432758" y="2177405"/>
            <a:ext cx="0" cy="329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68007" y="2210396"/>
            <a:ext cx="0" cy="329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268157" y="1105198"/>
            <a:ext cx="0" cy="28757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01203" y="1105198"/>
            <a:ext cx="0" cy="28757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5261666" y="3980935"/>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856037" y="5035112"/>
            <a:ext cx="154109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rgbClr val="FF0000"/>
                </a:solidFill>
              </a:rPr>
              <a:t>  IQR = 1.34</a:t>
            </a:r>
            <a:endParaRPr lang="en-US" dirty="0">
              <a:solidFill>
                <a:srgbClr val="FF0000"/>
              </a:solidFill>
            </a:endParaRPr>
          </a:p>
        </p:txBody>
      </p:sp>
      <p:cxnSp>
        <p:nvCxnSpPr>
          <p:cNvPr id="30" name="Straight Arrow Connector 29"/>
          <p:cNvCxnSpPr/>
          <p:nvPr/>
        </p:nvCxnSpPr>
        <p:spPr>
          <a:xfrm flipH="1" flipV="1">
            <a:off x="3696807" y="3934756"/>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350727" y="5548916"/>
            <a:ext cx="481547" cy="369332"/>
          </a:xfrm>
          <a:prstGeom prst="rect">
            <a:avLst/>
          </a:prstGeom>
          <a:noFill/>
        </p:spPr>
        <p:txBody>
          <a:bodyPr wrap="none" rtlCol="0">
            <a:spAutoFit/>
          </a:bodyPr>
          <a:lstStyle/>
          <a:p>
            <a:r>
              <a:rPr lang="en-US" dirty="0" smtClean="0"/>
              <a:t>Q1</a:t>
            </a:r>
            <a:endParaRPr lang="en-US" dirty="0"/>
          </a:p>
        </p:txBody>
      </p:sp>
      <p:sp>
        <p:nvSpPr>
          <p:cNvPr id="32" name="TextBox 31"/>
          <p:cNvSpPr txBox="1"/>
          <p:nvPr/>
        </p:nvSpPr>
        <p:spPr>
          <a:xfrm>
            <a:off x="5027383" y="5606534"/>
            <a:ext cx="481547" cy="369332"/>
          </a:xfrm>
          <a:prstGeom prst="rect">
            <a:avLst/>
          </a:prstGeom>
          <a:noFill/>
        </p:spPr>
        <p:txBody>
          <a:bodyPr wrap="none" rtlCol="0">
            <a:spAutoFit/>
          </a:bodyPr>
          <a:lstStyle/>
          <a:p>
            <a:r>
              <a:rPr lang="en-US" dirty="0" smtClean="0"/>
              <a:t>Q3</a:t>
            </a:r>
            <a:endParaRPr lang="en-US" dirty="0"/>
          </a:p>
        </p:txBody>
      </p:sp>
    </p:spTree>
    <p:extLst>
      <p:ext uri="{BB962C8B-B14F-4D97-AF65-F5344CB8AC3E}">
        <p14:creationId xmlns:p14="http://schemas.microsoft.com/office/powerpoint/2010/main" val="700502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ppt_y</p:attrName>
                                        </p:attrNameLst>
                                      </p:cBhvr>
                                      <p:tavLst>
                                        <p:tav tm="0">
                                          <p:val>
                                            <p:strVal val="#ppt_y+#ppt_h*1.125000"/>
                                          </p:val>
                                        </p:tav>
                                        <p:tav tm="100000">
                                          <p:val>
                                            <p:strVal val="#ppt_y"/>
                                          </p:val>
                                        </p:tav>
                                      </p:tavLst>
                                    </p:anim>
                                    <p:animEffect transition="in" filter="wipe(up)">
                                      <p:cBhvr>
                                        <p:cTn id="16" dur="500"/>
                                        <p:tgtEl>
                                          <p:spTgt spid="2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ppt_y</p:attrName>
                                        </p:attrNameLst>
                                      </p:cBhvr>
                                      <p:tavLst>
                                        <p:tav tm="0">
                                          <p:val>
                                            <p:strVal val="#ppt_y+#ppt_h*1.125000"/>
                                          </p:val>
                                        </p:tav>
                                        <p:tav tm="100000">
                                          <p:val>
                                            <p:strVal val="#ppt_y"/>
                                          </p:val>
                                        </p:tav>
                                      </p:tavLst>
                                    </p:anim>
                                    <p:animEffect transition="in" filter="wipe(up)">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heckerboard(across)">
                                      <p:cBhvr>
                                        <p:cTn id="29" dur="500"/>
                                        <p:tgtEl>
                                          <p:spTgt spid="3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checkerboard(across)">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3</a:t>
            </a:r>
            <a:endParaRPr lang="en-US" dirty="0"/>
          </a:p>
        </p:txBody>
      </p:sp>
      <p:sp>
        <p:nvSpPr>
          <p:cNvPr id="5" name="Subtitle 4"/>
          <p:cNvSpPr>
            <a:spLocks noGrp="1"/>
          </p:cNvSpPr>
          <p:nvPr>
            <p:ph type="subTitle" idx="1"/>
          </p:nvPr>
        </p:nvSpPr>
        <p:spPr/>
        <p:txBody>
          <a:bodyPr/>
          <a:lstStyle/>
          <a:p>
            <a:r>
              <a:rPr lang="en-US" dirty="0" smtClean="0"/>
              <a:t>Scatterplots and Linear Regression</a:t>
            </a:r>
            <a:endParaRPr lang="en-US" dirty="0"/>
          </a:p>
        </p:txBody>
      </p:sp>
    </p:spTree>
    <p:extLst>
      <p:ext uri="{BB962C8B-B14F-4D97-AF65-F5344CB8AC3E}">
        <p14:creationId xmlns:p14="http://schemas.microsoft.com/office/powerpoint/2010/main" val="6664753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Time and GPA</a:t>
            </a:r>
            <a:endParaRPr lang="en-US" dirty="0"/>
          </a:p>
        </p:txBody>
      </p:sp>
      <p:pic>
        <p:nvPicPr>
          <p:cNvPr id="3" name="Picture 2" descr="Screen Shot 2013-09-18 at 8.03.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162" y="1597922"/>
            <a:ext cx="6623838" cy="4888073"/>
          </a:xfrm>
          <a:prstGeom prst="rect">
            <a:avLst/>
          </a:prstGeom>
        </p:spPr>
      </p:pic>
    </p:spTree>
    <p:extLst>
      <p:ext uri="{BB962C8B-B14F-4D97-AF65-F5344CB8AC3E}">
        <p14:creationId xmlns:p14="http://schemas.microsoft.com/office/powerpoint/2010/main" val="8072603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Time and GPA</a:t>
            </a:r>
            <a:endParaRPr lang="en-US" dirty="0"/>
          </a:p>
        </p:txBody>
      </p:sp>
      <p:pic>
        <p:nvPicPr>
          <p:cNvPr id="4" name="Picture 3" descr="Screen Shot 2013-09-18 at 8.04.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64" y="1930742"/>
            <a:ext cx="8369300" cy="3835400"/>
          </a:xfrm>
          <a:prstGeom prst="rect">
            <a:avLst/>
          </a:prstGeom>
        </p:spPr>
      </p:pic>
    </p:spTree>
    <p:extLst>
      <p:ext uri="{BB962C8B-B14F-4D97-AF65-F5344CB8AC3E}">
        <p14:creationId xmlns:p14="http://schemas.microsoft.com/office/powerpoint/2010/main" val="34935461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Time and GPA</a:t>
            </a:r>
            <a:endParaRPr lang="en-US" dirty="0"/>
          </a:p>
        </p:txBody>
      </p:sp>
      <p:pic>
        <p:nvPicPr>
          <p:cNvPr id="3" name="Picture 2" descr="Screen Shot 2013-09-18 at 8.54.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572" y="1654189"/>
            <a:ext cx="5190978" cy="3872753"/>
          </a:xfrm>
          <a:prstGeom prst="rect">
            <a:avLst/>
          </a:prstGeom>
        </p:spPr>
      </p:pic>
      <p:sp>
        <p:nvSpPr>
          <p:cNvPr id="5" name="TextBox 4"/>
          <p:cNvSpPr txBox="1"/>
          <p:nvPr/>
        </p:nvSpPr>
        <p:spPr>
          <a:xfrm>
            <a:off x="7145363" y="2646813"/>
            <a:ext cx="1520631"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Residual Plot</a:t>
            </a:r>
            <a:endParaRPr lang="en-US" dirty="0"/>
          </a:p>
        </p:txBody>
      </p:sp>
      <p:sp>
        <p:nvSpPr>
          <p:cNvPr id="6" name="TextBox 5"/>
          <p:cNvSpPr txBox="1"/>
          <p:nvPr/>
        </p:nvSpPr>
        <p:spPr>
          <a:xfrm>
            <a:off x="589069" y="6012703"/>
            <a:ext cx="816168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A randomly scattered residual plot shows that a linear model is appropriate.</a:t>
            </a:r>
            <a:endParaRPr lang="en-US" dirty="0"/>
          </a:p>
        </p:txBody>
      </p:sp>
    </p:spTree>
    <p:extLst>
      <p:ext uri="{BB962C8B-B14F-4D97-AF65-F5344CB8AC3E}">
        <p14:creationId xmlns:p14="http://schemas.microsoft.com/office/powerpoint/2010/main" val="1124773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9-14 at 2.0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388" y="735645"/>
            <a:ext cx="6235700" cy="5715000"/>
          </a:xfrm>
          <a:prstGeom prst="rect">
            <a:avLst/>
          </a:prstGeom>
        </p:spPr>
      </p:pic>
    </p:spTree>
    <p:extLst>
      <p:ext uri="{BB962C8B-B14F-4D97-AF65-F5344CB8AC3E}">
        <p14:creationId xmlns:p14="http://schemas.microsoft.com/office/powerpoint/2010/main" val="27158215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7214" y="3518885"/>
            <a:ext cx="8324163" cy="1331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Study Time and GPA</a:t>
            </a:r>
            <a:endParaRPr lang="en-US" dirty="0"/>
          </a:p>
        </p:txBody>
      </p:sp>
      <p:sp>
        <p:nvSpPr>
          <p:cNvPr id="3" name="TextBox 2"/>
          <p:cNvSpPr txBox="1"/>
          <p:nvPr/>
        </p:nvSpPr>
        <p:spPr>
          <a:xfrm>
            <a:off x="815117" y="2161194"/>
            <a:ext cx="4386412"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Write the linear equation:</a:t>
            </a:r>
            <a:endParaRPr lang="en-US" sz="2800" dirty="0"/>
          </a:p>
        </p:txBody>
      </p:sp>
      <p:sp>
        <p:nvSpPr>
          <p:cNvPr id="6" name="TextBox 5"/>
          <p:cNvSpPr txBox="1"/>
          <p:nvPr/>
        </p:nvSpPr>
        <p:spPr>
          <a:xfrm>
            <a:off x="520751" y="3848442"/>
            <a:ext cx="7654660" cy="58477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3200" dirty="0" smtClean="0"/>
              <a:t>GPA = 1.8069326 + .4247748(Study Time)</a:t>
            </a:r>
            <a:r>
              <a:rPr lang="en-US" sz="3200" b="1" dirty="0">
                <a:latin typeface="Lucida Grande"/>
                <a:ea typeface="Lucida Grande"/>
                <a:cs typeface="Lucida Grande"/>
              </a:rPr>
              <a:t> </a:t>
            </a:r>
            <a:endParaRPr lang="en-US" sz="3200" dirty="0"/>
          </a:p>
        </p:txBody>
      </p:sp>
      <p:cxnSp>
        <p:nvCxnSpPr>
          <p:cNvPr id="8" name="Straight Connector 7"/>
          <p:cNvCxnSpPr/>
          <p:nvPr/>
        </p:nvCxnSpPr>
        <p:spPr>
          <a:xfrm flipV="1">
            <a:off x="734427" y="3664848"/>
            <a:ext cx="244809" cy="18359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79236" y="3664848"/>
            <a:ext cx="306012" cy="18359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705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Time and GPA</a:t>
            </a:r>
            <a:endParaRPr lang="en-US" dirty="0"/>
          </a:p>
        </p:txBody>
      </p:sp>
      <p:sp>
        <p:nvSpPr>
          <p:cNvPr id="3" name="TextBox 2"/>
          <p:cNvSpPr txBox="1"/>
          <p:nvPr/>
        </p:nvSpPr>
        <p:spPr>
          <a:xfrm>
            <a:off x="815117" y="2161194"/>
            <a:ext cx="384990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Interpret the Slope(b):</a:t>
            </a:r>
            <a:endParaRPr lang="en-US" sz="2800" dirty="0"/>
          </a:p>
        </p:txBody>
      </p:sp>
      <p:sp>
        <p:nvSpPr>
          <p:cNvPr id="6" name="TextBox 5"/>
          <p:cNvSpPr txBox="1"/>
          <p:nvPr/>
        </p:nvSpPr>
        <p:spPr>
          <a:xfrm>
            <a:off x="544893" y="3695446"/>
            <a:ext cx="7818057"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dirty="0" smtClean="0"/>
              <a:t>For every </a:t>
            </a:r>
            <a:r>
              <a:rPr lang="en-US" sz="3200" u="sng" dirty="0" smtClean="0">
                <a:solidFill>
                  <a:schemeClr val="bg2"/>
                </a:solidFill>
              </a:rPr>
              <a:t>hour of study</a:t>
            </a:r>
            <a:r>
              <a:rPr lang="en-US" sz="3200" dirty="0" smtClean="0"/>
              <a:t> our model predicts an </a:t>
            </a:r>
            <a:r>
              <a:rPr lang="en-US" sz="3200" dirty="0" err="1" smtClean="0"/>
              <a:t>avg</a:t>
            </a:r>
            <a:r>
              <a:rPr lang="en-US" sz="3200" dirty="0" smtClean="0"/>
              <a:t> increase of </a:t>
            </a:r>
            <a:r>
              <a:rPr lang="en-US" sz="3200" u="sng" dirty="0" smtClean="0">
                <a:solidFill>
                  <a:srgbClr val="38ABED"/>
                </a:solidFill>
              </a:rPr>
              <a:t>.4247748319 </a:t>
            </a:r>
            <a:r>
              <a:rPr lang="en-US" sz="3200" dirty="0" smtClean="0"/>
              <a:t>in </a:t>
            </a:r>
            <a:r>
              <a:rPr lang="en-US" sz="3200" u="sng" dirty="0" smtClean="0">
                <a:solidFill>
                  <a:srgbClr val="38ABED"/>
                </a:solidFill>
              </a:rPr>
              <a:t>GPA</a:t>
            </a:r>
            <a:r>
              <a:rPr lang="en-US" sz="3200" dirty="0" smtClean="0"/>
              <a:t>.</a:t>
            </a:r>
            <a:endParaRPr lang="en-US" sz="3200" dirty="0"/>
          </a:p>
        </p:txBody>
      </p:sp>
    </p:spTree>
    <p:extLst>
      <p:ext uri="{BB962C8B-B14F-4D97-AF65-F5344CB8AC3E}">
        <p14:creationId xmlns:p14="http://schemas.microsoft.com/office/powerpoint/2010/main" val="1921866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Time and GPA</a:t>
            </a:r>
            <a:endParaRPr lang="en-US" dirty="0"/>
          </a:p>
        </p:txBody>
      </p:sp>
      <p:sp>
        <p:nvSpPr>
          <p:cNvPr id="3" name="TextBox 2"/>
          <p:cNvSpPr txBox="1"/>
          <p:nvPr/>
        </p:nvSpPr>
        <p:spPr>
          <a:xfrm>
            <a:off x="815117" y="2161194"/>
            <a:ext cx="4772661"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Interpret the y-intercept(</a:t>
            </a:r>
            <a:r>
              <a:rPr lang="en-US" sz="2800" dirty="0"/>
              <a:t>a</a:t>
            </a:r>
            <a:r>
              <a:rPr lang="en-US" sz="2800" dirty="0" smtClean="0"/>
              <a:t>):</a:t>
            </a:r>
            <a:endParaRPr lang="en-US" sz="2800" dirty="0"/>
          </a:p>
        </p:txBody>
      </p:sp>
      <p:sp>
        <p:nvSpPr>
          <p:cNvPr id="6" name="TextBox 5"/>
          <p:cNvSpPr txBox="1"/>
          <p:nvPr/>
        </p:nvSpPr>
        <p:spPr>
          <a:xfrm>
            <a:off x="544893" y="3695446"/>
            <a:ext cx="7818057"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dirty="0" smtClean="0"/>
              <a:t>At </a:t>
            </a:r>
            <a:r>
              <a:rPr lang="en-US" sz="3200" u="sng" dirty="0" smtClean="0">
                <a:solidFill>
                  <a:srgbClr val="38ABED"/>
                </a:solidFill>
              </a:rPr>
              <a:t>0 hours of study</a:t>
            </a:r>
            <a:r>
              <a:rPr lang="en-US" sz="3200" dirty="0" smtClean="0"/>
              <a:t> our model predicts a </a:t>
            </a:r>
            <a:r>
              <a:rPr lang="en-US" sz="3200" u="sng" dirty="0" smtClean="0">
                <a:solidFill>
                  <a:srgbClr val="38ABED"/>
                </a:solidFill>
              </a:rPr>
              <a:t>GPA</a:t>
            </a:r>
            <a:r>
              <a:rPr lang="en-US" sz="3200" dirty="0" smtClean="0"/>
              <a:t> of </a:t>
            </a:r>
            <a:r>
              <a:rPr lang="en-US" sz="3200" u="sng" dirty="0" smtClean="0">
                <a:solidFill>
                  <a:srgbClr val="38ABED"/>
                </a:solidFill>
              </a:rPr>
              <a:t>1.8069326</a:t>
            </a:r>
            <a:r>
              <a:rPr lang="en-US" sz="3200" dirty="0" smtClean="0"/>
              <a:t>.</a:t>
            </a:r>
            <a:endParaRPr lang="en-US" sz="3200" dirty="0"/>
          </a:p>
        </p:txBody>
      </p:sp>
    </p:spTree>
    <p:extLst>
      <p:ext uri="{BB962C8B-B14F-4D97-AF65-F5344CB8AC3E}">
        <p14:creationId xmlns:p14="http://schemas.microsoft.com/office/powerpoint/2010/main" val="911729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old is our teacher?</a:t>
            </a:r>
            <a:endParaRPr lang="en-US" dirty="0"/>
          </a:p>
        </p:txBody>
      </p:sp>
      <p:sp>
        <p:nvSpPr>
          <p:cNvPr id="5" name="Content Placeholder 2"/>
          <p:cNvSpPr>
            <a:spLocks noGrp="1"/>
          </p:cNvSpPr>
          <p:nvPr>
            <p:ph idx="1"/>
          </p:nvPr>
        </p:nvSpPr>
        <p:spPr>
          <a:xfrm>
            <a:off x="790427" y="4982131"/>
            <a:ext cx="7167284" cy="1716642"/>
          </a:xfrm>
        </p:spPr>
        <p:txBody>
          <a:bodyPr>
            <a:normAutofit fontScale="92500" lnSpcReduction="20000"/>
          </a:bodyPr>
          <a:lstStyle/>
          <a:p>
            <a:r>
              <a:rPr lang="en-US" dirty="0" smtClean="0"/>
              <a:t>Describe the distribution. </a:t>
            </a:r>
          </a:p>
          <a:p>
            <a:r>
              <a:rPr lang="en-US" dirty="0" smtClean="0"/>
              <a:t>CUSS: </a:t>
            </a:r>
            <a:r>
              <a:rPr lang="en-US" sz="3000" b="1" dirty="0" smtClean="0">
                <a:solidFill>
                  <a:srgbClr val="FF0000"/>
                </a:solidFill>
              </a:rPr>
              <a:t>C</a:t>
            </a:r>
            <a:r>
              <a:rPr lang="en-US" dirty="0" smtClean="0"/>
              <a:t>enter(mean and median), </a:t>
            </a:r>
            <a:r>
              <a:rPr lang="en-US" sz="3000" b="1" dirty="0" smtClean="0">
                <a:solidFill>
                  <a:srgbClr val="FF0000"/>
                </a:solidFill>
              </a:rPr>
              <a:t>U</a:t>
            </a:r>
            <a:r>
              <a:rPr lang="en-US" dirty="0" smtClean="0"/>
              <a:t>nusual features(are there outliers?), </a:t>
            </a:r>
            <a:r>
              <a:rPr lang="en-US" sz="3000" b="1" dirty="0" smtClean="0">
                <a:solidFill>
                  <a:srgbClr val="FF0000"/>
                </a:solidFill>
              </a:rPr>
              <a:t>S</a:t>
            </a:r>
            <a:r>
              <a:rPr lang="en-US" dirty="0" smtClean="0"/>
              <a:t>hape(skewed </a:t>
            </a:r>
            <a:r>
              <a:rPr lang="en-US" dirty="0" err="1" smtClean="0"/>
              <a:t>left,symmetric</a:t>
            </a:r>
            <a:r>
              <a:rPr lang="en-US" dirty="0" smtClean="0"/>
              <a:t>, skewed right), </a:t>
            </a:r>
            <a:r>
              <a:rPr lang="en-US" sz="3000" b="1" dirty="0" smtClean="0">
                <a:solidFill>
                  <a:srgbClr val="FF0000"/>
                </a:solidFill>
              </a:rPr>
              <a:t>S</a:t>
            </a:r>
            <a:r>
              <a:rPr lang="en-US" dirty="0" smtClean="0"/>
              <a:t>pread(max to min)</a:t>
            </a:r>
            <a:endParaRPr lang="en-US" dirty="0"/>
          </a:p>
        </p:txBody>
      </p:sp>
      <p:sp>
        <p:nvSpPr>
          <p:cNvPr id="7" name="TextBox 6"/>
          <p:cNvSpPr txBox="1"/>
          <p:nvPr/>
        </p:nvSpPr>
        <p:spPr>
          <a:xfrm>
            <a:off x="7700269" y="6223001"/>
            <a:ext cx="751152"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smtClean="0"/>
              <a:t>N=82</a:t>
            </a:r>
            <a:endParaRPr lang="en-US" dirty="0"/>
          </a:p>
        </p:txBody>
      </p:sp>
      <p:pic>
        <p:nvPicPr>
          <p:cNvPr id="6" name="Picture 5" descr="Screen Shot 2014-09-02 at 12.18.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602" y="1541676"/>
            <a:ext cx="6187116" cy="3093558"/>
          </a:xfrm>
          <a:prstGeom prst="rect">
            <a:avLst/>
          </a:prstGeom>
          <a:ln w="76200" cmpd="sng">
            <a:solidFill>
              <a:schemeClr val="bg1"/>
            </a:solidFill>
          </a:ln>
        </p:spPr>
      </p:pic>
    </p:spTree>
    <p:extLst>
      <p:ext uri="{BB962C8B-B14F-4D97-AF65-F5344CB8AC3E}">
        <p14:creationId xmlns:p14="http://schemas.microsoft.com/office/powerpoint/2010/main" val="4289976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Time and GPA</a:t>
            </a:r>
            <a:endParaRPr lang="en-US" dirty="0"/>
          </a:p>
        </p:txBody>
      </p:sp>
      <p:sp>
        <p:nvSpPr>
          <p:cNvPr id="3" name="TextBox 2"/>
          <p:cNvSpPr txBox="1"/>
          <p:nvPr/>
        </p:nvSpPr>
        <p:spPr>
          <a:xfrm>
            <a:off x="815117" y="2161194"/>
            <a:ext cx="469586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Interpret the correlation(r):</a:t>
            </a:r>
            <a:endParaRPr lang="en-US" sz="2800" dirty="0"/>
          </a:p>
        </p:txBody>
      </p:sp>
      <p:sp>
        <p:nvSpPr>
          <p:cNvPr id="6" name="TextBox 5"/>
          <p:cNvSpPr txBox="1"/>
          <p:nvPr/>
        </p:nvSpPr>
        <p:spPr>
          <a:xfrm>
            <a:off x="544893" y="3695446"/>
            <a:ext cx="7818057"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dirty="0" smtClean="0"/>
              <a:t>There is a </a:t>
            </a:r>
            <a:r>
              <a:rPr lang="en-US" sz="3200" u="sng" dirty="0" smtClean="0">
                <a:solidFill>
                  <a:srgbClr val="38ABED"/>
                </a:solidFill>
              </a:rPr>
              <a:t>strong positive</a:t>
            </a:r>
            <a:r>
              <a:rPr lang="en-US" sz="3200" dirty="0" smtClean="0">
                <a:solidFill>
                  <a:schemeClr val="bg1"/>
                </a:solidFill>
              </a:rPr>
              <a:t> linear </a:t>
            </a:r>
            <a:r>
              <a:rPr lang="en-US" sz="3200" dirty="0" smtClean="0"/>
              <a:t>association between </a:t>
            </a:r>
            <a:r>
              <a:rPr lang="en-US" sz="3200" u="sng" dirty="0" smtClean="0">
                <a:solidFill>
                  <a:srgbClr val="38ABED"/>
                </a:solidFill>
              </a:rPr>
              <a:t>hours of study</a:t>
            </a:r>
            <a:r>
              <a:rPr lang="en-US" sz="3200" dirty="0" smtClean="0"/>
              <a:t> and </a:t>
            </a:r>
            <a:r>
              <a:rPr lang="en-US" sz="3200" u="sng" dirty="0" smtClean="0">
                <a:solidFill>
                  <a:srgbClr val="38ABED"/>
                </a:solidFill>
              </a:rPr>
              <a:t>GPA</a:t>
            </a:r>
            <a:r>
              <a:rPr lang="en-US" sz="3200" dirty="0" smtClean="0"/>
              <a:t>.  </a:t>
            </a:r>
            <a:endParaRPr lang="en-US" sz="3200" dirty="0"/>
          </a:p>
        </p:txBody>
      </p:sp>
    </p:spTree>
    <p:extLst>
      <p:ext uri="{BB962C8B-B14F-4D97-AF65-F5344CB8AC3E}">
        <p14:creationId xmlns:p14="http://schemas.microsoft.com/office/powerpoint/2010/main" val="69551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Time and GPA</a:t>
            </a:r>
            <a:endParaRPr lang="en-US" dirty="0"/>
          </a:p>
        </p:txBody>
      </p:sp>
      <p:sp>
        <p:nvSpPr>
          <p:cNvPr id="3" name="TextBox 2"/>
          <p:cNvSpPr txBox="1"/>
          <p:nvPr/>
        </p:nvSpPr>
        <p:spPr>
          <a:xfrm>
            <a:off x="815117" y="2161194"/>
            <a:ext cx="7651028"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Interpret the Coefficient of Determination(r</a:t>
            </a:r>
            <a:r>
              <a:rPr lang="en-US" sz="2800" baseline="30000" dirty="0" smtClean="0"/>
              <a:t>2</a:t>
            </a:r>
            <a:r>
              <a:rPr lang="en-US" sz="2800" dirty="0" smtClean="0"/>
              <a:t>):</a:t>
            </a:r>
            <a:endParaRPr lang="en-US" sz="2800" dirty="0"/>
          </a:p>
        </p:txBody>
      </p:sp>
      <p:sp>
        <p:nvSpPr>
          <p:cNvPr id="6" name="TextBox 5"/>
          <p:cNvSpPr txBox="1"/>
          <p:nvPr/>
        </p:nvSpPr>
        <p:spPr>
          <a:xfrm>
            <a:off x="544893" y="3695446"/>
            <a:ext cx="7818057"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u="sng" dirty="0" smtClean="0">
                <a:solidFill>
                  <a:srgbClr val="38ABED"/>
                </a:solidFill>
              </a:rPr>
              <a:t>66.6% </a:t>
            </a:r>
            <a:r>
              <a:rPr lang="en-US" sz="3200" dirty="0" smtClean="0"/>
              <a:t>of the variation in </a:t>
            </a:r>
            <a:r>
              <a:rPr lang="en-US" sz="3200" u="sng" dirty="0" smtClean="0">
                <a:solidFill>
                  <a:srgbClr val="38ABED"/>
                </a:solidFill>
              </a:rPr>
              <a:t>GPA</a:t>
            </a:r>
            <a:r>
              <a:rPr lang="en-US" sz="3200" dirty="0" smtClean="0"/>
              <a:t> can be explained by the approximate linear relationship with </a:t>
            </a:r>
            <a:r>
              <a:rPr lang="en-US" sz="3200" u="sng" dirty="0" smtClean="0">
                <a:solidFill>
                  <a:srgbClr val="38ABED"/>
                </a:solidFill>
              </a:rPr>
              <a:t>hours of study</a:t>
            </a:r>
            <a:r>
              <a:rPr lang="en-US" sz="3200" dirty="0" smtClean="0"/>
              <a:t>.  </a:t>
            </a:r>
            <a:endParaRPr lang="en-US" sz="3200" dirty="0"/>
          </a:p>
        </p:txBody>
      </p:sp>
    </p:spTree>
    <p:extLst>
      <p:ext uri="{BB962C8B-B14F-4D97-AF65-F5344CB8AC3E}">
        <p14:creationId xmlns:p14="http://schemas.microsoft.com/office/powerpoint/2010/main" val="602669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Tootsie Pop Grab</a:t>
            </a:r>
            <a:endParaRPr lang="en-US" sz="6000" dirty="0"/>
          </a:p>
        </p:txBody>
      </p:sp>
      <p:pic>
        <p:nvPicPr>
          <p:cNvPr id="4" name="Picture 3" descr="Screen Shot 2013-09-19 at 12.43.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1645617"/>
            <a:ext cx="5502478" cy="3219535"/>
          </a:xfrm>
          <a:prstGeom prst="rect">
            <a:avLst/>
          </a:prstGeom>
        </p:spPr>
      </p:pic>
      <p:sp>
        <p:nvSpPr>
          <p:cNvPr id="3" name="TextBox 2"/>
          <p:cNvSpPr txBox="1"/>
          <p:nvPr/>
        </p:nvSpPr>
        <p:spPr>
          <a:xfrm>
            <a:off x="1870852" y="5779181"/>
            <a:ext cx="466025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Are there any outliers or influential points?</a:t>
            </a:r>
            <a:endParaRPr lang="en-US" dirty="0"/>
          </a:p>
        </p:txBody>
      </p:sp>
      <p:sp>
        <p:nvSpPr>
          <p:cNvPr id="5" name="Donut 4"/>
          <p:cNvSpPr/>
          <p:nvPr/>
        </p:nvSpPr>
        <p:spPr>
          <a:xfrm>
            <a:off x="4153633" y="4084339"/>
            <a:ext cx="394767" cy="343222"/>
          </a:xfrm>
          <a:prstGeom prst="don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6" name="TextBox 5"/>
          <p:cNvSpPr txBox="1"/>
          <p:nvPr/>
        </p:nvSpPr>
        <p:spPr>
          <a:xfrm>
            <a:off x="6709958" y="2673234"/>
            <a:ext cx="2179173" cy="175432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t>If this point was removed, the slope of the line would increase and the correlation would become stronger.</a:t>
            </a:r>
            <a:endParaRPr lang="en-US" dirty="0"/>
          </a:p>
        </p:txBody>
      </p:sp>
      <p:cxnSp>
        <p:nvCxnSpPr>
          <p:cNvPr id="8" name="Straight Arrow Connector 7"/>
          <p:cNvCxnSpPr/>
          <p:nvPr/>
        </p:nvCxnSpPr>
        <p:spPr>
          <a:xfrm flipH="1">
            <a:off x="4739677" y="3828137"/>
            <a:ext cx="1791425" cy="4293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344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8141890" cy="1044388"/>
          </a:xfrm>
        </p:spPr>
        <p:txBody>
          <a:bodyPr/>
          <a:lstStyle/>
          <a:p>
            <a:r>
              <a:rPr lang="en-US" dirty="0" smtClean="0"/>
              <a:t>Scatterplot      </a:t>
            </a:r>
            <a:r>
              <a:rPr lang="en-US" dirty="0" err="1" smtClean="0"/>
              <a:t>vs</a:t>
            </a:r>
            <a:r>
              <a:rPr lang="en-US" dirty="0" smtClean="0"/>
              <a:t>       Residual Plot</a:t>
            </a:r>
            <a:endParaRPr lang="en-US" dirty="0"/>
          </a:p>
        </p:txBody>
      </p:sp>
      <p:pic>
        <p:nvPicPr>
          <p:cNvPr id="3" name="Picture 2" descr="Screen Shot 2013-09-19 at 11.11.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69" y="2119250"/>
            <a:ext cx="3930464" cy="2622366"/>
          </a:xfrm>
          <a:prstGeom prst="rect">
            <a:avLst/>
          </a:prstGeom>
        </p:spPr>
      </p:pic>
      <p:pic>
        <p:nvPicPr>
          <p:cNvPr id="4" name="Picture 3" descr="Screen Shot 2013-09-19 at 12.48.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026" y="2119249"/>
            <a:ext cx="3977465" cy="2622366"/>
          </a:xfrm>
          <a:prstGeom prst="rect">
            <a:avLst/>
          </a:prstGeom>
        </p:spPr>
      </p:pic>
      <p:cxnSp>
        <p:nvCxnSpPr>
          <p:cNvPr id="6" name="Straight Connector 5"/>
          <p:cNvCxnSpPr/>
          <p:nvPr/>
        </p:nvCxnSpPr>
        <p:spPr>
          <a:xfrm flipV="1">
            <a:off x="1332008" y="2416370"/>
            <a:ext cx="2756946" cy="167287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92017" y="5312917"/>
            <a:ext cx="733201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The residual plot uses the same x-axis but the y-axis is the residuals.</a:t>
            </a:r>
            <a:endParaRPr lang="en-US" dirty="0"/>
          </a:p>
        </p:txBody>
      </p:sp>
      <p:sp>
        <p:nvSpPr>
          <p:cNvPr id="8" name="TextBox 7"/>
          <p:cNvSpPr txBox="1"/>
          <p:nvPr/>
        </p:nvSpPr>
        <p:spPr>
          <a:xfrm>
            <a:off x="738981" y="5508586"/>
            <a:ext cx="7955966"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The residual plot shows the actual points. It shows whether they were above or below the prediction line.</a:t>
            </a:r>
            <a:endParaRPr lang="en-US" dirty="0"/>
          </a:p>
        </p:txBody>
      </p:sp>
    </p:spTree>
    <p:extLst>
      <p:ext uri="{BB962C8B-B14F-4D97-AF65-F5344CB8AC3E}">
        <p14:creationId xmlns:p14="http://schemas.microsoft.com/office/powerpoint/2010/main" val="2712656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8141890" cy="1044388"/>
          </a:xfrm>
        </p:spPr>
        <p:txBody>
          <a:bodyPr/>
          <a:lstStyle/>
          <a:p>
            <a:r>
              <a:rPr lang="en-US" dirty="0" smtClean="0"/>
              <a:t>Scatterplot      </a:t>
            </a:r>
            <a:r>
              <a:rPr lang="en-US" dirty="0" err="1" smtClean="0"/>
              <a:t>vs</a:t>
            </a:r>
            <a:r>
              <a:rPr lang="en-US" dirty="0" smtClean="0"/>
              <a:t>       Residual Plot</a:t>
            </a:r>
            <a:endParaRPr lang="en-US" dirty="0"/>
          </a:p>
        </p:txBody>
      </p:sp>
      <p:pic>
        <p:nvPicPr>
          <p:cNvPr id="3" name="Picture 2" descr="Screen Shot 2013-09-19 at 11.11.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69" y="2119250"/>
            <a:ext cx="3930464" cy="2622366"/>
          </a:xfrm>
          <a:prstGeom prst="rect">
            <a:avLst/>
          </a:prstGeom>
        </p:spPr>
      </p:pic>
      <p:pic>
        <p:nvPicPr>
          <p:cNvPr id="4" name="Picture 3" descr="Screen Shot 2013-09-19 at 12.48.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026" y="2119249"/>
            <a:ext cx="3977465" cy="2622366"/>
          </a:xfrm>
          <a:prstGeom prst="rect">
            <a:avLst/>
          </a:prstGeom>
        </p:spPr>
      </p:pic>
      <p:cxnSp>
        <p:nvCxnSpPr>
          <p:cNvPr id="6" name="Straight Connector 5"/>
          <p:cNvCxnSpPr/>
          <p:nvPr/>
        </p:nvCxnSpPr>
        <p:spPr>
          <a:xfrm flipV="1">
            <a:off x="1332008" y="2416370"/>
            <a:ext cx="2756946" cy="167287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958296" y="5622708"/>
            <a:ext cx="319473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3600" dirty="0" smtClean="0"/>
              <a:t>Prediction line</a:t>
            </a:r>
            <a:endParaRPr lang="en-US" sz="3600" dirty="0"/>
          </a:p>
        </p:txBody>
      </p:sp>
      <p:cxnSp>
        <p:nvCxnSpPr>
          <p:cNvPr id="10" name="Straight Arrow Connector 9"/>
          <p:cNvCxnSpPr/>
          <p:nvPr/>
        </p:nvCxnSpPr>
        <p:spPr>
          <a:xfrm flipH="1" flipV="1">
            <a:off x="3330019" y="2896547"/>
            <a:ext cx="758935" cy="2509307"/>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603989" y="3051442"/>
            <a:ext cx="1266138" cy="257126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0453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Tootsie Pop Grab</a:t>
            </a:r>
            <a:endParaRPr lang="en-US" sz="6000" dirty="0"/>
          </a:p>
        </p:txBody>
      </p:sp>
      <p:pic>
        <p:nvPicPr>
          <p:cNvPr id="4" name="Picture 3" descr="Screen Shot 2013-09-19 at 12.48.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00" y="1534661"/>
            <a:ext cx="4566027" cy="3010409"/>
          </a:xfrm>
          <a:prstGeom prst="rect">
            <a:avLst/>
          </a:prstGeom>
        </p:spPr>
      </p:pic>
      <p:sp>
        <p:nvSpPr>
          <p:cNvPr id="5" name="TextBox 4"/>
          <p:cNvSpPr txBox="1"/>
          <p:nvPr/>
        </p:nvSpPr>
        <p:spPr>
          <a:xfrm>
            <a:off x="882842" y="4726731"/>
            <a:ext cx="599403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What was the predicted # of pops for a </a:t>
            </a:r>
            <a:r>
              <a:rPr lang="en-US" dirty="0" err="1" smtClean="0"/>
              <a:t>handspan</a:t>
            </a:r>
            <a:r>
              <a:rPr lang="en-US" dirty="0" smtClean="0"/>
              <a:t> </a:t>
            </a:r>
            <a:r>
              <a:rPr lang="en-US" smtClean="0"/>
              <a:t>of 24?</a:t>
            </a:r>
            <a:endParaRPr lang="en-US" dirty="0"/>
          </a:p>
        </p:txBody>
      </p:sp>
      <p:sp>
        <p:nvSpPr>
          <p:cNvPr id="7" name="TextBox 6"/>
          <p:cNvSpPr txBox="1"/>
          <p:nvPr/>
        </p:nvSpPr>
        <p:spPr>
          <a:xfrm>
            <a:off x="1039845" y="5325816"/>
            <a:ext cx="6166998"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smtClean="0"/>
              <a:t>Predicted # of Pops = -12.9362 + 1.57199(</a:t>
            </a:r>
            <a:r>
              <a:rPr lang="en-US" sz="2000" dirty="0" err="1" smtClean="0"/>
              <a:t>Handspan</a:t>
            </a:r>
            <a:r>
              <a:rPr lang="en-US" sz="2000" dirty="0" smtClean="0"/>
              <a:t>)</a:t>
            </a:r>
            <a:endParaRPr lang="en-US" sz="2000" dirty="0"/>
          </a:p>
        </p:txBody>
      </p:sp>
    </p:spTree>
    <p:extLst>
      <p:ext uri="{BB962C8B-B14F-4D97-AF65-F5344CB8AC3E}">
        <p14:creationId xmlns:p14="http://schemas.microsoft.com/office/powerpoint/2010/main" val="351200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Tootsie Pop Grab</a:t>
            </a:r>
            <a:endParaRPr lang="en-US" sz="6000" dirty="0"/>
          </a:p>
        </p:txBody>
      </p:sp>
      <p:pic>
        <p:nvPicPr>
          <p:cNvPr id="4" name="Picture 3" descr="Screen Shot 2013-09-19 at 12.48.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00" y="1534661"/>
            <a:ext cx="4566027" cy="3010409"/>
          </a:xfrm>
          <a:prstGeom prst="rect">
            <a:avLst/>
          </a:prstGeom>
        </p:spPr>
      </p:pic>
      <p:sp>
        <p:nvSpPr>
          <p:cNvPr id="5" name="TextBox 4"/>
          <p:cNvSpPr txBox="1"/>
          <p:nvPr/>
        </p:nvSpPr>
        <p:spPr>
          <a:xfrm>
            <a:off x="882842" y="4726731"/>
            <a:ext cx="599403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What was the predicted # of pops for a </a:t>
            </a:r>
            <a:r>
              <a:rPr lang="en-US" dirty="0" err="1" smtClean="0"/>
              <a:t>handspan</a:t>
            </a:r>
            <a:r>
              <a:rPr lang="en-US" dirty="0" smtClean="0"/>
              <a:t> of 24?</a:t>
            </a:r>
            <a:endParaRPr lang="en-US" dirty="0"/>
          </a:p>
        </p:txBody>
      </p:sp>
      <p:sp>
        <p:nvSpPr>
          <p:cNvPr id="7" name="TextBox 6"/>
          <p:cNvSpPr txBox="1"/>
          <p:nvPr/>
        </p:nvSpPr>
        <p:spPr>
          <a:xfrm>
            <a:off x="1039845" y="5325816"/>
            <a:ext cx="5328802"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smtClean="0"/>
              <a:t>Predicted # of Pops = -12.9362 + 1.57199(24)</a:t>
            </a:r>
            <a:endParaRPr lang="en-US" sz="2000" dirty="0"/>
          </a:p>
        </p:txBody>
      </p:sp>
      <p:sp>
        <p:nvSpPr>
          <p:cNvPr id="3" name="TextBox 2"/>
          <p:cNvSpPr txBox="1"/>
          <p:nvPr/>
        </p:nvSpPr>
        <p:spPr>
          <a:xfrm>
            <a:off x="4228350" y="5933708"/>
            <a:ext cx="75363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24.79</a:t>
            </a:r>
            <a:endParaRPr lang="en-US" dirty="0"/>
          </a:p>
        </p:txBody>
      </p:sp>
    </p:spTree>
    <p:extLst>
      <p:ext uri="{BB962C8B-B14F-4D97-AF65-F5344CB8AC3E}">
        <p14:creationId xmlns:p14="http://schemas.microsoft.com/office/powerpoint/2010/main" val="2413251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Tootsie Pop Grab</a:t>
            </a:r>
            <a:endParaRPr lang="en-US" sz="6000" dirty="0"/>
          </a:p>
        </p:txBody>
      </p:sp>
      <p:pic>
        <p:nvPicPr>
          <p:cNvPr id="4" name="Picture 3" descr="Screen Shot 2013-09-19 at 12.48.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8" y="1425388"/>
            <a:ext cx="4566027" cy="3010409"/>
          </a:xfrm>
          <a:prstGeom prst="rect">
            <a:avLst/>
          </a:prstGeom>
        </p:spPr>
      </p:pic>
      <p:sp>
        <p:nvSpPr>
          <p:cNvPr id="5" name="TextBox 4"/>
          <p:cNvSpPr txBox="1"/>
          <p:nvPr/>
        </p:nvSpPr>
        <p:spPr>
          <a:xfrm>
            <a:off x="882842" y="4726731"/>
            <a:ext cx="599403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What was the ACTUAL # of pops for a </a:t>
            </a:r>
            <a:r>
              <a:rPr lang="en-US" dirty="0" err="1" smtClean="0"/>
              <a:t>handspan</a:t>
            </a:r>
            <a:r>
              <a:rPr lang="en-US" dirty="0" smtClean="0"/>
              <a:t> of 24?</a:t>
            </a:r>
            <a:endParaRPr lang="en-US" dirty="0"/>
          </a:p>
        </p:txBody>
      </p:sp>
      <p:sp>
        <p:nvSpPr>
          <p:cNvPr id="6" name="TextBox 5"/>
          <p:cNvSpPr txBox="1"/>
          <p:nvPr/>
        </p:nvSpPr>
        <p:spPr>
          <a:xfrm>
            <a:off x="6644550" y="3285900"/>
            <a:ext cx="2183872"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t>Check the residual plot for this.</a:t>
            </a:r>
            <a:endParaRPr lang="en-US" dirty="0"/>
          </a:p>
        </p:txBody>
      </p:sp>
      <p:sp>
        <p:nvSpPr>
          <p:cNvPr id="8" name="TextBox 7"/>
          <p:cNvSpPr txBox="1"/>
          <p:nvPr/>
        </p:nvSpPr>
        <p:spPr>
          <a:xfrm>
            <a:off x="2602061" y="5315334"/>
            <a:ext cx="294090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It’s predicted +/- residual.</a:t>
            </a:r>
            <a:endParaRPr lang="en-US" dirty="0"/>
          </a:p>
        </p:txBody>
      </p:sp>
      <p:sp>
        <p:nvSpPr>
          <p:cNvPr id="9" name="TextBox 8"/>
          <p:cNvSpPr txBox="1"/>
          <p:nvPr/>
        </p:nvSpPr>
        <p:spPr>
          <a:xfrm>
            <a:off x="3097692" y="5932499"/>
            <a:ext cx="295240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smtClean="0"/>
              <a:t>24.79 + 4 = 28.79</a:t>
            </a:r>
            <a:endParaRPr lang="en-US" sz="2800" dirty="0"/>
          </a:p>
        </p:txBody>
      </p:sp>
      <p:cxnSp>
        <p:nvCxnSpPr>
          <p:cNvPr id="11" name="Straight Arrow Connector 10"/>
          <p:cNvCxnSpPr/>
          <p:nvPr/>
        </p:nvCxnSpPr>
        <p:spPr>
          <a:xfrm flipH="1" flipV="1">
            <a:off x="5328030" y="2029132"/>
            <a:ext cx="1765685" cy="1084268"/>
          </a:xfrm>
          <a:prstGeom prst="straightConnector1">
            <a:avLst/>
          </a:prstGeom>
          <a:ln>
            <a:solidFill>
              <a:srgbClr val="DDF53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357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42740"/>
            <a:ext cx="7583487" cy="588431"/>
          </a:xfrm>
        </p:spPr>
        <p:txBody>
          <a:bodyPr/>
          <a:lstStyle/>
          <a:p>
            <a:pPr algn="ctr"/>
            <a:r>
              <a:rPr lang="en-US" dirty="0" smtClean="0"/>
              <a:t>Correlation</a:t>
            </a:r>
            <a:endParaRPr lang="en-US" dirty="0"/>
          </a:p>
        </p:txBody>
      </p:sp>
      <p:sp>
        <p:nvSpPr>
          <p:cNvPr id="4" name="TextBox 3"/>
          <p:cNvSpPr txBox="1"/>
          <p:nvPr/>
        </p:nvSpPr>
        <p:spPr>
          <a:xfrm>
            <a:off x="803255" y="2078337"/>
            <a:ext cx="7395091" cy="58477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smtClean="0"/>
              <a:t>r = ± .70 </a:t>
            </a:r>
            <a:r>
              <a:rPr lang="en-US" sz="3200" dirty="0"/>
              <a:t>to ± </a:t>
            </a:r>
            <a:r>
              <a:rPr lang="en-US" sz="3200" dirty="0" smtClean="0"/>
              <a:t>.99 </a:t>
            </a:r>
            <a:r>
              <a:rPr lang="en-US" sz="3200" dirty="0"/>
              <a:t> </a:t>
            </a:r>
            <a:r>
              <a:rPr lang="en-US" sz="3200" dirty="0" smtClean="0"/>
              <a:t>    Strong Correlation</a:t>
            </a:r>
            <a:endParaRPr lang="en-US" sz="3200" dirty="0"/>
          </a:p>
        </p:txBody>
      </p:sp>
      <p:sp>
        <p:nvSpPr>
          <p:cNvPr id="6" name="TextBox 5"/>
          <p:cNvSpPr txBox="1"/>
          <p:nvPr/>
        </p:nvSpPr>
        <p:spPr>
          <a:xfrm>
            <a:off x="857569" y="3533312"/>
            <a:ext cx="7505381" cy="58477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200" dirty="0" smtClean="0"/>
              <a:t>r = ± .40 to ±.69    Moderate Correlation</a:t>
            </a:r>
            <a:endParaRPr lang="en-US" sz="3200" dirty="0"/>
          </a:p>
        </p:txBody>
      </p:sp>
      <p:sp>
        <p:nvSpPr>
          <p:cNvPr id="7" name="TextBox 6"/>
          <p:cNvSpPr txBox="1"/>
          <p:nvPr/>
        </p:nvSpPr>
        <p:spPr>
          <a:xfrm>
            <a:off x="857569" y="5149139"/>
            <a:ext cx="7395091" cy="58477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dirty="0" smtClean="0"/>
              <a:t>r = </a:t>
            </a:r>
            <a:r>
              <a:rPr lang="en-US" sz="3200" dirty="0"/>
              <a:t>± </a:t>
            </a:r>
            <a:r>
              <a:rPr lang="en-US" sz="3200" dirty="0" smtClean="0"/>
              <a:t>.01 to ± .39      Weak Correlation</a:t>
            </a:r>
            <a:endParaRPr lang="en-US" sz="3200" dirty="0"/>
          </a:p>
        </p:txBody>
      </p:sp>
    </p:spTree>
    <p:extLst>
      <p:ext uri="{BB962C8B-B14F-4D97-AF65-F5344CB8AC3E}">
        <p14:creationId xmlns:p14="http://schemas.microsoft.com/office/powerpoint/2010/main" val="427141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701272"/>
          </a:xfrm>
        </p:spPr>
        <p:txBody>
          <a:bodyPr/>
          <a:lstStyle/>
          <a:p>
            <a:pPr algn="ctr"/>
            <a:r>
              <a:rPr lang="en-US" dirty="0" smtClean="0"/>
              <a:t>Scatterplot &amp; Residual Plot</a:t>
            </a:r>
            <a:endParaRPr lang="en-US" dirty="0"/>
          </a:p>
        </p:txBody>
      </p:sp>
      <p:sp>
        <p:nvSpPr>
          <p:cNvPr id="3" name="TextBox 2"/>
          <p:cNvSpPr txBox="1"/>
          <p:nvPr/>
        </p:nvSpPr>
        <p:spPr>
          <a:xfrm>
            <a:off x="1082344" y="1373806"/>
            <a:ext cx="6891630" cy="369332"/>
          </a:xfrm>
          <a:prstGeom prst="rect">
            <a:avLst/>
          </a:prstGeom>
          <a:noFill/>
        </p:spPr>
        <p:txBody>
          <a:bodyPr wrap="none" rtlCol="0">
            <a:spAutoFit/>
          </a:bodyPr>
          <a:lstStyle/>
          <a:p>
            <a:r>
              <a:rPr lang="en-US" dirty="0" smtClean="0"/>
              <a:t>Sometimes you can spot a curved residual plot in the scatterplot</a:t>
            </a:r>
            <a:endParaRPr lang="en-US" dirty="0"/>
          </a:p>
        </p:txBody>
      </p:sp>
      <p:pic>
        <p:nvPicPr>
          <p:cNvPr id="4" name="Picture 3" descr="Screen Shot 2013-09-14 at 1.39.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49" y="2190332"/>
            <a:ext cx="7213600" cy="3556000"/>
          </a:xfrm>
          <a:prstGeom prst="rect">
            <a:avLst/>
          </a:prstGeom>
        </p:spPr>
      </p:pic>
    </p:spTree>
    <p:extLst>
      <p:ext uri="{BB962C8B-B14F-4D97-AF65-F5344CB8AC3E}">
        <p14:creationId xmlns:p14="http://schemas.microsoft.com/office/powerpoint/2010/main" val="34626570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old is our teacher?</a:t>
            </a:r>
            <a:endParaRPr lang="en-US" dirty="0"/>
          </a:p>
        </p:txBody>
      </p:sp>
      <p:sp>
        <p:nvSpPr>
          <p:cNvPr id="6" name="TextBox 5"/>
          <p:cNvSpPr txBox="1"/>
          <p:nvPr/>
        </p:nvSpPr>
        <p:spPr>
          <a:xfrm>
            <a:off x="1107602" y="5115745"/>
            <a:ext cx="7650845" cy="1200329"/>
          </a:xfrm>
          <a:prstGeom prst="rect">
            <a:avLst/>
          </a:prstGeom>
          <a:solidFill>
            <a:schemeClr val="accent4">
              <a:lumMod val="40000"/>
              <a:lumOff val="60000"/>
            </a:schemeClr>
          </a:solidFill>
        </p:spPr>
        <p:txBody>
          <a:bodyPr wrap="square" rtlCol="0">
            <a:spAutoFit/>
          </a:bodyPr>
          <a:lstStyle/>
          <a:p>
            <a:r>
              <a:rPr lang="en-US" dirty="0" smtClean="0">
                <a:solidFill>
                  <a:srgbClr val="000000"/>
                </a:solidFill>
              </a:rPr>
              <a:t>The distribution of age guesses are slightly skewed to the left, with a mean age guess of 36.4 which slightly larger than the median guess of 36. Guesses of Mr. Pines’ age ranged from 19 to 48 years old.</a:t>
            </a:r>
            <a:endParaRPr lang="en-US" dirty="0">
              <a:solidFill>
                <a:srgbClr val="000000"/>
              </a:solidFill>
            </a:endParaRPr>
          </a:p>
        </p:txBody>
      </p:sp>
      <p:pic>
        <p:nvPicPr>
          <p:cNvPr id="5" name="Picture 4" descr="Screen Shot 2014-09-02 at 12.18.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602" y="1541676"/>
            <a:ext cx="6187116" cy="3093558"/>
          </a:xfrm>
          <a:prstGeom prst="rect">
            <a:avLst/>
          </a:prstGeom>
          <a:ln w="76200" cmpd="sng">
            <a:solidFill>
              <a:schemeClr val="bg1"/>
            </a:solidFill>
          </a:ln>
        </p:spPr>
      </p:pic>
    </p:spTree>
    <p:extLst>
      <p:ext uri="{BB962C8B-B14F-4D97-AF65-F5344CB8AC3E}">
        <p14:creationId xmlns:p14="http://schemas.microsoft.com/office/powerpoint/2010/main" val="23667633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62" y="432908"/>
            <a:ext cx="8601025" cy="776025"/>
          </a:xfrm>
        </p:spPr>
        <p:txBody>
          <a:bodyPr/>
          <a:lstStyle/>
          <a:p>
            <a:r>
              <a:rPr lang="en-US" dirty="0" smtClean="0"/>
              <a:t>Correlation Does Not Imply Causation</a:t>
            </a:r>
            <a:endParaRPr lang="en-US" dirty="0"/>
          </a:p>
        </p:txBody>
      </p:sp>
      <p:pic>
        <p:nvPicPr>
          <p:cNvPr id="3" name="Picture 2" descr="Screen Shot 2013-09-14 at 1.51.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831" y="1584210"/>
            <a:ext cx="3238500" cy="4508500"/>
          </a:xfrm>
          <a:prstGeom prst="rect">
            <a:avLst/>
          </a:prstGeom>
        </p:spPr>
      </p:pic>
    </p:spTree>
    <p:extLst>
      <p:ext uri="{BB962C8B-B14F-4D97-AF65-F5344CB8AC3E}">
        <p14:creationId xmlns:p14="http://schemas.microsoft.com/office/powerpoint/2010/main" val="31145347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12.2</a:t>
            </a:r>
            <a:endParaRPr lang="en-US" dirty="0"/>
          </a:p>
        </p:txBody>
      </p:sp>
      <p:sp>
        <p:nvSpPr>
          <p:cNvPr id="5" name="Subtitle 4"/>
          <p:cNvSpPr>
            <a:spLocks noGrp="1"/>
          </p:cNvSpPr>
          <p:nvPr>
            <p:ph type="subTitle" idx="1"/>
          </p:nvPr>
        </p:nvSpPr>
        <p:spPr/>
        <p:txBody>
          <a:bodyPr/>
          <a:lstStyle/>
          <a:p>
            <a:r>
              <a:rPr lang="en-US" dirty="0" smtClean="0"/>
              <a:t>Transformations</a:t>
            </a:r>
            <a:endParaRPr lang="en-US" dirty="0"/>
          </a:p>
        </p:txBody>
      </p:sp>
    </p:spTree>
    <p:extLst>
      <p:ext uri="{BB962C8B-B14F-4D97-AF65-F5344CB8AC3E}">
        <p14:creationId xmlns:p14="http://schemas.microsoft.com/office/powerpoint/2010/main" val="20520208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000000"/>
                  </a:outerShdw>
                </a:effectLst>
                <a:latin typeface="Perpetua Titling MT" charset="0"/>
                <a:ea typeface="ＭＳ Ｐゴシック" charset="0"/>
                <a:cs typeface="ＭＳ Ｐゴシック" charset="0"/>
              </a:rPr>
              <a:t>Transformations</a:t>
            </a:r>
          </a:p>
        </p:txBody>
      </p:sp>
      <p:sp>
        <p:nvSpPr>
          <p:cNvPr id="17410" name="Content Placeholder 2"/>
          <p:cNvSpPr>
            <a:spLocks noGrp="1"/>
          </p:cNvSpPr>
          <p:nvPr>
            <p:ph idx="1"/>
          </p:nvPr>
        </p:nvSpPr>
        <p:spPr bwMode="auto">
          <a:xfrm>
            <a:off x="381000" y="1905000"/>
            <a:ext cx="8458200" cy="4648200"/>
          </a:xfrm>
        </p:spPr>
        <p:txBody>
          <a:bodyPr>
            <a:normAutofit fontScale="92500"/>
          </a:bodyPr>
          <a:lstStyle/>
          <a:p>
            <a:pPr eaLnBrk="1" hangingPunct="1">
              <a:defRPr/>
            </a:pPr>
            <a:r>
              <a:rPr lang="en-US" dirty="0">
                <a:effectLst/>
                <a:latin typeface="American Typewriter" charset="0"/>
                <a:ea typeface="ＭＳ Ｐゴシック" charset="0"/>
                <a:cs typeface="American Typewriter" charset="0"/>
              </a:rPr>
              <a:t>If your Linear Model </a:t>
            </a:r>
            <a:r>
              <a:rPr lang="en-US" dirty="0" err="1">
                <a:effectLst/>
                <a:latin typeface="American Typewriter" charset="0"/>
                <a:ea typeface="ＭＳ Ｐゴシック" charset="0"/>
                <a:cs typeface="American Typewriter" charset="0"/>
              </a:rPr>
              <a:t>x,y</a:t>
            </a:r>
            <a:r>
              <a:rPr lang="en-US" dirty="0">
                <a:effectLst/>
                <a:latin typeface="American Typewriter" charset="0"/>
                <a:ea typeface="ＭＳ Ｐゴシック" charset="0"/>
                <a:cs typeface="American Typewriter" charset="0"/>
              </a:rPr>
              <a:t> is not Appropriate…..</a:t>
            </a:r>
          </a:p>
          <a:p>
            <a:pPr eaLnBrk="1" hangingPunct="1">
              <a:defRPr/>
            </a:pPr>
            <a:r>
              <a:rPr lang="en-US" dirty="0">
                <a:effectLst/>
                <a:latin typeface="American Typewriter" charset="0"/>
                <a:ea typeface="ＭＳ Ｐゴシック" charset="0"/>
                <a:cs typeface="American Typewriter" charset="0"/>
              </a:rPr>
              <a:t>There are a few options to try…..</a:t>
            </a:r>
          </a:p>
          <a:p>
            <a:pPr eaLnBrk="1" hangingPunct="1">
              <a:defRPr/>
            </a:pPr>
            <a:r>
              <a:rPr lang="en-US" dirty="0">
                <a:effectLst/>
                <a:latin typeface="American Typewriter" charset="0"/>
                <a:ea typeface="ＭＳ Ｐゴシック" charset="0"/>
                <a:cs typeface="American Typewriter" charset="0"/>
              </a:rPr>
              <a:t>Exponential Model  x ,Log(y)</a:t>
            </a:r>
          </a:p>
          <a:p>
            <a:pPr eaLnBrk="1" hangingPunct="1">
              <a:defRPr/>
            </a:pPr>
            <a:r>
              <a:rPr lang="en-US" dirty="0">
                <a:effectLst/>
                <a:latin typeface="American Typewriter" charset="0"/>
                <a:ea typeface="ＭＳ Ｐゴシック" charset="0"/>
                <a:cs typeface="American Typewriter" charset="0"/>
              </a:rPr>
              <a:t>Power Model  Log(x), Log(y)</a:t>
            </a:r>
          </a:p>
          <a:p>
            <a:pPr eaLnBrk="1" hangingPunct="1">
              <a:defRPr/>
            </a:pPr>
            <a:r>
              <a:rPr lang="en-US" dirty="0">
                <a:effectLst/>
                <a:latin typeface="American Typewriter" charset="0"/>
                <a:ea typeface="ＭＳ Ｐゴシック" charset="0"/>
                <a:cs typeface="American Typewriter" charset="0"/>
              </a:rPr>
              <a:t>Try the above options in that order, check r</a:t>
            </a:r>
            <a:r>
              <a:rPr lang="en-US" baseline="30000" dirty="0">
                <a:effectLst/>
                <a:latin typeface="American Typewriter" charset="0"/>
                <a:ea typeface="ＭＳ Ｐゴシック" charset="0"/>
                <a:cs typeface="American Typewriter" charset="0"/>
              </a:rPr>
              <a:t>2</a:t>
            </a:r>
            <a:r>
              <a:rPr lang="en-US" dirty="0">
                <a:effectLst/>
                <a:latin typeface="American Typewriter" charset="0"/>
                <a:ea typeface="ＭＳ Ｐゴシック" charset="0"/>
                <a:cs typeface="American Typewriter" charset="0"/>
              </a:rPr>
              <a:t> and the residual plot,……if r</a:t>
            </a:r>
            <a:r>
              <a:rPr lang="en-US" baseline="30000" dirty="0">
                <a:effectLst/>
                <a:latin typeface="American Typewriter" charset="0"/>
                <a:ea typeface="ＭＳ Ｐゴシック" charset="0"/>
                <a:cs typeface="American Typewriter" charset="0"/>
              </a:rPr>
              <a:t>2</a:t>
            </a:r>
            <a:r>
              <a:rPr lang="en-US" dirty="0">
                <a:effectLst/>
                <a:latin typeface="American Typewriter" charset="0"/>
                <a:ea typeface="ＭＳ Ｐゴシック" charset="0"/>
                <a:cs typeface="American Typewriter" charset="0"/>
              </a:rPr>
              <a:t> is high and the residual plot looks good then you have found a suitable model</a:t>
            </a:r>
          </a:p>
          <a:p>
            <a:pPr eaLnBrk="1" hangingPunct="1">
              <a:defRPr/>
            </a:pPr>
            <a:r>
              <a:rPr lang="en-US" dirty="0">
                <a:solidFill>
                  <a:srgbClr val="FF0000"/>
                </a:solidFill>
                <a:effectLst/>
                <a:latin typeface="American Typewriter" charset="0"/>
                <a:ea typeface="ＭＳ Ｐゴシック" charset="0"/>
                <a:cs typeface="American Typewriter" charset="0"/>
              </a:rPr>
              <a:t>CAUTION</a:t>
            </a:r>
            <a:r>
              <a:rPr lang="en-US" dirty="0">
                <a:effectLst/>
                <a:latin typeface="American Typewriter" charset="0"/>
                <a:ea typeface="ＭＳ Ｐゴシック" charset="0"/>
                <a:cs typeface="American Typewriter" charset="0"/>
              </a:rPr>
              <a:t>…Real data may not have a perfect model….sometimes you have to settle on </a:t>
            </a:r>
            <a:r>
              <a:rPr lang="ja-JP" altLang="en-US" dirty="0">
                <a:effectLst/>
                <a:latin typeface="American Typewriter" charset="0"/>
                <a:ea typeface="ＭＳ Ｐゴシック" charset="0"/>
                <a:cs typeface="American Typewriter" charset="0"/>
              </a:rPr>
              <a:t>“</a:t>
            </a:r>
            <a:r>
              <a:rPr lang="en-US" altLang="ja-JP" dirty="0">
                <a:effectLst/>
                <a:latin typeface="American Typewriter" charset="0"/>
                <a:ea typeface="ＭＳ Ｐゴシック" charset="0"/>
                <a:cs typeface="American Typewriter" charset="0"/>
              </a:rPr>
              <a:t>good enough</a:t>
            </a:r>
            <a:r>
              <a:rPr lang="ja-JP" altLang="en-US" dirty="0">
                <a:effectLst/>
                <a:latin typeface="American Typewriter" charset="0"/>
                <a:ea typeface="ＭＳ Ｐゴシック" charset="0"/>
                <a:cs typeface="American Typewriter" charset="0"/>
              </a:rPr>
              <a:t>”</a:t>
            </a:r>
            <a:endParaRPr lang="en-US" altLang="ja-JP" dirty="0">
              <a:effectLst/>
              <a:latin typeface="American Typewriter" charset="0"/>
              <a:ea typeface="ＭＳ Ｐゴシック" charset="0"/>
              <a:cs typeface="American Typewriter" charset="0"/>
            </a:endParaRPr>
          </a:p>
          <a:p>
            <a:pPr eaLnBrk="1" hangingPunct="1">
              <a:defRPr/>
            </a:pPr>
            <a:endParaRPr lang="en-US" dirty="0">
              <a:effectLst/>
              <a:latin typeface="American Typewriter" charset="0"/>
              <a:ea typeface="ＭＳ Ｐゴシック" charset="0"/>
              <a:cs typeface="American Typewriter" charset="0"/>
            </a:endParaRPr>
          </a:p>
        </p:txBody>
      </p:sp>
    </p:spTree>
    <p:extLst>
      <p:ext uri="{BB962C8B-B14F-4D97-AF65-F5344CB8AC3E}">
        <p14:creationId xmlns:p14="http://schemas.microsoft.com/office/powerpoint/2010/main" val="15283053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106363"/>
            <a:ext cx="7612063" cy="1417637"/>
          </a:xfrm>
        </p:spPr>
        <p:txBody>
          <a:bodyPr/>
          <a:lstStyle/>
          <a:p>
            <a:pPr>
              <a:defRPr/>
            </a:pPr>
            <a:r>
              <a:rPr lang="en-US" dirty="0" smtClean="0"/>
              <a:t>Curved residual plot</a:t>
            </a:r>
            <a:endParaRPr lang="en-US" dirty="0"/>
          </a:p>
        </p:txBody>
      </p:sp>
      <p:pic>
        <p:nvPicPr>
          <p:cNvPr id="59394" name="Picture 3" descr="Screen Shot 2013-10-01 at 7.35.13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463" y="1346200"/>
            <a:ext cx="7104062"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3232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000000"/>
                  </a:outerShdw>
                </a:effectLst>
                <a:latin typeface="Perpetua Titling MT" charset="0"/>
                <a:ea typeface="ＭＳ Ｐゴシック" charset="0"/>
                <a:cs typeface="ＭＳ Ｐゴシック" charset="0"/>
              </a:rPr>
              <a:t>Baseball Salaries</a:t>
            </a:r>
          </a:p>
        </p:txBody>
      </p:sp>
      <p:sp>
        <p:nvSpPr>
          <p:cNvPr id="60418" name="Content Placeholder 2"/>
          <p:cNvSpPr>
            <a:spLocks noGrp="1"/>
          </p:cNvSpPr>
          <p:nvPr>
            <p:ph idx="1"/>
          </p:nvPr>
        </p:nvSpPr>
        <p:spPr bwMode="auto">
          <a:xfrm>
            <a:off x="779463" y="1828800"/>
            <a:ext cx="7583487" cy="1476375"/>
          </a:xfrm>
        </p:spPr>
        <p:txBody>
          <a:bodyPr>
            <a:normAutofit lnSpcReduction="10000"/>
          </a:bodyPr>
          <a:lstStyle/>
          <a:p>
            <a:pPr eaLnBrk="1" hangingPunct="1"/>
            <a:r>
              <a:rPr lang="en-US">
                <a:effectLst/>
                <a:latin typeface="Calisto MT" charset="0"/>
                <a:ea typeface="ＭＳ Ｐゴシック" charset="0"/>
                <a:cs typeface="ＭＳ Ｐゴシック" charset="0"/>
              </a:rPr>
              <a:t>Ballplayers have been signing very large contracts. The highest salaries (in millions of dollars per season) for some notable players are given in the following table.</a:t>
            </a:r>
          </a:p>
        </p:txBody>
      </p:sp>
      <p:pic>
        <p:nvPicPr>
          <p:cNvPr id="604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688" y="3697288"/>
            <a:ext cx="19716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2288" y="3249613"/>
            <a:ext cx="211772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3697288"/>
            <a:ext cx="34036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8709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79463" y="644525"/>
          <a:ext cx="7583487" cy="5943600"/>
        </p:xfrm>
        <a:graphic>
          <a:graphicData uri="http://schemas.openxmlformats.org/drawingml/2006/table">
            <a:tbl>
              <a:tblPr/>
              <a:tblGrid>
                <a:gridCol w="2527300"/>
                <a:gridCol w="2528887"/>
                <a:gridCol w="25273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Player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Salary (millions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Nolan Ryan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George Foster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Kirby Puckett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Jose Canseco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Roger Clemens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Ken Griffey Jr.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Albert Belle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Pedro Martinez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Mike Piazza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Mo Vaughn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Kevin Brown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Carlos Delgado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Alex Rodriguez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Manny Ramirez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Alex Rodriguez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r>
            </a:tbl>
          </a:graphicData>
        </a:graphic>
      </p:graphicFrame>
    </p:spTree>
    <p:extLst>
      <p:ext uri="{BB962C8B-B14F-4D97-AF65-F5344CB8AC3E}">
        <p14:creationId xmlns:p14="http://schemas.microsoft.com/office/powerpoint/2010/main" val="6893893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000000"/>
                  </a:outerShdw>
                </a:effectLst>
                <a:latin typeface="Perpetua Titling MT" charset="0"/>
                <a:ea typeface="ＭＳ Ｐゴシック" charset="0"/>
                <a:cs typeface="ＭＳ Ｐゴシック" charset="0"/>
              </a:rPr>
              <a:t>Year VS SALARY</a:t>
            </a:r>
          </a:p>
        </p:txBody>
      </p:sp>
      <p:pic>
        <p:nvPicPr>
          <p:cNvPr id="62466" name="Picture 5" descr="linreg L1L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781175"/>
            <a:ext cx="409892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6" descr="scatterplo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1513" y="1781175"/>
            <a:ext cx="42640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82588" y="4789488"/>
            <a:ext cx="798036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2800">
                <a:latin typeface="Calisto MT" charset="0"/>
              </a:rPr>
              <a:t>R</a:t>
            </a:r>
            <a:r>
              <a:rPr lang="en-US" sz="2800" baseline="30000">
                <a:latin typeface="Calisto MT" charset="0"/>
              </a:rPr>
              <a:t>2</a:t>
            </a:r>
            <a:r>
              <a:rPr lang="en-US" sz="2800">
                <a:latin typeface="Calisto MT" charset="0"/>
              </a:rPr>
              <a:t> is high, however the scatterplot appears to have a curved pattern. A linear model may not be appropriate.</a:t>
            </a:r>
          </a:p>
        </p:txBody>
      </p:sp>
    </p:spTree>
    <p:extLst>
      <p:ext uri="{BB962C8B-B14F-4D97-AF65-F5344CB8AC3E}">
        <p14:creationId xmlns:p14="http://schemas.microsoft.com/office/powerpoint/2010/main" val="398744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000000"/>
                  </a:outerShdw>
                </a:effectLst>
                <a:latin typeface="Perpetua Titling MT" charset="0"/>
                <a:ea typeface="ＭＳ Ｐゴシック" charset="0"/>
                <a:cs typeface="ＭＳ Ｐゴシック" charset="0"/>
              </a:rPr>
              <a:t>Year vs Log(salary)</a:t>
            </a:r>
          </a:p>
        </p:txBody>
      </p:sp>
      <p:pic>
        <p:nvPicPr>
          <p:cNvPr id="63490" name="Picture 3" descr="scatterL1logL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730375"/>
            <a:ext cx="456088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descr="L1logL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2092325"/>
            <a:ext cx="40259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3" y="5041900"/>
            <a:ext cx="8675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2800">
                <a:latin typeface="Calisto MT" charset="0"/>
              </a:rPr>
              <a:t>This is an exponential model. R</a:t>
            </a:r>
            <a:r>
              <a:rPr lang="en-US" sz="2800" baseline="30000">
                <a:latin typeface="Calisto MT" charset="0"/>
              </a:rPr>
              <a:t>2  </a:t>
            </a:r>
            <a:r>
              <a:rPr lang="en-US" sz="2800">
                <a:latin typeface="Calisto MT" charset="0"/>
              </a:rPr>
              <a:t>is very high and the scatterplot shows no curvature. This appears to be a good fit for this data. Make sure to check the residual plot to make sure.</a:t>
            </a:r>
          </a:p>
        </p:txBody>
      </p:sp>
    </p:spTree>
    <p:extLst>
      <p:ext uri="{BB962C8B-B14F-4D97-AF65-F5344CB8AC3E}">
        <p14:creationId xmlns:p14="http://schemas.microsoft.com/office/powerpoint/2010/main" val="2714054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000000"/>
                  </a:outerShdw>
                </a:effectLst>
                <a:latin typeface="Perpetua Titling MT" charset="0"/>
                <a:ea typeface="ＭＳ Ｐゴシック" charset="0"/>
                <a:cs typeface="ＭＳ Ｐゴシック" charset="0"/>
              </a:rPr>
              <a:t>Residual Plot</a:t>
            </a:r>
          </a:p>
        </p:txBody>
      </p:sp>
      <p:pic>
        <p:nvPicPr>
          <p:cNvPr id="64514" name="Picture 3" descr="resid plo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1346200"/>
            <a:ext cx="615473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93663" y="5511800"/>
            <a:ext cx="86756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2800">
                <a:latin typeface="Calisto MT" charset="0"/>
              </a:rPr>
              <a:t>This residual plot shows no curved pattern and the residuals are randomly scattered above and below the axis…this shows that your model is a good fit.</a:t>
            </a:r>
          </a:p>
        </p:txBody>
      </p:sp>
    </p:spTree>
    <p:extLst>
      <p:ext uri="{BB962C8B-B14F-4D97-AF65-F5344CB8AC3E}">
        <p14:creationId xmlns:p14="http://schemas.microsoft.com/office/powerpoint/2010/main" val="1472178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000000"/>
                  </a:outerShdw>
                </a:effectLst>
                <a:latin typeface="Perpetua Titling MT" charset="0"/>
                <a:ea typeface="ＭＳ Ｐゴシック" charset="0"/>
                <a:cs typeface="ＭＳ Ｐゴシック" charset="0"/>
              </a:rPr>
              <a:t>Exponential model</a:t>
            </a:r>
          </a:p>
        </p:txBody>
      </p:sp>
      <p:sp>
        <p:nvSpPr>
          <p:cNvPr id="3" name="Content Placeholder 2"/>
          <p:cNvSpPr>
            <a:spLocks noGrp="1"/>
          </p:cNvSpPr>
          <p:nvPr>
            <p:ph idx="1"/>
          </p:nvPr>
        </p:nvSpPr>
        <p:spPr bwMode="auto">
          <a:xfrm>
            <a:off x="762000" y="2667000"/>
            <a:ext cx="7693025" cy="1892300"/>
          </a:xfrm>
        </p:spPr>
        <p:style>
          <a:lnRef idx="2">
            <a:schemeClr val="accent6"/>
          </a:lnRef>
          <a:fillRef idx="1">
            <a:schemeClr val="lt1"/>
          </a:fillRef>
          <a:effectRef idx="0">
            <a:schemeClr val="accent6"/>
          </a:effectRef>
          <a:fontRef idx="minor">
            <a:schemeClr val="dk1"/>
          </a:fontRef>
        </p:style>
        <p:txBody>
          <a:bodyPr/>
          <a:lstStyle/>
          <a:p>
            <a:pPr marL="0" indent="0" eaLnBrk="1" hangingPunct="1">
              <a:buFont typeface="Wingdings 2" charset="0"/>
              <a:buNone/>
              <a:defRPr/>
            </a:pPr>
            <a:r>
              <a:rPr lang="en-US" dirty="0" smtClean="0">
                <a:effectLst/>
                <a:latin typeface="Calisto MT" charset="0"/>
                <a:ea typeface="ＭＳ Ｐゴシック" charset="0"/>
                <a:cs typeface="ＭＳ Ｐゴシック" charset="0"/>
              </a:rPr>
              <a:t>Use the data from your new model to write the equation.</a:t>
            </a:r>
          </a:p>
          <a:p>
            <a:pPr marL="0" indent="0" eaLnBrk="1" hangingPunct="1">
              <a:buFont typeface="Wingdings 2" charset="0"/>
              <a:buNone/>
              <a:defRPr/>
            </a:pPr>
            <a:r>
              <a:rPr lang="en-US" dirty="0" smtClean="0">
                <a:effectLst/>
                <a:latin typeface="Calisto MT" charset="0"/>
                <a:ea typeface="ＭＳ Ｐゴシック" charset="0"/>
                <a:cs typeface="ＭＳ Ｐゴシック" charset="0"/>
              </a:rPr>
              <a:t>Make a prediction for the salary in the year 2006</a:t>
            </a:r>
          </a:p>
          <a:p>
            <a:pPr marL="0" indent="0" eaLnBrk="1" hangingPunct="1">
              <a:buFont typeface="Wingdings 2" charset="0"/>
              <a:buNone/>
              <a:defRPr/>
            </a:pPr>
            <a:r>
              <a:rPr lang="en-US" dirty="0" smtClean="0">
                <a:effectLst/>
                <a:latin typeface="Calisto MT" charset="0"/>
                <a:ea typeface="ＭＳ Ｐゴシック" charset="0"/>
                <a:cs typeface="ＭＳ Ｐゴシック" charset="0"/>
              </a:rPr>
              <a:t>Make a prediction for the salary in the year 2015</a:t>
            </a:r>
          </a:p>
        </p:txBody>
      </p:sp>
    </p:spTree>
    <p:extLst>
      <p:ext uri="{BB962C8B-B14F-4D97-AF65-F5344CB8AC3E}">
        <p14:creationId xmlns:p14="http://schemas.microsoft.com/office/powerpoint/2010/main" val="2688107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Summary</a:t>
            </a:r>
            <a:endParaRPr lang="en-US" dirty="0"/>
          </a:p>
        </p:txBody>
      </p:sp>
      <p:sp>
        <p:nvSpPr>
          <p:cNvPr id="5" name="TextBox 4"/>
          <p:cNvSpPr txBox="1"/>
          <p:nvPr/>
        </p:nvSpPr>
        <p:spPr>
          <a:xfrm>
            <a:off x="749300" y="2285791"/>
            <a:ext cx="7400925" cy="2646362"/>
          </a:xfrm>
          <a:prstGeom prst="rect">
            <a:avLst/>
          </a:prstGeom>
          <a:solidFill>
            <a:srgbClr val="748CBC"/>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u="sng" smtClean="0">
                <a:solidFill>
                  <a:srgbClr val="E81F30"/>
                </a:solidFill>
              </a:rPr>
              <a:t>Definition:</a:t>
            </a:r>
          </a:p>
          <a:p>
            <a:pPr eaLnBrk="1" hangingPunct="1">
              <a:defRPr/>
            </a:pPr>
            <a:endParaRPr lang="en-US" sz="600" b="1" u="sng" smtClean="0">
              <a:solidFill>
                <a:srgbClr val="E81F30"/>
              </a:solidFill>
            </a:endParaRPr>
          </a:p>
          <a:p>
            <a:pPr eaLnBrk="1" hangingPunct="1">
              <a:spcAft>
                <a:spcPts val="1200"/>
              </a:spcAft>
              <a:defRPr/>
            </a:pPr>
            <a:r>
              <a:rPr lang="en-US" sz="2000" smtClean="0"/>
              <a:t>The </a:t>
            </a:r>
            <a:r>
              <a:rPr lang="en-US" sz="2000" b="1" smtClean="0"/>
              <a:t>five-number summary</a:t>
            </a:r>
            <a:r>
              <a:rPr lang="en-US" sz="2000" smtClean="0"/>
              <a:t> of a distribution consists of the smallest observation, the first quartile, the median, the third quartile, and the largest observation, written in order from smallest to largest.</a:t>
            </a:r>
          </a:p>
          <a:p>
            <a:pPr algn="ctr" eaLnBrk="1" hangingPunct="1">
              <a:spcAft>
                <a:spcPts val="1200"/>
              </a:spcAft>
              <a:defRPr/>
            </a:pPr>
            <a:r>
              <a:rPr lang="en-US" sz="2000" b="1" i="1" smtClean="0"/>
              <a:t>Minimum     Q</a:t>
            </a:r>
            <a:r>
              <a:rPr lang="en-US" sz="2000" b="1" i="1" baseline="-25000" smtClean="0"/>
              <a:t>1</a:t>
            </a:r>
            <a:r>
              <a:rPr lang="en-US" sz="2000" b="1" i="1" smtClean="0"/>
              <a:t>     M     Q</a:t>
            </a:r>
            <a:r>
              <a:rPr lang="en-US" sz="2000" b="1" i="1" baseline="-25000" smtClean="0"/>
              <a:t>3</a:t>
            </a:r>
            <a:r>
              <a:rPr lang="en-US" sz="2000" b="1" i="1" smtClean="0"/>
              <a:t>     Maximum</a:t>
            </a:r>
          </a:p>
          <a:p>
            <a:pPr eaLnBrk="1" hangingPunct="1">
              <a:spcAft>
                <a:spcPts val="1200"/>
              </a:spcAft>
              <a:defRPr/>
            </a:pPr>
            <a:r>
              <a:rPr lang="en-US" sz="2000" smtClean="0"/>
              <a:t>  </a:t>
            </a:r>
          </a:p>
        </p:txBody>
      </p:sp>
    </p:spTree>
    <p:extLst>
      <p:ext uri="{BB962C8B-B14F-4D97-AF65-F5344CB8AC3E}">
        <p14:creationId xmlns:p14="http://schemas.microsoft.com/office/powerpoint/2010/main" val="143201191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000000"/>
                  </a:outerShdw>
                </a:effectLst>
                <a:latin typeface="Perpetua Titling MT" charset="0"/>
                <a:ea typeface="ＭＳ Ｐゴシック" charset="0"/>
                <a:cs typeface="ＭＳ Ｐゴシック" charset="0"/>
              </a:rPr>
              <a:t>Exponential model</a:t>
            </a:r>
          </a:p>
        </p:txBody>
      </p:sp>
      <p:sp>
        <p:nvSpPr>
          <p:cNvPr id="3" name="Content Placeholder 2"/>
          <p:cNvSpPr>
            <a:spLocks noGrp="1"/>
          </p:cNvSpPr>
          <p:nvPr>
            <p:ph idx="1"/>
          </p:nvPr>
        </p:nvSpPr>
        <p:spPr bwMode="auto"/>
        <p:txBody>
          <a:bodyPr>
            <a:normAutofit fontScale="92500"/>
          </a:bodyPr>
          <a:lstStyle/>
          <a:p>
            <a:pPr eaLnBrk="1" hangingPunct="1"/>
            <a:endParaRPr lang="en-US">
              <a:effectLst/>
              <a:latin typeface="Calisto MT" charset="0"/>
              <a:ea typeface="ＭＳ Ｐゴシック" charset="0"/>
              <a:cs typeface="ＭＳ Ｐゴシック" charset="0"/>
            </a:endParaRPr>
          </a:p>
          <a:p>
            <a:pPr eaLnBrk="1" hangingPunct="1"/>
            <a:r>
              <a:rPr lang="en-US">
                <a:effectLst/>
                <a:latin typeface="Calisto MT" charset="0"/>
                <a:ea typeface="ＭＳ Ｐゴシック" charset="0"/>
                <a:cs typeface="ＭＳ Ｐゴシック" charset="0"/>
              </a:rPr>
              <a:t>Log(salary) = -109.133 + 0.05516YEAR</a:t>
            </a:r>
          </a:p>
          <a:p>
            <a:pPr eaLnBrk="1" hangingPunct="1"/>
            <a:endParaRPr lang="en-US">
              <a:effectLst/>
              <a:latin typeface="Calisto MT" charset="0"/>
              <a:ea typeface="ＭＳ Ｐゴシック" charset="0"/>
              <a:cs typeface="ＭＳ Ｐゴシック" charset="0"/>
            </a:endParaRPr>
          </a:p>
          <a:p>
            <a:pPr eaLnBrk="1" hangingPunct="1"/>
            <a:r>
              <a:rPr lang="en-US">
                <a:effectLst/>
                <a:latin typeface="Calisto MT" charset="0"/>
                <a:ea typeface="ＭＳ Ｐゴシック" charset="0"/>
                <a:cs typeface="ＭＳ Ｐゴシック" charset="0"/>
              </a:rPr>
              <a:t>Make a prediction using your model for a salary in 2006.</a:t>
            </a:r>
          </a:p>
          <a:p>
            <a:pPr eaLnBrk="1" hangingPunct="1"/>
            <a:endParaRPr lang="en-US">
              <a:effectLst/>
              <a:latin typeface="Calisto MT" charset="0"/>
              <a:ea typeface="ＭＳ Ｐゴシック" charset="0"/>
              <a:cs typeface="ＭＳ Ｐゴシック" charset="0"/>
            </a:endParaRPr>
          </a:p>
          <a:p>
            <a:pPr eaLnBrk="1" hangingPunct="1"/>
            <a:r>
              <a:rPr lang="en-US">
                <a:effectLst/>
                <a:latin typeface="Calisto MT" charset="0"/>
                <a:ea typeface="ＭＳ Ｐゴシック" charset="0"/>
                <a:cs typeface="ＭＳ Ｐゴシック" charset="0"/>
              </a:rPr>
              <a:t>About 33 million a year</a:t>
            </a:r>
          </a:p>
        </p:txBody>
      </p:sp>
    </p:spTree>
    <p:extLst>
      <p:ext uri="{BB962C8B-B14F-4D97-AF65-F5344CB8AC3E}">
        <p14:creationId xmlns:p14="http://schemas.microsoft.com/office/powerpoint/2010/main" val="1755761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000000"/>
                  </a:outerShdw>
                </a:effectLst>
                <a:latin typeface="Perpetua Titling MT" charset="0"/>
                <a:ea typeface="ＭＳ Ｐゴシック" charset="0"/>
                <a:cs typeface="ＭＳ Ｐゴシック" charset="0"/>
              </a:rPr>
              <a:t>Life expectancy</a:t>
            </a:r>
          </a:p>
        </p:txBody>
      </p:sp>
      <p:sp>
        <p:nvSpPr>
          <p:cNvPr id="67586" name="Content Placeholder 2"/>
          <p:cNvSpPr>
            <a:spLocks noGrp="1"/>
          </p:cNvSpPr>
          <p:nvPr>
            <p:ph idx="1"/>
          </p:nvPr>
        </p:nvSpPr>
        <p:spPr bwMode="auto">
          <a:xfrm>
            <a:off x="779463" y="1828800"/>
            <a:ext cx="7583487" cy="1698625"/>
          </a:xfrm>
        </p:spPr>
        <p:txBody>
          <a:bodyPr>
            <a:normAutofit fontScale="92500"/>
          </a:bodyPr>
          <a:lstStyle/>
          <a:p>
            <a:pPr eaLnBrk="1" hangingPunct="1"/>
            <a:r>
              <a:rPr lang="en-US">
                <a:effectLst/>
                <a:latin typeface="Calisto MT" charset="0"/>
                <a:ea typeface="ＭＳ Ｐゴシック" charset="0"/>
                <a:cs typeface="ＭＳ Ｐゴシック" charset="0"/>
              </a:rPr>
              <a:t>The following data is </a:t>
            </a:r>
            <a:r>
              <a:rPr lang="en-US" i="1">
                <a:effectLst/>
                <a:latin typeface="Calisto MT" charset="0"/>
                <a:ea typeface="ＭＳ Ｐゴシック" charset="0"/>
                <a:cs typeface="ＭＳ Ｐゴシック" charset="0"/>
              </a:rPr>
              <a:t>Life Expectancy</a:t>
            </a:r>
            <a:r>
              <a:rPr lang="en-US">
                <a:effectLst/>
                <a:latin typeface="Calisto MT" charset="0"/>
                <a:ea typeface="ＭＳ Ｐゴシック" charset="0"/>
                <a:cs typeface="ＭＳ Ｐゴシック" charset="0"/>
              </a:rPr>
              <a:t> for white males in the United States every decade during the last century (1 = 1900 to 1910, 2 = 1911 to 1920, etc.). Create a model to predict future increases in life expectancy.</a:t>
            </a:r>
          </a:p>
        </p:txBody>
      </p:sp>
      <p:graphicFrame>
        <p:nvGraphicFramePr>
          <p:cNvPr id="4" name="Table 3"/>
          <p:cNvGraphicFramePr>
            <a:graphicFrameLocks noGrp="1"/>
          </p:cNvGraphicFramePr>
          <p:nvPr/>
        </p:nvGraphicFramePr>
        <p:xfrm>
          <a:off x="0" y="3527425"/>
          <a:ext cx="9144000" cy="742950"/>
        </p:xfrm>
        <a:graphic>
          <a:graphicData uri="http://schemas.openxmlformats.org/drawingml/2006/table">
            <a:tbl>
              <a:tblPr/>
              <a:tblGrid>
                <a:gridCol w="1158875"/>
                <a:gridCol w="752475"/>
                <a:gridCol w="655638"/>
                <a:gridCol w="758825"/>
                <a:gridCol w="830262"/>
                <a:gridCol w="831850"/>
                <a:gridCol w="830263"/>
                <a:gridCol w="831850"/>
                <a:gridCol w="831850"/>
                <a:gridCol w="830262"/>
                <a:gridCol w="8318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Decade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sto MT" charset="0"/>
                          <a:ea typeface="ＭＳ Ｐゴシック" charset="0"/>
                          <a:cs typeface="ＭＳ Ｐゴシック"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Life Exp.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54.4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59.7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66.5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67.4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72.7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21F07"/>
                          </a:solidFill>
                          <a:effectLst/>
                          <a:latin typeface="Calisto MT" charset="0"/>
                          <a:ea typeface="ＭＳ Ｐゴシック" charset="0"/>
                          <a:cs typeface="ＭＳ Ｐゴシック" charset="0"/>
                        </a:rPr>
                        <a:t>74.9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DCD"/>
                    </a:solidFill>
                  </a:tcPr>
                </a:tc>
              </a:tr>
            </a:tbl>
          </a:graphicData>
        </a:graphic>
      </p:graphicFrame>
      <p:sp>
        <p:nvSpPr>
          <p:cNvPr id="6" name="TextBox 5"/>
          <p:cNvSpPr txBox="1"/>
          <p:nvPr/>
        </p:nvSpPr>
        <p:spPr>
          <a:xfrm>
            <a:off x="152400" y="4495800"/>
            <a:ext cx="8839200" cy="2031325"/>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marL="342900" indent="-342900">
              <a:buFontTx/>
              <a:buAutoNum type="alphaLcParenR"/>
              <a:defRPr/>
            </a:pPr>
            <a:r>
              <a:rPr lang="en-US" dirty="0"/>
              <a:t>Enter the data into your calculator and show evidence that a linear model is not appropriate.</a:t>
            </a:r>
          </a:p>
          <a:p>
            <a:pPr marL="342900" indent="-342900">
              <a:buFontTx/>
              <a:buAutoNum type="alphaLcParenR"/>
              <a:defRPr/>
            </a:pPr>
            <a:r>
              <a:rPr lang="en-US" dirty="0"/>
              <a:t>Try using “logs” to find a better model. </a:t>
            </a:r>
          </a:p>
          <a:p>
            <a:pPr marL="342900" indent="-342900">
              <a:buFontTx/>
              <a:buAutoNum type="alphaLcParenR"/>
              <a:defRPr/>
            </a:pPr>
            <a:r>
              <a:rPr lang="en-US" dirty="0"/>
              <a:t>Write the equation and sketch the scatterplot and residual plot to show evidence of why your model is a good fit.</a:t>
            </a:r>
          </a:p>
          <a:p>
            <a:pPr marL="342900" indent="-342900">
              <a:buFontTx/>
              <a:buAutoNum type="alphaLcParenR"/>
              <a:defRPr/>
            </a:pPr>
            <a:r>
              <a:rPr lang="en-US" dirty="0"/>
              <a:t>Make a prediction for the life expectancy of the decade that we are in now.</a:t>
            </a:r>
          </a:p>
        </p:txBody>
      </p:sp>
    </p:spTree>
    <p:extLst>
      <p:ext uri="{BB962C8B-B14F-4D97-AF65-F5344CB8AC3E}">
        <p14:creationId xmlns:p14="http://schemas.microsoft.com/office/powerpoint/2010/main" val="1156734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38" y="228600"/>
            <a:ext cx="8856662"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Below is a table of data on the intensity of light at various depths in a lake.</a:t>
            </a:r>
          </a:p>
        </p:txBody>
      </p:sp>
      <p:graphicFrame>
        <p:nvGraphicFramePr>
          <p:cNvPr id="5" name="Table 4"/>
          <p:cNvGraphicFramePr>
            <a:graphicFrameLocks noGrp="1"/>
          </p:cNvGraphicFramePr>
          <p:nvPr/>
        </p:nvGraphicFramePr>
        <p:xfrm>
          <a:off x="1447800" y="990600"/>
          <a:ext cx="7162800" cy="3108824"/>
        </p:xfrm>
        <a:graphic>
          <a:graphicData uri="http://schemas.openxmlformats.org/drawingml/2006/table">
            <a:tbl>
              <a:tblPr firstRow="1" bandRow="1">
                <a:tableStyleId>{5C22544A-7EE6-4342-B048-85BDC9FD1C3A}</a:tableStyleId>
              </a:tblPr>
              <a:tblGrid>
                <a:gridCol w="3581400"/>
                <a:gridCol w="3581400"/>
              </a:tblGrid>
              <a:tr h="457070">
                <a:tc>
                  <a:txBody>
                    <a:bodyPr/>
                    <a:lstStyle/>
                    <a:p>
                      <a:pPr algn="ctr"/>
                      <a:r>
                        <a:rPr lang="en-US" sz="2400" dirty="0" smtClean="0">
                          <a:solidFill>
                            <a:schemeClr val="tx1"/>
                          </a:solidFill>
                        </a:rPr>
                        <a:t>Depth(meters)</a:t>
                      </a:r>
                      <a:endParaRPr lang="en-US" sz="2400" dirty="0">
                        <a:solidFill>
                          <a:schemeClr val="tx1"/>
                        </a:solidFill>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rPr>
                        <a:t>Light Intensity(lumens)</a:t>
                      </a:r>
                      <a:endParaRPr lang="en-US" sz="2400" dirty="0">
                        <a:solidFill>
                          <a:schemeClr val="tx1"/>
                        </a:solidFill>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51255">
                <a:tc>
                  <a:txBody>
                    <a:bodyPr/>
                    <a:lstStyle/>
                    <a:p>
                      <a:pPr algn="ctr"/>
                      <a:r>
                        <a:rPr lang="en-US" sz="2400" dirty="0" smtClean="0"/>
                        <a:t>5</a:t>
                      </a:r>
                    </a:p>
                    <a:p>
                      <a:pPr algn="ctr"/>
                      <a:r>
                        <a:rPr lang="en-US" sz="2400" dirty="0" smtClean="0"/>
                        <a:t>6</a:t>
                      </a:r>
                    </a:p>
                    <a:p>
                      <a:pPr algn="ctr"/>
                      <a:r>
                        <a:rPr lang="en-US" sz="2400" dirty="0" smtClean="0"/>
                        <a:t>7</a:t>
                      </a:r>
                    </a:p>
                    <a:p>
                      <a:pPr algn="ctr"/>
                      <a:r>
                        <a:rPr lang="en-US" sz="2400" dirty="0" smtClean="0"/>
                        <a:t>8</a:t>
                      </a:r>
                    </a:p>
                    <a:p>
                      <a:pPr algn="ctr"/>
                      <a:r>
                        <a:rPr lang="en-US" sz="2400" dirty="0" smtClean="0"/>
                        <a:t>9</a:t>
                      </a:r>
                    </a:p>
                    <a:p>
                      <a:pPr algn="ctr"/>
                      <a:r>
                        <a:rPr lang="en-US" sz="2400" dirty="0" smtClean="0"/>
                        <a:t>10</a:t>
                      </a:r>
                    </a:p>
                    <a:p>
                      <a:pPr algn="ctr"/>
                      <a:r>
                        <a:rPr lang="en-US" sz="2400" dirty="0" smtClean="0"/>
                        <a:t>11</a:t>
                      </a:r>
                      <a:endParaRPr lang="en-US" sz="2400" dirty="0"/>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168</a:t>
                      </a:r>
                    </a:p>
                    <a:p>
                      <a:pPr algn="ctr"/>
                      <a:r>
                        <a:rPr lang="en-US" sz="2400" dirty="0" smtClean="0"/>
                        <a:t>120.42</a:t>
                      </a:r>
                    </a:p>
                    <a:p>
                      <a:pPr algn="ctr"/>
                      <a:r>
                        <a:rPr lang="en-US" sz="2400" dirty="0" smtClean="0"/>
                        <a:t>86.31</a:t>
                      </a:r>
                    </a:p>
                    <a:p>
                      <a:pPr algn="ctr"/>
                      <a:r>
                        <a:rPr lang="en-US" sz="2400" dirty="0" smtClean="0"/>
                        <a:t>61.87</a:t>
                      </a:r>
                    </a:p>
                    <a:p>
                      <a:pPr algn="ctr"/>
                      <a:r>
                        <a:rPr lang="en-US" sz="2400" dirty="0" smtClean="0"/>
                        <a:t>44.34</a:t>
                      </a:r>
                    </a:p>
                    <a:p>
                      <a:pPr algn="ctr"/>
                      <a:r>
                        <a:rPr lang="en-US" sz="2400" dirty="0" smtClean="0"/>
                        <a:t>31.78</a:t>
                      </a:r>
                    </a:p>
                    <a:p>
                      <a:pPr algn="ctr"/>
                      <a:r>
                        <a:rPr lang="en-US" sz="2400" dirty="0" smtClean="0"/>
                        <a:t>22.78</a:t>
                      </a:r>
                      <a:endParaRPr lang="en-US" sz="2400" dirty="0"/>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152400" y="4419600"/>
            <a:ext cx="8763000" cy="203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defRPr/>
            </a:pPr>
            <a:r>
              <a:rPr lang="en-US" dirty="0"/>
              <a:t>1. Make a scatterplot of the linear relationship between Depth and Light Intensity.</a:t>
            </a:r>
          </a:p>
          <a:p>
            <a:pPr>
              <a:defRPr/>
            </a:pPr>
            <a:r>
              <a:rPr lang="en-US" dirty="0"/>
              <a:t>2. Describe the relationship </a:t>
            </a:r>
          </a:p>
          <a:p>
            <a:pPr>
              <a:defRPr/>
            </a:pPr>
            <a:r>
              <a:rPr lang="en-US" dirty="0"/>
              <a:t>3. Use the (natural log) of one or both variables to find a better model.</a:t>
            </a:r>
          </a:p>
          <a:p>
            <a:pPr>
              <a:defRPr/>
            </a:pPr>
            <a:r>
              <a:rPr lang="en-US" dirty="0"/>
              <a:t>4. Write the equation of your new model.</a:t>
            </a:r>
          </a:p>
          <a:p>
            <a:pPr>
              <a:defRPr/>
            </a:pPr>
            <a:r>
              <a:rPr lang="en-US" dirty="0"/>
              <a:t>5. Sketch the residual plot of your new model. Explain why this is a better model.</a:t>
            </a:r>
          </a:p>
          <a:p>
            <a:pPr>
              <a:defRPr/>
            </a:pPr>
            <a:r>
              <a:rPr lang="en-US" dirty="0"/>
              <a:t>6. Make a prediction of a depth of 17 meters.</a:t>
            </a:r>
          </a:p>
          <a:p>
            <a:pPr>
              <a:defRPr/>
            </a:pPr>
            <a:endParaRPr lang="en-US" dirty="0"/>
          </a:p>
        </p:txBody>
      </p:sp>
    </p:spTree>
    <p:extLst>
      <p:ext uri="{BB962C8B-B14F-4D97-AF65-F5344CB8AC3E}">
        <p14:creationId xmlns:p14="http://schemas.microsoft.com/office/powerpoint/2010/main" val="241938167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4</a:t>
            </a:r>
            <a:endParaRPr lang="en-US" dirty="0"/>
          </a:p>
        </p:txBody>
      </p:sp>
      <p:sp>
        <p:nvSpPr>
          <p:cNvPr id="5" name="Subtitle 4"/>
          <p:cNvSpPr>
            <a:spLocks noGrp="1"/>
          </p:cNvSpPr>
          <p:nvPr>
            <p:ph type="subTitle" idx="1"/>
          </p:nvPr>
        </p:nvSpPr>
        <p:spPr/>
        <p:txBody>
          <a:bodyPr/>
          <a:lstStyle/>
          <a:p>
            <a:r>
              <a:rPr lang="en-US" dirty="0" smtClean="0"/>
              <a:t>Observational Studies &amp; Experimental Design</a:t>
            </a:r>
            <a:endParaRPr lang="en-US" dirty="0"/>
          </a:p>
        </p:txBody>
      </p:sp>
    </p:spTree>
    <p:extLst>
      <p:ext uri="{BB962C8B-B14F-4D97-AF65-F5344CB8AC3E}">
        <p14:creationId xmlns:p14="http://schemas.microsoft.com/office/powerpoint/2010/main" val="13856073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0" y="274320"/>
            <a:ext cx="8229600" cy="1143000"/>
          </a:xfrm>
        </p:spPr>
        <p:txBody>
          <a:bodyPr rIns="411444"/>
          <a:lstStyle/>
          <a:p>
            <a:pPr>
              <a:defRPr/>
            </a:pPr>
            <a:r>
              <a:rPr lang="en-US" sz="4300" dirty="0">
                <a:solidFill>
                  <a:srgbClr val="000000"/>
                </a:solidFill>
                <a:latin typeface="Comic Sans MS" charset="0"/>
                <a:ea typeface="Comic Sans MS" charset="0"/>
                <a:cs typeface="Comic Sans MS" charset="0"/>
                <a:sym typeface="Comic Sans MS" charset="0"/>
              </a:rPr>
              <a:t>Sampling Design</a:t>
            </a:r>
          </a:p>
        </p:txBody>
      </p:sp>
      <p:pic>
        <p:nvPicPr>
          <p:cNvPr id="1495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760" y="1783080"/>
            <a:ext cx="3451860" cy="381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443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fade">
                                      <p:cBhvr>
                                        <p:cTn id="7" dur="5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948690" y="1440180"/>
            <a:ext cx="7360920" cy="4149090"/>
          </a:xfrm>
          <a:prstGeom prst="rect">
            <a:avLst/>
          </a:prstGeom>
        </p:spPr>
        <p:txBody>
          <a:bodyPr lIns="91439" tIns="45719" rIns="411444" bIns="45719">
            <a:normAutofit lnSpcReduction="10000"/>
          </a:bodyPr>
          <a:lstStyle>
            <a:lvl1pPr marL="549275" indent="-341313" eaLnBrk="0" hangingPunct="0">
              <a:defRPr sz="3000">
                <a:solidFill>
                  <a:srgbClr val="727272"/>
                </a:solidFill>
                <a:latin typeface="Marker Felt" charset="0"/>
                <a:ea typeface="ＭＳ Ｐゴシック" charset="0"/>
                <a:cs typeface="Marker Felt" charset="0"/>
                <a:sym typeface="Marker Felt" charset="0"/>
              </a:defRPr>
            </a:lvl1pPr>
            <a:lvl2pPr marL="37931725" indent="-37474525" eaLnBrk="0" hangingPunct="0">
              <a:defRPr sz="3000">
                <a:solidFill>
                  <a:srgbClr val="727272"/>
                </a:solidFill>
                <a:latin typeface="Marker Felt" charset="0"/>
                <a:ea typeface="Marker Felt" charset="0"/>
                <a:cs typeface="Marker Felt" charset="0"/>
                <a:sym typeface="Marker Felt" charset="0"/>
              </a:defRPr>
            </a:lvl2pPr>
            <a:lvl3pPr eaLnBrk="0" hangingPunct="0">
              <a:defRPr sz="3000">
                <a:solidFill>
                  <a:srgbClr val="727272"/>
                </a:solidFill>
                <a:latin typeface="Marker Felt" charset="0"/>
                <a:ea typeface="Marker Felt" charset="0"/>
                <a:cs typeface="Marker Felt" charset="0"/>
                <a:sym typeface="Marker Felt" charset="0"/>
              </a:defRPr>
            </a:lvl3pPr>
            <a:lvl4pPr eaLnBrk="0" hangingPunct="0">
              <a:defRPr sz="3000">
                <a:solidFill>
                  <a:srgbClr val="727272"/>
                </a:solidFill>
                <a:latin typeface="Marker Felt" charset="0"/>
                <a:ea typeface="Marker Felt" charset="0"/>
                <a:cs typeface="Marker Felt" charset="0"/>
                <a:sym typeface="Marker Felt" charset="0"/>
              </a:defRPr>
            </a:lvl4pPr>
            <a:lvl5pPr eaLnBrk="0" hangingPunct="0">
              <a:defRPr sz="3000">
                <a:solidFill>
                  <a:srgbClr val="727272"/>
                </a:solidFill>
                <a:latin typeface="Marker Felt" charset="0"/>
                <a:ea typeface="Marker Felt" charset="0"/>
                <a:cs typeface="Marker Felt" charset="0"/>
                <a:sym typeface="Marker Felt" charset="0"/>
              </a:defRPr>
            </a:lvl5pPr>
            <a:lvl6pPr marL="4572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6pPr>
            <a:lvl7pPr marL="9144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7pPr>
            <a:lvl8pPr marL="13716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8pPr>
            <a:lvl9pPr marL="1828800" eaLnBrk="0" fontAlgn="base" hangingPunct="0">
              <a:spcBef>
                <a:spcPct val="0"/>
              </a:spcBef>
              <a:spcAft>
                <a:spcPct val="0"/>
              </a:spcAft>
              <a:defRPr sz="3000">
                <a:solidFill>
                  <a:srgbClr val="727272"/>
                </a:solidFill>
                <a:latin typeface="Marker Felt" charset="0"/>
                <a:ea typeface="Marker Felt" charset="0"/>
                <a:cs typeface="Marker Felt" charset="0"/>
                <a:sym typeface="Marker Felt" charset="0"/>
              </a:defRPr>
            </a:lvl9pPr>
          </a:lstStyle>
          <a:p>
            <a:pPr algn="l" eaLnBrk="1" hangingPunct="1">
              <a:lnSpc>
                <a:spcPct val="90000"/>
              </a:lnSpc>
              <a:buClr>
                <a:srgbClr val="F9F9F9"/>
              </a:buClr>
              <a:buSzPct val="65000"/>
              <a:buFont typeface="Wingdings 2" charset="0"/>
              <a:buBlip>
                <a:blip r:embed="rId2"/>
              </a:buBlip>
            </a:pPr>
            <a:endParaRPr lang="en-US" sz="2200" dirty="0">
              <a:solidFill>
                <a:srgbClr val="000000"/>
              </a:solidFill>
              <a:latin typeface="Times New Roman" charset="0"/>
              <a:cs typeface="Times New Roman" charset="0"/>
              <a:sym typeface="Times New Roman" charset="0"/>
            </a:endParaRPr>
          </a:p>
          <a:p>
            <a:pPr algn="l" eaLnBrk="1" hangingPunct="1">
              <a:lnSpc>
                <a:spcPct val="90000"/>
              </a:lnSpc>
              <a:buClr>
                <a:srgbClr val="F9F9F9"/>
              </a:buClr>
              <a:buSzPct val="65000"/>
              <a:buFont typeface="Wingdings 2" charset="0"/>
              <a:buBlip>
                <a:blip r:embed="rId2"/>
              </a:buBlip>
            </a:pPr>
            <a:r>
              <a:rPr lang="en-US" sz="2200" dirty="0">
                <a:solidFill>
                  <a:srgbClr val="000000"/>
                </a:solidFill>
                <a:latin typeface="Times New Roman" charset="0"/>
                <a:cs typeface="Times New Roman" charset="0"/>
                <a:sym typeface="Times New Roman" charset="0"/>
              </a:rPr>
              <a:t>A </a:t>
            </a:r>
            <a:r>
              <a:rPr lang="en-US" sz="2200" b="1" dirty="0">
                <a:solidFill>
                  <a:schemeClr val="tx1"/>
                </a:solidFill>
                <a:latin typeface="Times New Roman" charset="0"/>
                <a:cs typeface="Times New Roman" charset="0"/>
                <a:sym typeface="Times New Roman" charset="0"/>
              </a:rPr>
              <a:t>census</a:t>
            </a:r>
            <a:r>
              <a:rPr lang="en-US" sz="2200" dirty="0">
                <a:solidFill>
                  <a:srgbClr val="000000"/>
                </a:solidFill>
                <a:latin typeface="Times New Roman" charset="0"/>
                <a:cs typeface="Times New Roman" charset="0"/>
                <a:sym typeface="Times New Roman" charset="0"/>
              </a:rPr>
              <a:t> is an attempt to gather information about every individual member of the population.  Problems with census—costs; time needed to complete; sometimes testing can destroy item.</a:t>
            </a:r>
          </a:p>
          <a:p>
            <a:pPr eaLnBrk="1" hangingPunct="1">
              <a:lnSpc>
                <a:spcPct val="90000"/>
              </a:lnSpc>
              <a:spcBef>
                <a:spcPts val="540"/>
              </a:spcBef>
              <a:buClr>
                <a:srgbClr val="F9F9F9"/>
              </a:buClr>
              <a:buSzPct val="65000"/>
              <a:buBlip>
                <a:blip r:embed="rId2"/>
              </a:buBlip>
            </a:pPr>
            <a:r>
              <a:rPr lang="en-US" sz="2200" dirty="0">
                <a:solidFill>
                  <a:schemeClr val="tx1"/>
                </a:solidFill>
                <a:latin typeface="Times New Roman" charset="0"/>
                <a:cs typeface="Times New Roman" charset="0"/>
                <a:sym typeface="Times New Roman" charset="0"/>
              </a:rPr>
              <a:t>A </a:t>
            </a:r>
            <a:r>
              <a:rPr lang="en-US" sz="2200" b="1" dirty="0">
                <a:solidFill>
                  <a:schemeClr val="tx1"/>
                </a:solidFill>
                <a:latin typeface="Times New Roman" charset="0"/>
                <a:cs typeface="Times New Roman" charset="0"/>
                <a:sym typeface="Times New Roman" charset="0"/>
              </a:rPr>
              <a:t>sample</a:t>
            </a:r>
            <a:r>
              <a:rPr lang="en-US" sz="2200" dirty="0">
                <a:solidFill>
                  <a:schemeClr val="tx1"/>
                </a:solidFill>
                <a:latin typeface="Times New Roman" charset="0"/>
                <a:cs typeface="Times New Roman" charset="0"/>
                <a:sym typeface="Times New Roman" charset="0"/>
              </a:rPr>
              <a:t> </a:t>
            </a:r>
            <a:r>
              <a:rPr lang="en-US" sz="2200" dirty="0">
                <a:solidFill>
                  <a:srgbClr val="000000"/>
                </a:solidFill>
                <a:latin typeface="Times New Roman" charset="0"/>
                <a:cs typeface="Times New Roman" charset="0"/>
                <a:sym typeface="Times New Roman" charset="0"/>
              </a:rPr>
              <a:t>is a part of the population that we actually examine in order to gather information.</a:t>
            </a:r>
          </a:p>
          <a:p>
            <a:pPr eaLnBrk="1" hangingPunct="1">
              <a:lnSpc>
                <a:spcPct val="90000"/>
              </a:lnSpc>
              <a:spcBef>
                <a:spcPts val="540"/>
              </a:spcBef>
              <a:buClr>
                <a:srgbClr val="F9F9F9"/>
              </a:buClr>
              <a:buSzPct val="65000"/>
              <a:buBlip>
                <a:blip r:embed="rId2"/>
              </a:buBlip>
            </a:pPr>
            <a:r>
              <a:rPr lang="en-US" sz="2200" dirty="0">
                <a:solidFill>
                  <a:srgbClr val="000000"/>
                </a:solidFill>
                <a:latin typeface="Times New Roman" charset="0"/>
                <a:cs typeface="Times New Roman" charset="0"/>
                <a:sym typeface="Times New Roman" charset="0"/>
              </a:rPr>
              <a:t>The </a:t>
            </a:r>
            <a:r>
              <a:rPr lang="en-US" sz="2200" b="1" dirty="0">
                <a:solidFill>
                  <a:srgbClr val="000000"/>
                </a:solidFill>
                <a:latin typeface="Times New Roman" charset="0"/>
                <a:cs typeface="Times New Roman" charset="0"/>
                <a:sym typeface="Times New Roman" charset="0"/>
              </a:rPr>
              <a:t>design of a sample</a:t>
            </a:r>
            <a:r>
              <a:rPr lang="en-US" sz="2200" dirty="0">
                <a:solidFill>
                  <a:srgbClr val="000000"/>
                </a:solidFill>
                <a:latin typeface="Times New Roman" charset="0"/>
                <a:cs typeface="Times New Roman" charset="0"/>
                <a:sym typeface="Times New Roman" charset="0"/>
              </a:rPr>
              <a:t> refers to                                               the method used to choose the                                             sample from the population.</a:t>
            </a:r>
          </a:p>
          <a:p>
            <a:pPr eaLnBrk="1" hangingPunct="1">
              <a:lnSpc>
                <a:spcPct val="90000"/>
              </a:lnSpc>
              <a:spcBef>
                <a:spcPts val="540"/>
              </a:spcBef>
              <a:buClr>
                <a:srgbClr val="F9F9F9"/>
              </a:buClr>
              <a:buSzPct val="65000"/>
              <a:buBlip>
                <a:blip r:embed="rId2"/>
              </a:buBlip>
            </a:pPr>
            <a:r>
              <a:rPr lang="en-US" sz="2200" dirty="0">
                <a:solidFill>
                  <a:srgbClr val="000000"/>
                </a:solidFill>
                <a:latin typeface="Times New Roman" charset="0"/>
                <a:cs typeface="Times New Roman" charset="0"/>
                <a:sym typeface="Times New Roman" charset="0"/>
              </a:rPr>
              <a:t>The design of a study is </a:t>
            </a:r>
            <a:r>
              <a:rPr lang="en-US" sz="2200" b="1" dirty="0">
                <a:solidFill>
                  <a:srgbClr val="000000"/>
                </a:solidFill>
                <a:latin typeface="Times New Roman" charset="0"/>
                <a:cs typeface="Times New Roman" charset="0"/>
                <a:sym typeface="Times New Roman" charset="0"/>
              </a:rPr>
              <a:t>biased</a:t>
            </a:r>
            <a:r>
              <a:rPr lang="en-US" sz="2200" dirty="0">
                <a:solidFill>
                  <a:srgbClr val="000000"/>
                </a:solidFill>
                <a:latin typeface="Times New Roman" charset="0"/>
                <a:cs typeface="Times New Roman" charset="0"/>
                <a:sym typeface="Times New Roman" charset="0"/>
              </a:rPr>
              <a:t>                                              if it systematically favors certain                               outcomes.</a:t>
            </a:r>
          </a:p>
        </p:txBody>
      </p:sp>
      <p:sp>
        <p:nvSpPr>
          <p:cNvPr id="151555" name="Rectangle 2"/>
          <p:cNvSpPr>
            <a:spLocks noChangeArrowheads="1"/>
          </p:cNvSpPr>
          <p:nvPr/>
        </p:nvSpPr>
        <p:spPr bwMode="auto">
          <a:xfrm>
            <a:off x="865823" y="560070"/>
            <a:ext cx="7303770"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l"/>
            <a:r>
              <a:rPr lang="en-US" sz="2200" dirty="0">
                <a:solidFill>
                  <a:srgbClr val="000000"/>
                </a:solidFill>
                <a:latin typeface="Times New Roman" charset="0"/>
                <a:cs typeface="Times New Roman" charset="0"/>
                <a:sym typeface="Times New Roman" charset="0"/>
              </a:rPr>
              <a:t>The entire group of individuals that we want information about is called the </a:t>
            </a:r>
            <a:r>
              <a:rPr lang="en-US" sz="2200" b="1" dirty="0">
                <a:latin typeface="Times New Roman" charset="0"/>
                <a:cs typeface="Times New Roman" charset="0"/>
                <a:sym typeface="Times New Roman" charset="0"/>
              </a:rPr>
              <a:t>population</a:t>
            </a:r>
            <a:r>
              <a:rPr lang="en-US" sz="2200" dirty="0">
                <a:latin typeface="Times New Roman" charset="0"/>
                <a:cs typeface="Times New Roman" charset="0"/>
                <a:sym typeface="Times New Roman" charset="0"/>
              </a:rPr>
              <a:t>.</a:t>
            </a:r>
          </a:p>
        </p:txBody>
      </p:sp>
      <p:pic>
        <p:nvPicPr>
          <p:cNvPr id="151556"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6149340" y="3840480"/>
            <a:ext cx="219456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851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868680" y="1120140"/>
            <a:ext cx="8081010" cy="1143000"/>
          </a:xfrm>
        </p:spPr>
        <p:txBody>
          <a:bodyPr rIns="411444"/>
          <a:lstStyle/>
          <a:p>
            <a:pPr algn="l">
              <a:defRPr/>
            </a:pPr>
            <a:r>
              <a:rPr lang="en-US" sz="2200" dirty="0">
                <a:solidFill>
                  <a:srgbClr val="000000"/>
                </a:solidFill>
                <a:latin typeface="Times New Roman" charset="0"/>
                <a:ea typeface="Times New Roman" charset="0"/>
                <a:cs typeface="Times New Roman" charset="0"/>
                <a:sym typeface="Times New Roman" charset="0"/>
              </a:rPr>
              <a:t>Obtaining a randomly chosen sample refers to the way in which </a:t>
            </a:r>
            <a:br>
              <a:rPr lang="en-US" sz="2200" dirty="0">
                <a:solidFill>
                  <a:srgbClr val="000000"/>
                </a:solidFill>
                <a:latin typeface="Times New Roman" charset="0"/>
                <a:ea typeface="Times New Roman" charset="0"/>
                <a:cs typeface="Times New Roman" charset="0"/>
                <a:sym typeface="Times New Roman" charset="0"/>
              </a:rPr>
            </a:br>
            <a:r>
              <a:rPr lang="en-US" sz="2200" dirty="0">
                <a:solidFill>
                  <a:srgbClr val="000000"/>
                </a:solidFill>
                <a:latin typeface="Times New Roman" charset="0"/>
                <a:ea typeface="Times New Roman" charset="0"/>
                <a:cs typeface="Times New Roman" charset="0"/>
                <a:sym typeface="Times New Roman" charset="0"/>
              </a:rPr>
              <a:t>the sample is chosen, not the specific members of the population </a:t>
            </a:r>
            <a:br>
              <a:rPr lang="en-US" sz="2200" dirty="0">
                <a:solidFill>
                  <a:srgbClr val="000000"/>
                </a:solidFill>
                <a:latin typeface="Times New Roman" charset="0"/>
                <a:ea typeface="Times New Roman" charset="0"/>
                <a:cs typeface="Times New Roman" charset="0"/>
                <a:sym typeface="Times New Roman" charset="0"/>
              </a:rPr>
            </a:br>
            <a:r>
              <a:rPr lang="en-US" sz="2200" dirty="0">
                <a:solidFill>
                  <a:srgbClr val="000000"/>
                </a:solidFill>
                <a:latin typeface="Times New Roman" charset="0"/>
                <a:ea typeface="Times New Roman" charset="0"/>
                <a:cs typeface="Times New Roman" charset="0"/>
                <a:sym typeface="Times New Roman" charset="0"/>
              </a:rPr>
              <a:t>that happen to end up in the sample.</a:t>
            </a:r>
          </a:p>
        </p:txBody>
      </p:sp>
      <p:sp>
        <p:nvSpPr>
          <p:cNvPr id="15362" name="Rectangle 2"/>
          <p:cNvSpPr>
            <a:spLocks noGrp="1" noChangeArrowheads="1"/>
          </p:cNvSpPr>
          <p:nvPr>
            <p:ph idx="1"/>
          </p:nvPr>
        </p:nvSpPr>
        <p:spPr>
          <a:xfrm>
            <a:off x="1005840" y="3063240"/>
            <a:ext cx="8149590" cy="1668780"/>
          </a:xfrm>
        </p:spPr>
        <p:txBody>
          <a:bodyPr rIns="411444">
            <a:normAutofit lnSpcReduction="10000"/>
          </a:bodyPr>
          <a:lstStyle/>
          <a:p>
            <a:pPr marL="495732" indent="-308583">
              <a:spcBef>
                <a:spcPct val="0"/>
              </a:spcBef>
              <a:buClr>
                <a:schemeClr val="tx1">
                  <a:shade val="95000"/>
                </a:schemeClr>
              </a:buClr>
              <a:buBlip>
                <a:blip r:embed="rId3"/>
              </a:buBlip>
              <a:tabLst>
                <a:tab pos="411444" algn="l"/>
              </a:tabLst>
              <a:defRPr/>
            </a:pPr>
            <a:r>
              <a:rPr lang="en-US" sz="2200" dirty="0">
                <a:solidFill>
                  <a:srgbClr val="000000"/>
                </a:solidFill>
                <a:latin typeface="Times New Roman" charset="0"/>
                <a:ea typeface="Times New Roman" charset="0"/>
                <a:cs typeface="Times New Roman" charset="0"/>
                <a:sym typeface="Times New Roman" charset="0"/>
              </a:rPr>
              <a:t>each member of the population is equally likely to be chosen;</a:t>
            </a:r>
          </a:p>
          <a:p>
            <a:pPr marL="495732" indent="-308583">
              <a:spcBef>
                <a:spcPct val="0"/>
              </a:spcBef>
              <a:buClr>
                <a:schemeClr val="tx1">
                  <a:shade val="95000"/>
                </a:schemeClr>
              </a:buClr>
              <a:buBlip>
                <a:blip r:embed="rId3"/>
              </a:buBlip>
              <a:tabLst>
                <a:tab pos="411444" algn="l"/>
              </a:tabLst>
              <a:defRPr/>
            </a:pPr>
            <a:r>
              <a:rPr lang="en-US" sz="2200" dirty="0">
                <a:solidFill>
                  <a:srgbClr val="000000"/>
                </a:solidFill>
                <a:latin typeface="Times New Roman" charset="0"/>
                <a:ea typeface="Times New Roman" charset="0"/>
                <a:cs typeface="Times New Roman" charset="0"/>
                <a:sym typeface="Times New Roman" charset="0"/>
              </a:rPr>
              <a:t>the members of the sample are chosen independently of one other;</a:t>
            </a:r>
          </a:p>
          <a:p>
            <a:pPr marL="495732" indent="-308583">
              <a:spcBef>
                <a:spcPct val="0"/>
              </a:spcBef>
              <a:buClr>
                <a:schemeClr val="tx1">
                  <a:shade val="95000"/>
                </a:schemeClr>
              </a:buClr>
              <a:buBlip>
                <a:blip r:embed="rId3"/>
              </a:buBlip>
              <a:tabLst>
                <a:tab pos="411444" algn="l"/>
              </a:tabLst>
              <a:defRPr/>
            </a:pPr>
            <a:r>
              <a:rPr lang="en-US" sz="2200" dirty="0">
                <a:solidFill>
                  <a:srgbClr val="000000"/>
                </a:solidFill>
                <a:latin typeface="Times New Roman" charset="0"/>
                <a:ea typeface="Times New Roman" charset="0"/>
                <a:cs typeface="Times New Roman" charset="0"/>
                <a:sym typeface="Times New Roman" charset="0"/>
              </a:rPr>
              <a:t>every set of n units has an equal chance to be the sample actually selected.</a:t>
            </a:r>
          </a:p>
        </p:txBody>
      </p:sp>
      <p:sp>
        <p:nvSpPr>
          <p:cNvPr id="15363" name="Rectangle 3"/>
          <p:cNvSpPr>
            <a:spLocks noChangeArrowheads="1"/>
          </p:cNvSpPr>
          <p:nvPr/>
        </p:nvSpPr>
        <p:spPr bwMode="auto">
          <a:xfrm>
            <a:off x="874395" y="2343150"/>
            <a:ext cx="8241030"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l"/>
            <a:r>
              <a:rPr lang="en-US" sz="2200" b="1" dirty="0">
                <a:latin typeface="Times New Roman" charset="0"/>
                <a:cs typeface="Times New Roman" charset="0"/>
                <a:sym typeface="Times New Roman" charset="0"/>
              </a:rPr>
              <a:t>Simple</a:t>
            </a:r>
            <a:r>
              <a:rPr lang="en-US" sz="2200" dirty="0">
                <a:latin typeface="Times New Roman" charset="0"/>
                <a:cs typeface="Times New Roman" charset="0"/>
                <a:sym typeface="Times New Roman" charset="0"/>
              </a:rPr>
              <a:t> </a:t>
            </a:r>
            <a:r>
              <a:rPr lang="en-US" sz="2200" b="1" dirty="0">
                <a:latin typeface="Times New Roman" charset="0"/>
                <a:cs typeface="Times New Roman" charset="0"/>
                <a:sym typeface="Times New Roman" charset="0"/>
              </a:rPr>
              <a:t>random sample (SRS)</a:t>
            </a:r>
            <a:endParaRPr lang="en-US" sz="2200" dirty="0">
              <a:latin typeface="Times New Roman" charset="0"/>
              <a:cs typeface="Times New Roman" charset="0"/>
              <a:sym typeface="Times New Roman" charset="0"/>
            </a:endParaRPr>
          </a:p>
        </p:txBody>
      </p:sp>
      <p:sp>
        <p:nvSpPr>
          <p:cNvPr id="15365" name="Rectangle 5"/>
          <p:cNvSpPr>
            <a:spLocks noChangeArrowheads="1"/>
          </p:cNvSpPr>
          <p:nvPr/>
        </p:nvSpPr>
        <p:spPr bwMode="auto">
          <a:xfrm>
            <a:off x="1611630" y="5006340"/>
            <a:ext cx="6183630" cy="84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1444" bIns="0" anchor="ctr"/>
          <a:lstStyle/>
          <a:p>
            <a:pPr algn="l"/>
            <a:r>
              <a:rPr lang="ja-JP" altLang="en-US" sz="1600" i="1">
                <a:latin typeface="Times New Roman" charset="0"/>
                <a:cs typeface="Times New Roman" charset="0"/>
                <a:sym typeface="Times New Roman" charset="0"/>
              </a:rPr>
              <a:t>“</a:t>
            </a:r>
            <a:r>
              <a:rPr lang="en-US" sz="1600" i="1" dirty="0">
                <a:latin typeface="Times New Roman" charset="0"/>
                <a:cs typeface="Times New Roman" charset="0"/>
                <a:sym typeface="Times New Roman" charset="0"/>
              </a:rPr>
              <a:t>Classic</a:t>
            </a:r>
            <a:r>
              <a:rPr lang="ja-JP" altLang="en-US" sz="1600" i="1">
                <a:latin typeface="Times New Roman" charset="0"/>
                <a:cs typeface="Times New Roman" charset="0"/>
                <a:sym typeface="Times New Roman" charset="0"/>
              </a:rPr>
              <a:t>”</a:t>
            </a:r>
            <a:r>
              <a:rPr lang="en-US" sz="1600" i="1" dirty="0">
                <a:latin typeface="Times New Roman" charset="0"/>
                <a:cs typeface="Times New Roman" charset="0"/>
                <a:sym typeface="Times New Roman" charset="0"/>
              </a:rPr>
              <a:t> method—put names in hat and draw until have desired sample size; more commonly, number names and use random number table or other source of random numbers to select sample.</a:t>
            </a:r>
          </a:p>
        </p:txBody>
      </p:sp>
      <p:pic>
        <p:nvPicPr>
          <p:cNvPr id="15258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2360" y="4663440"/>
            <a:ext cx="1423035" cy="157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3222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p:cTn id="7" dur="500" fill="hold"/>
                                        <p:tgtEl>
                                          <p:spTgt spid="15361"/>
                                        </p:tgtEl>
                                        <p:attrNameLst>
                                          <p:attrName>ppt_x</p:attrName>
                                        </p:attrNameLst>
                                      </p:cBhvr>
                                      <p:tavLst>
                                        <p:tav tm="0">
                                          <p:val>
                                            <p:strVal val="#ppt_x-#ppt_w/2"/>
                                          </p:val>
                                        </p:tav>
                                        <p:tav tm="100000">
                                          <p:val>
                                            <p:strVal val="#ppt_x"/>
                                          </p:val>
                                        </p:tav>
                                      </p:tavLst>
                                    </p:anim>
                                    <p:anim calcmode="lin" valueType="num">
                                      <p:cBhvr>
                                        <p:cTn id="8" dur="500" fill="hold"/>
                                        <p:tgtEl>
                                          <p:spTgt spid="15361"/>
                                        </p:tgtEl>
                                        <p:attrNameLst>
                                          <p:attrName>ppt_y</p:attrName>
                                        </p:attrNameLst>
                                      </p:cBhvr>
                                      <p:tavLst>
                                        <p:tav tm="0">
                                          <p:val>
                                            <p:strVal val="#ppt_y"/>
                                          </p:val>
                                        </p:tav>
                                        <p:tav tm="100000">
                                          <p:val>
                                            <p:strVal val="#ppt_y"/>
                                          </p:val>
                                        </p:tav>
                                      </p:tavLst>
                                    </p:anim>
                                    <p:anim calcmode="lin" valueType="num">
                                      <p:cBhvr>
                                        <p:cTn id="9" dur="500" fill="hold"/>
                                        <p:tgtEl>
                                          <p:spTgt spid="15361"/>
                                        </p:tgtEl>
                                        <p:attrNameLst>
                                          <p:attrName>ppt_w</p:attrName>
                                        </p:attrNameLst>
                                      </p:cBhvr>
                                      <p:tavLst>
                                        <p:tav tm="0">
                                          <p:val>
                                            <p:fltVal val="0"/>
                                          </p:val>
                                        </p:tav>
                                        <p:tav tm="100000">
                                          <p:val>
                                            <p:strVal val="#ppt_w"/>
                                          </p:val>
                                        </p:tav>
                                      </p:tavLst>
                                    </p:anim>
                                    <p:anim calcmode="lin" valueType="num">
                                      <p:cBhvr>
                                        <p:cTn id="10" dur="500" fill="hold"/>
                                        <p:tgtEl>
                                          <p:spTgt spid="1536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5363"/>
                                        </p:tgtEl>
                                        <p:attrNameLst>
                                          <p:attrName>style.visibility</p:attrName>
                                        </p:attrNameLst>
                                      </p:cBhvr>
                                      <p:to>
                                        <p:strVal val="visible"/>
                                      </p:to>
                                    </p:set>
                                    <p:anim calcmode="lin" valueType="num">
                                      <p:cBhvr>
                                        <p:cTn id="15" dur="500" fill="hold"/>
                                        <p:tgtEl>
                                          <p:spTgt spid="15363"/>
                                        </p:tgtEl>
                                        <p:attrNameLst>
                                          <p:attrName>ppt_x</p:attrName>
                                        </p:attrNameLst>
                                      </p:cBhvr>
                                      <p:tavLst>
                                        <p:tav tm="0">
                                          <p:val>
                                            <p:strVal val="#ppt_x-#ppt_w/2"/>
                                          </p:val>
                                        </p:tav>
                                        <p:tav tm="100000">
                                          <p:val>
                                            <p:strVal val="#ppt_x"/>
                                          </p:val>
                                        </p:tav>
                                      </p:tavLst>
                                    </p:anim>
                                    <p:anim calcmode="lin" valueType="num">
                                      <p:cBhvr>
                                        <p:cTn id="16" dur="500" fill="hold"/>
                                        <p:tgtEl>
                                          <p:spTgt spid="15363"/>
                                        </p:tgtEl>
                                        <p:attrNameLst>
                                          <p:attrName>ppt_y</p:attrName>
                                        </p:attrNameLst>
                                      </p:cBhvr>
                                      <p:tavLst>
                                        <p:tav tm="0">
                                          <p:val>
                                            <p:strVal val="#ppt_y"/>
                                          </p:val>
                                        </p:tav>
                                        <p:tav tm="100000">
                                          <p:val>
                                            <p:strVal val="#ppt_y"/>
                                          </p:val>
                                        </p:tav>
                                      </p:tavLst>
                                    </p:anim>
                                    <p:anim calcmode="lin" valueType="num">
                                      <p:cBhvr>
                                        <p:cTn id="17" dur="500" fill="hold"/>
                                        <p:tgtEl>
                                          <p:spTgt spid="15363"/>
                                        </p:tgtEl>
                                        <p:attrNameLst>
                                          <p:attrName>ppt_w</p:attrName>
                                        </p:attrNameLst>
                                      </p:cBhvr>
                                      <p:tavLst>
                                        <p:tav tm="0">
                                          <p:val>
                                            <p:fltVal val="0"/>
                                          </p:val>
                                        </p:tav>
                                        <p:tav tm="100000">
                                          <p:val>
                                            <p:strVal val="#ppt_w"/>
                                          </p:val>
                                        </p:tav>
                                      </p:tavLst>
                                    </p:anim>
                                    <p:anim calcmode="lin" valueType="num">
                                      <p:cBhvr>
                                        <p:cTn id="18" dur="500" fill="hold"/>
                                        <p:tgtEl>
                                          <p:spTgt spid="1536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5362">
                                            <p:txEl>
                                              <p:pRg st="0" end="0"/>
                                            </p:txEl>
                                          </p:spTgt>
                                        </p:tgtEl>
                                        <p:attrNameLst>
                                          <p:attrName>style.visibility</p:attrName>
                                        </p:attrNameLst>
                                      </p:cBhvr>
                                      <p:to>
                                        <p:strVal val="visible"/>
                                      </p:to>
                                    </p:set>
                                    <p:anim calcmode="lin" valueType="num">
                                      <p:cBhvr>
                                        <p:cTn id="23" dur="500" fill="hold"/>
                                        <p:tgtEl>
                                          <p:spTgt spid="15362">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1536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536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36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5362">
                                            <p:txEl>
                                              <p:pRg st="1" end="1"/>
                                            </p:txEl>
                                          </p:spTgt>
                                        </p:tgtEl>
                                        <p:attrNameLst>
                                          <p:attrName>style.visibility</p:attrName>
                                        </p:attrNameLst>
                                      </p:cBhvr>
                                      <p:to>
                                        <p:strVal val="visible"/>
                                      </p:to>
                                    </p:set>
                                    <p:anim calcmode="lin" valueType="num">
                                      <p:cBhvr>
                                        <p:cTn id="31" dur="500" fill="hold"/>
                                        <p:tgtEl>
                                          <p:spTgt spid="15362">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15362">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15362">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1536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5362">
                                            <p:txEl>
                                              <p:pRg st="2" end="2"/>
                                            </p:txEl>
                                          </p:spTgt>
                                        </p:tgtEl>
                                        <p:attrNameLst>
                                          <p:attrName>style.visibility</p:attrName>
                                        </p:attrNameLst>
                                      </p:cBhvr>
                                      <p:to>
                                        <p:strVal val="visible"/>
                                      </p:to>
                                    </p:set>
                                    <p:anim calcmode="lin" valueType="num">
                                      <p:cBhvr>
                                        <p:cTn id="39" dur="500" fill="hold"/>
                                        <p:tgtEl>
                                          <p:spTgt spid="15362">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15362">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15362">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1536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5365"/>
                                        </p:tgtEl>
                                        <p:attrNameLst>
                                          <p:attrName>style.visibility</p:attrName>
                                        </p:attrNameLst>
                                      </p:cBhvr>
                                      <p:to>
                                        <p:strVal val="visible"/>
                                      </p:to>
                                    </p:set>
                                    <p:anim calcmode="lin" valueType="num">
                                      <p:cBhvr>
                                        <p:cTn id="47" dur="500" fill="hold"/>
                                        <p:tgtEl>
                                          <p:spTgt spid="15365"/>
                                        </p:tgtEl>
                                        <p:attrNameLst>
                                          <p:attrName>ppt_x</p:attrName>
                                        </p:attrNameLst>
                                      </p:cBhvr>
                                      <p:tavLst>
                                        <p:tav tm="0">
                                          <p:val>
                                            <p:strVal val="#ppt_x-#ppt_w/2"/>
                                          </p:val>
                                        </p:tav>
                                        <p:tav tm="100000">
                                          <p:val>
                                            <p:strVal val="#ppt_x"/>
                                          </p:val>
                                        </p:tav>
                                      </p:tavLst>
                                    </p:anim>
                                    <p:anim calcmode="lin" valueType="num">
                                      <p:cBhvr>
                                        <p:cTn id="48" dur="500" fill="hold"/>
                                        <p:tgtEl>
                                          <p:spTgt spid="15365"/>
                                        </p:tgtEl>
                                        <p:attrNameLst>
                                          <p:attrName>ppt_y</p:attrName>
                                        </p:attrNameLst>
                                      </p:cBhvr>
                                      <p:tavLst>
                                        <p:tav tm="0">
                                          <p:val>
                                            <p:strVal val="#ppt_y"/>
                                          </p:val>
                                        </p:tav>
                                        <p:tav tm="100000">
                                          <p:val>
                                            <p:strVal val="#ppt_y"/>
                                          </p:val>
                                        </p:tav>
                                      </p:tavLst>
                                    </p:anim>
                                    <p:anim calcmode="lin" valueType="num">
                                      <p:cBhvr>
                                        <p:cTn id="49" dur="500" fill="hold"/>
                                        <p:tgtEl>
                                          <p:spTgt spid="15365"/>
                                        </p:tgtEl>
                                        <p:attrNameLst>
                                          <p:attrName>ppt_w</p:attrName>
                                        </p:attrNameLst>
                                      </p:cBhvr>
                                      <p:tavLst>
                                        <p:tav tm="0">
                                          <p:val>
                                            <p:fltVal val="0"/>
                                          </p:val>
                                        </p:tav>
                                        <p:tav tm="100000">
                                          <p:val>
                                            <p:strVal val="#ppt_w"/>
                                          </p:val>
                                        </p:tav>
                                      </p:tavLst>
                                    </p:anim>
                                    <p:anim calcmode="lin" valueType="num">
                                      <p:cBhvr>
                                        <p:cTn id="50" dur="500" fill="hold"/>
                                        <p:tgtEl>
                                          <p:spTgt spid="153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5" autoUpdateAnimBg="0"/>
      <p:bldP spid="15363" grpId="0" autoUpdateAnimBg="0"/>
      <p:bldP spid="15365"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08598" y="868680"/>
            <a:ext cx="9212580" cy="561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1444" bIns="0" anchor="ctr"/>
          <a:lstStyle/>
          <a:p>
            <a:pPr marL="491490" indent="-240030">
              <a:spcBef>
                <a:spcPts val="540"/>
              </a:spcBef>
            </a:pPr>
            <a:r>
              <a:rPr lang="en-US" sz="2000" dirty="0">
                <a:latin typeface="Times New Roman" charset="0"/>
                <a:cs typeface="Times New Roman" charset="0"/>
                <a:sym typeface="Times New Roman" charset="0"/>
              </a:rPr>
              <a:t>S</a:t>
            </a:r>
            <a:r>
              <a:rPr lang="en-US" sz="2000" b="1" u="sng" dirty="0">
                <a:latin typeface="Times New Roman" charset="0"/>
                <a:cs typeface="Times New Roman" charset="0"/>
                <a:sym typeface="Times New Roman" charset="0"/>
              </a:rPr>
              <a:t>ystematic sampling</a:t>
            </a:r>
            <a:r>
              <a:rPr lang="en-US" sz="2000" dirty="0">
                <a:solidFill>
                  <a:srgbClr val="000000"/>
                </a:solidFill>
                <a:latin typeface="Times New Roman" charset="0"/>
                <a:cs typeface="Times New Roman" charset="0"/>
                <a:sym typeface="Times New Roman" charset="0"/>
              </a:rPr>
              <a:t>—Select every </a:t>
            </a:r>
            <a:r>
              <a:rPr lang="en-US" sz="2000" dirty="0" err="1">
                <a:solidFill>
                  <a:srgbClr val="000000"/>
                </a:solidFill>
                <a:latin typeface="Times New Roman" charset="0"/>
                <a:cs typeface="Times New Roman" charset="0"/>
                <a:sym typeface="Times New Roman" charset="0"/>
              </a:rPr>
              <a:t>k</a:t>
            </a:r>
            <a:r>
              <a:rPr lang="en-US" sz="2000" baseline="32000" dirty="0" err="1">
                <a:solidFill>
                  <a:srgbClr val="000000"/>
                </a:solidFill>
                <a:latin typeface="Times New Roman" charset="0"/>
                <a:cs typeface="Times New Roman" charset="0"/>
                <a:sym typeface="Times New Roman" charset="0"/>
              </a:rPr>
              <a:t>th</a:t>
            </a:r>
            <a:r>
              <a:rPr lang="en-US" sz="2000" dirty="0">
                <a:solidFill>
                  <a:srgbClr val="000000"/>
                </a:solidFill>
                <a:latin typeface="Times New Roman" charset="0"/>
                <a:cs typeface="Times New Roman" charset="0"/>
                <a:sym typeface="Times New Roman" charset="0"/>
              </a:rPr>
              <a:t> element in the population. Easier than random sampling; also guarantees sample is taken from throughout the population—be careful how population is ordered. (i.e. take every 10</a:t>
            </a:r>
            <a:r>
              <a:rPr lang="en-US" sz="2000" baseline="32000" dirty="0">
                <a:solidFill>
                  <a:srgbClr val="000000"/>
                </a:solidFill>
                <a:latin typeface="Times New Roman" charset="0"/>
                <a:cs typeface="Times New Roman" charset="0"/>
                <a:sym typeface="Times New Roman" charset="0"/>
              </a:rPr>
              <a:t>th</a:t>
            </a:r>
            <a:r>
              <a:rPr lang="en-US" sz="2000" dirty="0">
                <a:solidFill>
                  <a:srgbClr val="000000"/>
                </a:solidFill>
                <a:latin typeface="Times New Roman" charset="0"/>
                <a:cs typeface="Times New Roman" charset="0"/>
                <a:sym typeface="Times New Roman" charset="0"/>
              </a:rPr>
              <a:t> student at RAHS; start at </a:t>
            </a:r>
            <a:r>
              <a:rPr lang="en-US" sz="2000" u="sng" dirty="0">
                <a:solidFill>
                  <a:srgbClr val="000000"/>
                </a:solidFill>
                <a:latin typeface="Times New Roman" charset="0"/>
                <a:cs typeface="Times New Roman" charset="0"/>
                <a:sym typeface="Times New Roman" charset="0"/>
              </a:rPr>
              <a:t>randomly</a:t>
            </a:r>
            <a:r>
              <a:rPr lang="en-US" sz="2000" dirty="0">
                <a:solidFill>
                  <a:srgbClr val="000000"/>
                </a:solidFill>
                <a:latin typeface="Times New Roman" charset="0"/>
                <a:cs typeface="Times New Roman" charset="0"/>
                <a:sym typeface="Times New Roman" charset="0"/>
              </a:rPr>
              <a:t> selected point—still requires list)</a:t>
            </a:r>
          </a:p>
          <a:p>
            <a:pPr marL="491490" indent="-240030">
              <a:spcBef>
                <a:spcPts val="540"/>
              </a:spcBef>
            </a:pPr>
            <a:r>
              <a:rPr lang="en-US" sz="2000" dirty="0">
                <a:latin typeface="Times New Roman" charset="0"/>
                <a:cs typeface="Times New Roman" charset="0"/>
                <a:sym typeface="Times New Roman" charset="0"/>
              </a:rPr>
              <a:t>C</a:t>
            </a:r>
            <a:r>
              <a:rPr lang="en-US" sz="2000" b="1" u="sng" dirty="0">
                <a:latin typeface="Times New Roman" charset="0"/>
                <a:cs typeface="Times New Roman" charset="0"/>
                <a:sym typeface="Times New Roman" charset="0"/>
              </a:rPr>
              <a:t>luster sampling</a:t>
            </a:r>
            <a:r>
              <a:rPr lang="en-US" sz="2000" dirty="0">
                <a:solidFill>
                  <a:srgbClr val="000000"/>
                </a:solidFill>
                <a:latin typeface="Times New Roman" charset="0"/>
                <a:cs typeface="Times New Roman" charset="0"/>
                <a:sym typeface="Times New Roman" charset="0"/>
              </a:rPr>
              <a:t>—divide the population into sections or clusters; randomly select a few of those sections and then choose all members from the selected sections (i.e. </a:t>
            </a:r>
            <a:r>
              <a:rPr lang="en-US" sz="2000" u="sng" dirty="0">
                <a:solidFill>
                  <a:srgbClr val="000000"/>
                </a:solidFill>
                <a:latin typeface="Times New Roman" charset="0"/>
                <a:cs typeface="Times New Roman" charset="0"/>
                <a:sym typeface="Times New Roman" charset="0"/>
              </a:rPr>
              <a:t>randomly</a:t>
            </a:r>
            <a:r>
              <a:rPr lang="en-US" sz="2000" dirty="0">
                <a:solidFill>
                  <a:srgbClr val="000000"/>
                </a:solidFill>
                <a:latin typeface="Times New Roman" charset="0"/>
                <a:cs typeface="Times New Roman" charset="0"/>
                <a:sym typeface="Times New Roman" charset="0"/>
              </a:rPr>
              <a:t> select 10 third period classes—survey all students in each class selected—</a:t>
            </a:r>
            <a:r>
              <a:rPr lang="en-US" sz="2000" u="sng" dirty="0">
                <a:solidFill>
                  <a:srgbClr val="000000"/>
                </a:solidFill>
                <a:latin typeface="Times New Roman" charset="0"/>
                <a:cs typeface="Times New Roman" charset="0"/>
                <a:sym typeface="Times New Roman" charset="0"/>
              </a:rPr>
              <a:t>faster</a:t>
            </a:r>
            <a:r>
              <a:rPr lang="en-US" sz="2000" dirty="0">
                <a:solidFill>
                  <a:srgbClr val="000000"/>
                </a:solidFill>
                <a:latin typeface="Times New Roman" charset="0"/>
                <a:cs typeface="Times New Roman" charset="0"/>
                <a:sym typeface="Times New Roman" charset="0"/>
              </a:rPr>
              <a:t> way to obtain sample)</a:t>
            </a:r>
          </a:p>
          <a:p>
            <a:pPr marL="491490" indent="-240030">
              <a:spcBef>
                <a:spcPts val="540"/>
              </a:spcBef>
            </a:pPr>
            <a:r>
              <a:rPr lang="en-US" sz="2000" dirty="0">
                <a:latin typeface="Times New Roman" charset="0"/>
                <a:cs typeface="Times New Roman" charset="0"/>
                <a:sym typeface="Times New Roman" charset="0"/>
              </a:rPr>
              <a:t>S</a:t>
            </a:r>
            <a:r>
              <a:rPr lang="en-US" sz="2000" b="1" u="sng" dirty="0">
                <a:latin typeface="Times New Roman" charset="0"/>
                <a:cs typeface="Times New Roman" charset="0"/>
                <a:sym typeface="Times New Roman" charset="0"/>
              </a:rPr>
              <a:t>tratified random sampling</a:t>
            </a:r>
            <a:r>
              <a:rPr lang="en-US" sz="2000" dirty="0">
                <a:solidFill>
                  <a:srgbClr val="000000"/>
                </a:solidFill>
                <a:latin typeface="Times New Roman" charset="0"/>
                <a:cs typeface="Times New Roman" charset="0"/>
                <a:sym typeface="Times New Roman" charset="0"/>
              </a:rPr>
              <a:t>—select subjects from similar groups called strata (i.e. select SRS from each grade-level at RAHS—9</a:t>
            </a:r>
            <a:r>
              <a:rPr lang="en-US" sz="2000" baseline="32000" dirty="0">
                <a:solidFill>
                  <a:srgbClr val="000000"/>
                </a:solidFill>
                <a:latin typeface="Times New Roman" charset="0"/>
                <a:cs typeface="Times New Roman" charset="0"/>
                <a:sym typeface="Times New Roman" charset="0"/>
              </a:rPr>
              <a:t>th</a:t>
            </a:r>
            <a:r>
              <a:rPr lang="en-US" sz="2000" dirty="0">
                <a:solidFill>
                  <a:srgbClr val="000000"/>
                </a:solidFill>
                <a:latin typeface="Times New Roman" charset="0"/>
                <a:cs typeface="Times New Roman" charset="0"/>
                <a:sym typeface="Times New Roman" charset="0"/>
              </a:rPr>
              <a:t>, 10</a:t>
            </a:r>
            <a:r>
              <a:rPr lang="en-US" sz="2000" baseline="32000" dirty="0">
                <a:solidFill>
                  <a:srgbClr val="000000"/>
                </a:solidFill>
                <a:latin typeface="Times New Roman" charset="0"/>
                <a:cs typeface="Times New Roman" charset="0"/>
                <a:sym typeface="Times New Roman" charset="0"/>
              </a:rPr>
              <a:t>th</a:t>
            </a:r>
            <a:r>
              <a:rPr lang="en-US" sz="2000" dirty="0">
                <a:solidFill>
                  <a:srgbClr val="000000"/>
                </a:solidFill>
                <a:latin typeface="Times New Roman" charset="0"/>
                <a:cs typeface="Times New Roman" charset="0"/>
                <a:sym typeface="Times New Roman" charset="0"/>
              </a:rPr>
              <a:t>, 11</a:t>
            </a:r>
            <a:r>
              <a:rPr lang="en-US" sz="2000" baseline="32000" dirty="0">
                <a:solidFill>
                  <a:srgbClr val="000000"/>
                </a:solidFill>
                <a:latin typeface="Times New Roman" charset="0"/>
                <a:cs typeface="Times New Roman" charset="0"/>
                <a:sym typeface="Times New Roman" charset="0"/>
              </a:rPr>
              <a:t>th</a:t>
            </a:r>
            <a:r>
              <a:rPr lang="en-US" sz="2000" dirty="0">
                <a:solidFill>
                  <a:srgbClr val="000000"/>
                </a:solidFill>
                <a:latin typeface="Times New Roman" charset="0"/>
                <a:cs typeface="Times New Roman" charset="0"/>
                <a:sym typeface="Times New Roman" charset="0"/>
              </a:rPr>
              <a:t>, 12</a:t>
            </a:r>
            <a:r>
              <a:rPr lang="en-US" sz="2000" baseline="32000" dirty="0">
                <a:solidFill>
                  <a:srgbClr val="000000"/>
                </a:solidFill>
                <a:latin typeface="Times New Roman" charset="0"/>
                <a:cs typeface="Times New Roman" charset="0"/>
                <a:sym typeface="Times New Roman" charset="0"/>
              </a:rPr>
              <a:t>th</a:t>
            </a:r>
            <a:r>
              <a:rPr lang="en-US" sz="2000" dirty="0">
                <a:solidFill>
                  <a:srgbClr val="000000"/>
                </a:solidFill>
                <a:latin typeface="Times New Roman" charset="0"/>
                <a:cs typeface="Times New Roman" charset="0"/>
                <a:sym typeface="Times New Roman" charset="0"/>
              </a:rPr>
              <a:t>—in proportion to number of students in each level) </a:t>
            </a:r>
          </a:p>
          <a:p>
            <a:pPr marL="491490" indent="-240030">
              <a:spcBef>
                <a:spcPts val="540"/>
              </a:spcBef>
            </a:pPr>
            <a:r>
              <a:rPr lang="en-US" sz="2000" b="1" u="sng" dirty="0">
                <a:latin typeface="Times New Roman" charset="0"/>
                <a:cs typeface="Times New Roman" charset="0"/>
                <a:sym typeface="Times New Roman" charset="0"/>
              </a:rPr>
              <a:t>Multi-stage design</a:t>
            </a:r>
            <a:r>
              <a:rPr lang="en-US" sz="2000" dirty="0">
                <a:solidFill>
                  <a:srgbClr val="000000"/>
                </a:solidFill>
                <a:latin typeface="Times New Roman" charset="0"/>
                <a:cs typeface="Times New Roman" charset="0"/>
                <a:sym typeface="Times New Roman" charset="0"/>
              </a:rPr>
              <a:t>—uses multiple strata </a:t>
            </a:r>
          </a:p>
        </p:txBody>
      </p:sp>
    </p:spTree>
    <p:extLst>
      <p:ext uri="{BB962C8B-B14F-4D97-AF65-F5344CB8AC3E}">
        <p14:creationId xmlns:p14="http://schemas.microsoft.com/office/powerpoint/2010/main" val="304188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500" fill="hold"/>
                                        <p:tgtEl>
                                          <p:spTgt spid="1843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843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43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843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8434">
                                            <p:txEl>
                                              <p:pRg st="1" end="1"/>
                                            </p:txEl>
                                          </p:spTgt>
                                        </p:tgtEl>
                                        <p:attrNameLst>
                                          <p:attrName>style.visibility</p:attrName>
                                        </p:attrNameLst>
                                      </p:cBhvr>
                                      <p:to>
                                        <p:strVal val="visible"/>
                                      </p:to>
                                    </p:set>
                                    <p:anim calcmode="lin" valueType="num">
                                      <p:cBhvr>
                                        <p:cTn id="15" dur="500" fill="hold"/>
                                        <p:tgtEl>
                                          <p:spTgt spid="18434">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843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843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843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8434">
                                            <p:txEl>
                                              <p:pRg st="2" end="2"/>
                                            </p:txEl>
                                          </p:spTgt>
                                        </p:tgtEl>
                                        <p:attrNameLst>
                                          <p:attrName>style.visibility</p:attrName>
                                        </p:attrNameLst>
                                      </p:cBhvr>
                                      <p:to>
                                        <p:strVal val="visible"/>
                                      </p:to>
                                    </p:set>
                                    <p:anim calcmode="lin" valueType="num">
                                      <p:cBhvr>
                                        <p:cTn id="23" dur="500" fill="hold"/>
                                        <p:tgtEl>
                                          <p:spTgt spid="18434">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8434">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843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843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8434">
                                            <p:txEl>
                                              <p:pRg st="3" end="3"/>
                                            </p:txEl>
                                          </p:spTgt>
                                        </p:tgtEl>
                                        <p:attrNameLst>
                                          <p:attrName>style.visibility</p:attrName>
                                        </p:attrNameLst>
                                      </p:cBhvr>
                                      <p:to>
                                        <p:strVal val="visible"/>
                                      </p:to>
                                    </p:set>
                                    <p:anim calcmode="lin" valueType="num">
                                      <p:cBhvr>
                                        <p:cTn id="31" dur="500" fill="hold"/>
                                        <p:tgtEl>
                                          <p:spTgt spid="18434">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18434">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8434">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843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
          <p:cNvSpPr>
            <a:spLocks noGrp="1" noChangeArrowheads="1"/>
          </p:cNvSpPr>
          <p:nvPr>
            <p:ph type="title"/>
          </p:nvPr>
        </p:nvSpPr>
        <p:spPr>
          <a:xfrm>
            <a:off x="891540" y="822960"/>
            <a:ext cx="7360920" cy="548640"/>
          </a:xfrm>
        </p:spPr>
        <p:txBody>
          <a:bodyPr rIns="411444">
            <a:normAutofit fontScale="90000"/>
          </a:bodyPr>
          <a:lstStyle/>
          <a:p>
            <a:pPr algn="l">
              <a:defRPr/>
            </a:pPr>
            <a:r>
              <a:rPr lang="en-US" sz="3200" dirty="0">
                <a:solidFill>
                  <a:srgbClr val="000000"/>
                </a:solidFill>
                <a:latin typeface="Times New Roman" charset="0"/>
                <a:ea typeface="Times New Roman" charset="0"/>
                <a:cs typeface="Times New Roman" charset="0"/>
                <a:sym typeface="Times New Roman" charset="0"/>
              </a:rPr>
              <a:t>Sources of </a:t>
            </a:r>
            <a:r>
              <a:rPr lang="en-US" sz="3200" u="sng" dirty="0">
                <a:solidFill>
                  <a:schemeClr val="tx1"/>
                </a:solidFill>
                <a:latin typeface="Times New Roman" charset="0"/>
                <a:ea typeface="Times New Roman" charset="0"/>
                <a:cs typeface="Times New Roman" charset="0"/>
                <a:sym typeface="Times New Roman" charset="0"/>
              </a:rPr>
              <a:t>bias</a:t>
            </a:r>
            <a:r>
              <a:rPr lang="en-US" sz="3200" dirty="0">
                <a:solidFill>
                  <a:srgbClr val="000000"/>
                </a:solidFill>
                <a:latin typeface="Times New Roman" charset="0"/>
                <a:ea typeface="Times New Roman" charset="0"/>
                <a:cs typeface="Times New Roman" charset="0"/>
                <a:sym typeface="Times New Roman" charset="0"/>
              </a:rPr>
              <a:t> in probability samples:</a:t>
            </a:r>
          </a:p>
        </p:txBody>
      </p:sp>
      <p:sp>
        <p:nvSpPr>
          <p:cNvPr id="16386" name="Rectangle 2"/>
          <p:cNvSpPr>
            <a:spLocks noGrp="1" noChangeArrowheads="1"/>
          </p:cNvSpPr>
          <p:nvPr>
            <p:ph idx="1"/>
          </p:nvPr>
        </p:nvSpPr>
        <p:spPr>
          <a:xfrm>
            <a:off x="777240" y="1485900"/>
            <a:ext cx="7360920" cy="4320540"/>
          </a:xfrm>
        </p:spPr>
        <p:txBody>
          <a:bodyPr rIns="411444"/>
          <a:lstStyle/>
          <a:p>
            <a:pPr marL="700088" indent="-512922">
              <a:spcBef>
                <a:spcPct val="0"/>
              </a:spcBef>
              <a:buBlip>
                <a:blip r:embed="rId3"/>
              </a:buBlip>
              <a:tabLst>
                <a:tab pos="410052" algn="l"/>
              </a:tabLst>
            </a:pPr>
            <a:r>
              <a:rPr lang="en-US" sz="2200" b="1" dirty="0">
                <a:solidFill>
                  <a:srgbClr val="000000"/>
                </a:solidFill>
                <a:latin typeface="Times New Roman" charset="0"/>
                <a:cs typeface="Times New Roman" charset="0"/>
                <a:sym typeface="Times New Roman" charset="0"/>
              </a:rPr>
              <a:t>Under-coverage</a:t>
            </a:r>
            <a:r>
              <a:rPr lang="en-US" sz="2200" dirty="0">
                <a:solidFill>
                  <a:srgbClr val="000000"/>
                </a:solidFill>
                <a:latin typeface="Times New Roman" charset="0"/>
                <a:cs typeface="Times New Roman" charset="0"/>
                <a:sym typeface="Times New Roman" charset="0"/>
              </a:rPr>
              <a:t> occurs when some groups in the population are left out of the process of choosing the sample (i.e. telephone survey excludes those without phones). </a:t>
            </a:r>
            <a:r>
              <a:rPr lang="en-US" sz="2200" b="1" dirty="0">
                <a:solidFill>
                  <a:srgbClr val="000000"/>
                </a:solidFill>
                <a:latin typeface="Times New Roman" charset="0"/>
                <a:cs typeface="Times New Roman" charset="0"/>
                <a:sym typeface="Times New Roman" charset="0"/>
              </a:rPr>
              <a:t>	</a:t>
            </a:r>
          </a:p>
          <a:p>
            <a:pPr marL="700088" indent="-512922">
              <a:spcBef>
                <a:spcPct val="0"/>
              </a:spcBef>
              <a:buBlip>
                <a:blip r:embed="rId3"/>
              </a:buBlip>
              <a:tabLst>
                <a:tab pos="410052" algn="l"/>
              </a:tabLst>
            </a:pPr>
            <a:r>
              <a:rPr lang="en-US" sz="2200" b="1" dirty="0">
                <a:solidFill>
                  <a:srgbClr val="000000"/>
                </a:solidFill>
                <a:latin typeface="Times New Roman" charset="0"/>
                <a:cs typeface="Times New Roman" charset="0"/>
                <a:sym typeface="Times New Roman" charset="0"/>
              </a:rPr>
              <a:t>Response bias</a:t>
            </a:r>
            <a:r>
              <a:rPr lang="en-US" sz="2200" dirty="0">
                <a:solidFill>
                  <a:srgbClr val="000000"/>
                </a:solidFill>
                <a:latin typeface="Times New Roman" charset="0"/>
                <a:cs typeface="Times New Roman" charset="0"/>
                <a:sym typeface="Times New Roman" charset="0"/>
              </a:rPr>
              <a:t> occurs when the </a:t>
            </a:r>
            <a:r>
              <a:rPr lang="en-US" sz="2200" u="sng" dirty="0">
                <a:solidFill>
                  <a:srgbClr val="000000"/>
                </a:solidFill>
                <a:latin typeface="Times New Roman" charset="0"/>
                <a:cs typeface="Times New Roman" charset="0"/>
                <a:sym typeface="Times New Roman" charset="0"/>
              </a:rPr>
              <a:t>method</a:t>
            </a:r>
            <a:r>
              <a:rPr lang="en-US" sz="2200" dirty="0">
                <a:solidFill>
                  <a:srgbClr val="000000"/>
                </a:solidFill>
                <a:latin typeface="Times New Roman" charset="0"/>
                <a:cs typeface="Times New Roman" charset="0"/>
                <a:sym typeface="Times New Roman" charset="0"/>
              </a:rPr>
              <a:t> of observation tends to produce values that systematically differ from the true value in some way. BAD DESIGN</a:t>
            </a:r>
          </a:p>
          <a:p>
            <a:pPr marL="700088" indent="-512922">
              <a:spcBef>
                <a:spcPct val="0"/>
              </a:spcBef>
              <a:buBlip>
                <a:blip r:embed="rId3"/>
              </a:buBlip>
              <a:tabLst>
                <a:tab pos="410052" algn="l"/>
              </a:tabLst>
            </a:pPr>
            <a:r>
              <a:rPr lang="en-US" sz="2200" b="1" dirty="0">
                <a:solidFill>
                  <a:srgbClr val="000000"/>
                </a:solidFill>
                <a:latin typeface="Times New Roman" charset="0"/>
                <a:cs typeface="Times New Roman" charset="0"/>
                <a:sym typeface="Times New Roman" charset="0"/>
              </a:rPr>
              <a:t>Non-response bias</a:t>
            </a:r>
            <a:r>
              <a:rPr lang="en-US" sz="2200" dirty="0">
                <a:solidFill>
                  <a:srgbClr val="000000"/>
                </a:solidFill>
                <a:latin typeface="Times New Roman" charset="0"/>
                <a:cs typeface="Times New Roman" charset="0"/>
                <a:sym typeface="Times New Roman" charset="0"/>
              </a:rPr>
              <a:t> occurs when individuals chosen for the sample can</a:t>
            </a:r>
            <a:r>
              <a:rPr lang="ja-JP" altLang="en-US" sz="2200" dirty="0">
                <a:solidFill>
                  <a:srgbClr val="000000"/>
                </a:solidFill>
                <a:latin typeface="Times New Roman" charset="0"/>
                <a:cs typeface="Times New Roman" charset="0"/>
                <a:sym typeface="Times New Roman" charset="0"/>
              </a:rPr>
              <a:t>’</a:t>
            </a:r>
            <a:r>
              <a:rPr lang="en-US" sz="2200" dirty="0">
                <a:solidFill>
                  <a:srgbClr val="000000"/>
                </a:solidFill>
                <a:latin typeface="Times New Roman" charset="0"/>
                <a:cs typeface="Times New Roman" charset="0"/>
                <a:sym typeface="Times New Roman" charset="0"/>
              </a:rPr>
              <a:t>t be contacted or refuse to cooperate.</a:t>
            </a:r>
          </a:p>
        </p:txBody>
      </p:sp>
    </p:spTree>
    <p:extLst>
      <p:ext uri="{BB962C8B-B14F-4D97-AF65-F5344CB8AC3E}">
        <p14:creationId xmlns:p14="http://schemas.microsoft.com/office/powerpoint/2010/main" val="30069265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500"/>
                                        <p:tgtEl>
                                          <p:spTgt spid="16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5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5"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28650" y="577215"/>
            <a:ext cx="6457950" cy="221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1444" bIns="0" anchor="ctr"/>
          <a:lstStyle/>
          <a:p>
            <a:pPr algn="l"/>
            <a:r>
              <a:rPr lang="en-US" sz="2200" dirty="0">
                <a:solidFill>
                  <a:srgbClr val="000000"/>
                </a:solidFill>
                <a:latin typeface="Times New Roman" charset="0"/>
                <a:cs typeface="Times New Roman" charset="0"/>
                <a:sym typeface="Times New Roman" charset="0"/>
              </a:rPr>
              <a:t>Difficulties with probability sampling—may be no easy way to list all members of a population or to contact some people.  Can use: </a:t>
            </a:r>
            <a:r>
              <a:rPr lang="en-US" sz="2200" u="sng" dirty="0">
                <a:solidFill>
                  <a:srgbClr val="000000"/>
                </a:solidFill>
                <a:latin typeface="Times New Roman" charset="0"/>
                <a:cs typeface="Times New Roman" charset="0"/>
                <a:sym typeface="Times New Roman" charset="0"/>
              </a:rPr>
              <a:t>voter registration lists</a:t>
            </a:r>
            <a:r>
              <a:rPr lang="en-US" sz="2200" dirty="0">
                <a:solidFill>
                  <a:srgbClr val="000000"/>
                </a:solidFill>
                <a:latin typeface="Times New Roman" charset="0"/>
                <a:cs typeface="Times New Roman" charset="0"/>
                <a:sym typeface="Times New Roman" charset="0"/>
              </a:rPr>
              <a:t>—not everybody is registered; </a:t>
            </a:r>
            <a:r>
              <a:rPr lang="en-US" sz="2200" u="sng" dirty="0">
                <a:solidFill>
                  <a:srgbClr val="000000"/>
                </a:solidFill>
                <a:latin typeface="Times New Roman" charset="0"/>
                <a:cs typeface="Times New Roman" charset="0"/>
                <a:sym typeface="Times New Roman" charset="0"/>
              </a:rPr>
              <a:t>list of all addresses</a:t>
            </a:r>
            <a:r>
              <a:rPr lang="en-US" sz="2200" dirty="0">
                <a:solidFill>
                  <a:srgbClr val="000000"/>
                </a:solidFill>
                <a:latin typeface="Times New Roman" charset="0"/>
                <a:cs typeface="Times New Roman" charset="0"/>
                <a:sym typeface="Times New Roman" charset="0"/>
              </a:rPr>
              <a:t>—homeless, multiple people at same address; </a:t>
            </a:r>
            <a:r>
              <a:rPr lang="en-US" sz="2200" u="sng" dirty="0">
                <a:solidFill>
                  <a:srgbClr val="000000"/>
                </a:solidFill>
                <a:latin typeface="Times New Roman" charset="0"/>
                <a:cs typeface="Times New Roman" charset="0"/>
                <a:sym typeface="Times New Roman" charset="0"/>
              </a:rPr>
              <a:t>telephone numbers</a:t>
            </a:r>
            <a:r>
              <a:rPr lang="en-US" sz="2200" dirty="0">
                <a:solidFill>
                  <a:srgbClr val="000000"/>
                </a:solidFill>
                <a:latin typeface="Times New Roman" charset="0"/>
                <a:cs typeface="Times New Roman" charset="0"/>
                <a:sym typeface="Times New Roman" charset="0"/>
              </a:rPr>
              <a:t>—unlisted phone numbers, people with multiple numbers are over-represented cell phones </a:t>
            </a:r>
          </a:p>
        </p:txBody>
      </p:sp>
      <p:pic>
        <p:nvPicPr>
          <p:cNvPr id="15872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71900"/>
            <a:ext cx="3143250" cy="209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 y="3131820"/>
            <a:ext cx="4243388"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3739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Plots</a:t>
            </a:r>
            <a:endParaRPr lang="en-US" dirty="0"/>
          </a:p>
        </p:txBody>
      </p:sp>
      <p:sp>
        <p:nvSpPr>
          <p:cNvPr id="4" name="Frame 3"/>
          <p:cNvSpPr/>
          <p:nvPr/>
        </p:nvSpPr>
        <p:spPr>
          <a:xfrm>
            <a:off x="3031629" y="2337636"/>
            <a:ext cx="2540115" cy="84127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4433640" y="2337636"/>
            <a:ext cx="0" cy="84127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128397" y="2618060"/>
            <a:ext cx="0" cy="280423"/>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311544" y="2618060"/>
            <a:ext cx="0" cy="280423"/>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a:endCxn id="4" idx="1"/>
          </p:cNvCxnSpPr>
          <p:nvPr/>
        </p:nvCxnSpPr>
        <p:spPr>
          <a:xfrm flipV="1">
            <a:off x="2128397" y="2758271"/>
            <a:ext cx="903232" cy="824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3"/>
          </p:cNvCxnSpPr>
          <p:nvPr/>
        </p:nvCxnSpPr>
        <p:spPr>
          <a:xfrm>
            <a:off x="5571744" y="2758271"/>
            <a:ext cx="1739800" cy="824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309543" y="2544056"/>
            <a:ext cx="620683" cy="369332"/>
          </a:xfrm>
          <a:prstGeom prst="rect">
            <a:avLst/>
          </a:prstGeom>
          <a:noFill/>
        </p:spPr>
        <p:txBody>
          <a:bodyPr wrap="none" rtlCol="0">
            <a:spAutoFit/>
          </a:bodyPr>
          <a:lstStyle/>
          <a:p>
            <a:r>
              <a:rPr lang="en-US" dirty="0" smtClean="0"/>
              <a:t>25%</a:t>
            </a:r>
            <a:endParaRPr lang="en-US" dirty="0"/>
          </a:p>
        </p:txBody>
      </p:sp>
      <p:sp>
        <p:nvSpPr>
          <p:cNvPr id="11" name="TextBox 10"/>
          <p:cNvSpPr txBox="1"/>
          <p:nvPr/>
        </p:nvSpPr>
        <p:spPr>
          <a:xfrm>
            <a:off x="4641139" y="2581853"/>
            <a:ext cx="620683" cy="369332"/>
          </a:xfrm>
          <a:prstGeom prst="rect">
            <a:avLst/>
          </a:prstGeom>
          <a:noFill/>
        </p:spPr>
        <p:txBody>
          <a:bodyPr wrap="none" rtlCol="0">
            <a:spAutoFit/>
          </a:bodyPr>
          <a:lstStyle/>
          <a:p>
            <a:r>
              <a:rPr lang="en-US" dirty="0" smtClean="0"/>
              <a:t>25%</a:t>
            </a:r>
            <a:endParaRPr lang="en-US" dirty="0"/>
          </a:p>
        </p:txBody>
      </p:sp>
      <p:sp>
        <p:nvSpPr>
          <p:cNvPr id="12" name="TextBox 11"/>
          <p:cNvSpPr txBox="1"/>
          <p:nvPr/>
        </p:nvSpPr>
        <p:spPr>
          <a:xfrm>
            <a:off x="3443711" y="2581853"/>
            <a:ext cx="620683" cy="369332"/>
          </a:xfrm>
          <a:prstGeom prst="rect">
            <a:avLst/>
          </a:prstGeom>
          <a:noFill/>
        </p:spPr>
        <p:txBody>
          <a:bodyPr wrap="none" rtlCol="0">
            <a:spAutoFit/>
          </a:bodyPr>
          <a:lstStyle/>
          <a:p>
            <a:r>
              <a:rPr lang="en-US" dirty="0" smtClean="0"/>
              <a:t>25%</a:t>
            </a:r>
            <a:endParaRPr lang="en-US" dirty="0"/>
          </a:p>
        </p:txBody>
      </p:sp>
      <p:sp>
        <p:nvSpPr>
          <p:cNvPr id="13" name="TextBox 12"/>
          <p:cNvSpPr txBox="1"/>
          <p:nvPr/>
        </p:nvSpPr>
        <p:spPr>
          <a:xfrm>
            <a:off x="5958311" y="2614901"/>
            <a:ext cx="620683" cy="369332"/>
          </a:xfrm>
          <a:prstGeom prst="rect">
            <a:avLst/>
          </a:prstGeom>
          <a:noFill/>
        </p:spPr>
        <p:txBody>
          <a:bodyPr wrap="none" rtlCol="0">
            <a:spAutoFit/>
          </a:bodyPr>
          <a:lstStyle/>
          <a:p>
            <a:r>
              <a:rPr lang="en-US" dirty="0" smtClean="0"/>
              <a:t>25%</a:t>
            </a:r>
            <a:endParaRPr lang="en-US" dirty="0"/>
          </a:p>
        </p:txBody>
      </p:sp>
      <p:sp>
        <p:nvSpPr>
          <p:cNvPr id="14" name="TextBox 13"/>
          <p:cNvSpPr txBox="1"/>
          <p:nvPr/>
        </p:nvSpPr>
        <p:spPr>
          <a:xfrm>
            <a:off x="1946686" y="3937000"/>
            <a:ext cx="5801588" cy="369332"/>
          </a:xfrm>
          <a:prstGeom prst="rect">
            <a:avLst/>
          </a:prstGeom>
          <a:noFill/>
        </p:spPr>
        <p:txBody>
          <a:bodyPr wrap="none" rtlCol="0">
            <a:spAutoFit/>
          </a:bodyPr>
          <a:lstStyle/>
          <a:p>
            <a:r>
              <a:rPr lang="en-US" dirty="0" smtClean="0"/>
              <a:t>Min       Q1                 Q2             Q3                     MAX</a:t>
            </a:r>
            <a:endParaRPr lang="en-US" dirty="0"/>
          </a:p>
        </p:txBody>
      </p:sp>
    </p:spTree>
    <p:extLst>
      <p:ext uri="{BB962C8B-B14F-4D97-AF65-F5344CB8AC3E}">
        <p14:creationId xmlns:p14="http://schemas.microsoft.com/office/powerpoint/2010/main" val="3551940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
          <p:cNvSpPr>
            <a:spLocks noGrp="1" noChangeArrowheads="1"/>
          </p:cNvSpPr>
          <p:nvPr>
            <p:ph type="title"/>
          </p:nvPr>
        </p:nvSpPr>
        <p:spPr>
          <a:xfrm>
            <a:off x="240030" y="480060"/>
            <a:ext cx="8892540" cy="902970"/>
          </a:xfrm>
        </p:spPr>
        <p:txBody>
          <a:bodyPr rIns="411444"/>
          <a:lstStyle/>
          <a:p>
            <a:pPr algn="l">
              <a:defRPr/>
            </a:pPr>
            <a:r>
              <a:rPr lang="en-US" sz="2700" dirty="0">
                <a:solidFill>
                  <a:srgbClr val="000000"/>
                </a:solidFill>
                <a:latin typeface="Times New Roman" charset="0"/>
                <a:ea typeface="Times New Roman" charset="0"/>
                <a:cs typeface="Times New Roman" charset="0"/>
                <a:sym typeface="Times New Roman" charset="0"/>
              </a:rPr>
              <a:t>Other sampling techniques (</a:t>
            </a:r>
            <a:r>
              <a:rPr lang="en-US" sz="2700" dirty="0" err="1">
                <a:solidFill>
                  <a:srgbClr val="000000"/>
                </a:solidFill>
                <a:latin typeface="Times New Roman" charset="0"/>
                <a:ea typeface="Times New Roman" charset="0"/>
                <a:cs typeface="Times New Roman" charset="0"/>
                <a:sym typeface="Times New Roman" charset="0"/>
              </a:rPr>
              <a:t>nonprobability</a:t>
            </a:r>
            <a:r>
              <a:rPr lang="en-US" sz="2700" dirty="0">
                <a:solidFill>
                  <a:srgbClr val="000000"/>
                </a:solidFill>
                <a:latin typeface="Times New Roman" charset="0"/>
                <a:ea typeface="Times New Roman" charset="0"/>
                <a:cs typeface="Times New Roman" charset="0"/>
                <a:sym typeface="Times New Roman" charset="0"/>
              </a:rPr>
              <a:t>—BAD!):  </a:t>
            </a:r>
            <a:r>
              <a:rPr lang="en-US" sz="2200" dirty="0">
                <a:solidFill>
                  <a:srgbClr val="000000"/>
                </a:solidFill>
                <a:latin typeface="Times New Roman" charset="0"/>
                <a:ea typeface="Times New Roman" charset="0"/>
                <a:cs typeface="Times New Roman" charset="0"/>
                <a:sym typeface="Times New Roman" charset="0"/>
              </a:rPr>
              <a:t>   </a:t>
            </a:r>
            <a:br>
              <a:rPr lang="en-US" sz="2200" dirty="0">
                <a:solidFill>
                  <a:srgbClr val="000000"/>
                </a:solidFill>
                <a:latin typeface="Times New Roman" charset="0"/>
                <a:ea typeface="Times New Roman" charset="0"/>
                <a:cs typeface="Times New Roman" charset="0"/>
                <a:sym typeface="Times New Roman" charset="0"/>
              </a:rPr>
            </a:br>
            <a:r>
              <a:rPr lang="en-US" sz="2200" dirty="0">
                <a:solidFill>
                  <a:srgbClr val="000000"/>
                </a:solidFill>
                <a:latin typeface="Times New Roman" charset="0"/>
                <a:ea typeface="Times New Roman" charset="0"/>
                <a:cs typeface="Times New Roman" charset="0"/>
                <a:sym typeface="Times New Roman" charset="0"/>
              </a:rPr>
              <a:t>      </a:t>
            </a:r>
          </a:p>
        </p:txBody>
      </p:sp>
      <p:sp>
        <p:nvSpPr>
          <p:cNvPr id="19458" name="Rectangle 2"/>
          <p:cNvSpPr>
            <a:spLocks noChangeArrowheads="1"/>
          </p:cNvSpPr>
          <p:nvPr/>
        </p:nvSpPr>
        <p:spPr bwMode="auto">
          <a:xfrm>
            <a:off x="662940" y="2331720"/>
            <a:ext cx="8241030" cy="435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1444" bIns="0" anchor="ctr"/>
          <a:lstStyle/>
          <a:p>
            <a:pPr>
              <a:spcBef>
                <a:spcPts val="540"/>
              </a:spcBef>
            </a:pPr>
            <a:r>
              <a:rPr lang="en-US" sz="2000" b="1" u="sng">
                <a:latin typeface="Times New Roman" charset="0"/>
                <a:cs typeface="Times New Roman" charset="0"/>
                <a:sym typeface="Times New Roman" charset="0"/>
              </a:rPr>
              <a:t>Convenience sampling</a:t>
            </a:r>
            <a:r>
              <a:rPr lang="en-US" sz="2000" b="1">
                <a:solidFill>
                  <a:srgbClr val="000000"/>
                </a:solidFill>
                <a:latin typeface="Times New Roman" charset="0"/>
                <a:cs typeface="Times New Roman" charset="0"/>
                <a:sym typeface="Times New Roman" charset="0"/>
              </a:rPr>
              <a:t>—</a:t>
            </a:r>
            <a:r>
              <a:rPr lang="en-US" sz="2000">
                <a:solidFill>
                  <a:srgbClr val="000000"/>
                </a:solidFill>
                <a:latin typeface="Times New Roman" charset="0"/>
                <a:cs typeface="Times New Roman" charset="0"/>
                <a:sym typeface="Times New Roman" charset="0"/>
              </a:rPr>
              <a:t>easiest way to obtain a sample is to choose it without any random mechanism (Simply uses a sample that is readily available—often biased.</a:t>
            </a:r>
          </a:p>
          <a:p>
            <a:pPr>
              <a:spcBef>
                <a:spcPts val="540"/>
              </a:spcBef>
            </a:pPr>
            <a:r>
              <a:rPr lang="en-US" sz="2000" b="1" u="sng">
                <a:latin typeface="Times New Roman" charset="0"/>
                <a:cs typeface="Times New Roman" charset="0"/>
                <a:sym typeface="Times New Roman" charset="0"/>
              </a:rPr>
              <a:t>Voluntary</a:t>
            </a:r>
            <a:r>
              <a:rPr lang="en-US" sz="2000" u="sng">
                <a:latin typeface="Times New Roman" charset="0"/>
                <a:cs typeface="Times New Roman" charset="0"/>
                <a:sym typeface="Times New Roman" charset="0"/>
              </a:rPr>
              <a:t> </a:t>
            </a:r>
            <a:r>
              <a:rPr lang="en-US" sz="2000" b="1" u="sng">
                <a:latin typeface="Times New Roman" charset="0"/>
                <a:cs typeface="Times New Roman" charset="0"/>
                <a:sym typeface="Times New Roman" charset="0"/>
              </a:rPr>
              <a:t>sample</a:t>
            </a:r>
            <a:r>
              <a:rPr lang="en-US" sz="2000">
                <a:latin typeface="Times New Roman" charset="0"/>
                <a:cs typeface="Times New Roman" charset="0"/>
                <a:sym typeface="Times New Roman" charset="0"/>
              </a:rPr>
              <a:t>)</a:t>
            </a:r>
            <a:r>
              <a:rPr lang="en-US" sz="2000">
                <a:solidFill>
                  <a:srgbClr val="000000"/>
                </a:solidFill>
                <a:latin typeface="Times New Roman" charset="0"/>
                <a:cs typeface="Times New Roman" charset="0"/>
                <a:sym typeface="Times New Roman" charset="0"/>
              </a:rPr>
              <a:t>—when people participate in a survey by voluntarily responding.  People who care enough to respond usually are not representative of the whole population. Not random</a:t>
            </a:r>
            <a:r>
              <a:rPr lang="en-US" sz="2000">
                <a:latin typeface="Times New Roman" charset="0"/>
                <a:cs typeface="Times New Roman" charset="0"/>
                <a:sym typeface="Times New Roman" charset="0"/>
              </a:rPr>
              <a:t>.</a:t>
            </a:r>
          </a:p>
          <a:p>
            <a:pPr>
              <a:spcBef>
                <a:spcPts val="540"/>
              </a:spcBef>
            </a:pPr>
            <a:r>
              <a:rPr lang="en-US" sz="2000" b="1" u="sng">
                <a:latin typeface="Times New Roman" charset="0"/>
                <a:cs typeface="Times New Roman" charset="0"/>
                <a:sym typeface="Times New Roman" charset="0"/>
              </a:rPr>
              <a:t>Judgment sampling</a:t>
            </a:r>
            <a:r>
              <a:rPr lang="en-US" sz="2000">
                <a:solidFill>
                  <a:srgbClr val="000000"/>
                </a:solidFill>
                <a:latin typeface="Times New Roman" charset="0"/>
                <a:cs typeface="Times New Roman" charset="0"/>
                <a:sym typeface="Times New Roman" charset="0"/>
              </a:rPr>
              <a:t>—a form of convenience sampling where an </a:t>
            </a:r>
            <a:r>
              <a:rPr lang="ja-JP" altLang="en-US" sz="2000">
                <a:solidFill>
                  <a:srgbClr val="000000"/>
                </a:solidFill>
                <a:latin typeface="Times New Roman" charset="0"/>
                <a:cs typeface="Times New Roman" charset="0"/>
                <a:sym typeface="Times New Roman" charset="0"/>
              </a:rPr>
              <a:t>“</a:t>
            </a:r>
            <a:r>
              <a:rPr lang="en-US" sz="2000">
                <a:solidFill>
                  <a:srgbClr val="000000"/>
                </a:solidFill>
                <a:latin typeface="Times New Roman" charset="0"/>
                <a:cs typeface="Times New Roman" charset="0"/>
                <a:sym typeface="Times New Roman" charset="0"/>
              </a:rPr>
              <a:t>expert</a:t>
            </a:r>
            <a:r>
              <a:rPr lang="ja-JP" altLang="en-US" sz="2000">
                <a:solidFill>
                  <a:srgbClr val="000000"/>
                </a:solidFill>
                <a:latin typeface="Times New Roman" charset="0"/>
                <a:cs typeface="Times New Roman" charset="0"/>
                <a:sym typeface="Times New Roman" charset="0"/>
              </a:rPr>
              <a:t>”</a:t>
            </a:r>
            <a:r>
              <a:rPr lang="en-US" sz="2000">
                <a:solidFill>
                  <a:srgbClr val="000000"/>
                </a:solidFill>
                <a:latin typeface="Times New Roman" charset="0"/>
                <a:cs typeface="Times New Roman" charset="0"/>
                <a:sym typeface="Times New Roman" charset="0"/>
              </a:rPr>
              <a:t> selects a sample she/he considers representative. Not random</a:t>
            </a:r>
          </a:p>
        </p:txBody>
      </p:sp>
      <p:pic>
        <p:nvPicPr>
          <p:cNvPr id="1607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5960" y="1234440"/>
            <a:ext cx="398907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7556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p:cTn id="7" dur="1000" fill="hold"/>
                                        <p:tgtEl>
                                          <p:spTgt spid="1945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45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45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5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458">
                                            <p:txEl>
                                              <p:pRg st="1" end="1"/>
                                            </p:txEl>
                                          </p:spTgt>
                                        </p:tgtEl>
                                        <p:attrNameLst>
                                          <p:attrName>style.visibility</p:attrName>
                                        </p:attrNameLst>
                                      </p:cBhvr>
                                      <p:to>
                                        <p:strVal val="visible"/>
                                      </p:to>
                                    </p:set>
                                    <p:anim calcmode="lin" valueType="num">
                                      <p:cBhvr>
                                        <p:cTn id="15" dur="1000" fill="hold"/>
                                        <p:tgtEl>
                                          <p:spTgt spid="1945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945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945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45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9458">
                                            <p:txEl>
                                              <p:pRg st="2" end="2"/>
                                            </p:txEl>
                                          </p:spTgt>
                                        </p:tgtEl>
                                        <p:attrNameLst>
                                          <p:attrName>style.visibility</p:attrName>
                                        </p:attrNameLst>
                                      </p:cBhvr>
                                      <p:to>
                                        <p:strVal val="visible"/>
                                      </p:to>
                                    </p:set>
                                    <p:anim calcmode="lin" valueType="num">
                                      <p:cBhvr>
                                        <p:cTn id="23" dur="1000" fill="hold"/>
                                        <p:tgtEl>
                                          <p:spTgt spid="1945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945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945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5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latin typeface="Arial" charset="0"/>
              </a:rPr>
              <a:t>Experimental Design</a:t>
            </a:r>
          </a:p>
        </p:txBody>
      </p:sp>
      <p:sp>
        <p:nvSpPr>
          <p:cNvPr id="2053" name="Rectangle 5"/>
          <p:cNvSpPr>
            <a:spLocks noGrp="1" noChangeArrowheads="1"/>
          </p:cNvSpPr>
          <p:nvPr>
            <p:ph type="body" sz="half" idx="1"/>
          </p:nvPr>
        </p:nvSpPr>
        <p:spPr/>
        <p:txBody>
          <a:bodyPr/>
          <a:lstStyle/>
          <a:p>
            <a:pPr eaLnBrk="1" hangingPunct="1"/>
            <a:r>
              <a:rPr lang="en-US" sz="2800">
                <a:latin typeface="Arial" charset="0"/>
              </a:rPr>
              <a:t>3 major components of experimental design.</a:t>
            </a:r>
          </a:p>
          <a:p>
            <a:pPr lvl="1" eaLnBrk="1" hangingPunct="1"/>
            <a:r>
              <a:rPr lang="en-US" sz="2400">
                <a:latin typeface="Arial" charset="0"/>
                <a:ea typeface="ＭＳ Ｐゴシック" charset="0"/>
              </a:rPr>
              <a:t>Control</a:t>
            </a:r>
          </a:p>
          <a:p>
            <a:pPr lvl="1" eaLnBrk="1" hangingPunct="1"/>
            <a:r>
              <a:rPr lang="en-US" sz="2400">
                <a:latin typeface="Arial" charset="0"/>
                <a:ea typeface="ＭＳ Ｐゴシック" charset="0"/>
              </a:rPr>
              <a:t>Randomization</a:t>
            </a:r>
          </a:p>
          <a:p>
            <a:pPr lvl="1" eaLnBrk="1" hangingPunct="1"/>
            <a:r>
              <a:rPr lang="en-US" sz="2400">
                <a:latin typeface="Arial" charset="0"/>
                <a:ea typeface="ＭＳ Ｐゴシック" charset="0"/>
              </a:rPr>
              <a:t>Replication</a:t>
            </a:r>
          </a:p>
          <a:p>
            <a:pPr lvl="1" eaLnBrk="1" hangingPunct="1"/>
            <a:endParaRPr lang="en-US" sz="2400">
              <a:latin typeface="Arial" charset="0"/>
              <a:ea typeface="ＭＳ Ｐゴシック" charset="0"/>
            </a:endParaRPr>
          </a:p>
        </p:txBody>
      </p:sp>
      <p:pic>
        <p:nvPicPr>
          <p:cNvPr id="18436" name="Picture 7"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3132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65963"/>
      </p:ext>
    </p:extLst>
  </p:cSld>
  <p:clrMapOvr>
    <a:masterClrMapping/>
  </p:clrMapOvr>
  <p:transition xmlns:p14="http://schemas.microsoft.com/office/powerpoint/2010/main" spd="slow">
    <p:cover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checkerboard(across)">
                                      <p:cBhvr>
                                        <p:cTn id="7" dur="500"/>
                                        <p:tgtEl>
                                          <p:spTgt spid="20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diamond(in)">
                                      <p:cBhvr>
                                        <p:cTn id="12" dur="2000"/>
                                        <p:tgtEl>
                                          <p:spTgt spid="20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blinds(horizontal)">
                                      <p:cBhvr>
                                        <p:cTn id="17" dur="500"/>
                                        <p:tgtEl>
                                          <p:spTgt spid="20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53">
                                            <p:txEl>
                                              <p:pRg st="3" end="3"/>
                                            </p:txEl>
                                          </p:spTgt>
                                        </p:tgtEl>
                                        <p:attrNameLst>
                                          <p:attrName>style.visibility</p:attrName>
                                        </p:attrNameLst>
                                      </p:cBhvr>
                                      <p:to>
                                        <p:strVal val="visible"/>
                                      </p:to>
                                    </p:set>
                                    <p:animEffect transition="in" filter="box(in)">
                                      <p:cBhvr>
                                        <p:cTn id="22" dur="500"/>
                                        <p:tgtEl>
                                          <p:spTgt spid="20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22898" y="274320"/>
            <a:ext cx="5209223" cy="596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l"/>
            <a:r>
              <a:rPr lang="en-US" sz="2200">
                <a:solidFill>
                  <a:srgbClr val="000000"/>
                </a:solidFill>
                <a:latin typeface="Times New Roman" charset="0"/>
                <a:cs typeface="Times New Roman" charset="0"/>
                <a:sym typeface="Times New Roman" charset="0"/>
              </a:rPr>
              <a:t>Random sampling is often difficult to do, especially for large populations.  (Convenience sampling is easy to do but not very useful—may be representative/ balanced for variables in strata but not for population as a whole.)</a:t>
            </a:r>
          </a:p>
          <a:p>
            <a:pPr algn="l"/>
            <a:endParaRPr lang="en-US" sz="2200">
              <a:latin typeface="Times New Roman" charset="0"/>
              <a:cs typeface="Times New Roman" charset="0"/>
              <a:sym typeface="Times New Roman" charset="0"/>
            </a:endParaRPr>
          </a:p>
          <a:p>
            <a:pPr algn="l"/>
            <a:r>
              <a:rPr lang="en-US" sz="2200">
                <a:latin typeface="Times New Roman" charset="0"/>
                <a:cs typeface="Times New Roman" charset="0"/>
                <a:sym typeface="Times New Roman" charset="0"/>
              </a:rPr>
              <a:t>The </a:t>
            </a:r>
            <a:r>
              <a:rPr lang="en-US" sz="2200" b="1">
                <a:latin typeface="Times New Roman" charset="0"/>
                <a:cs typeface="Times New Roman" charset="0"/>
                <a:sym typeface="Times New Roman" charset="0"/>
              </a:rPr>
              <a:t>wording of questions </a:t>
            </a:r>
            <a:r>
              <a:rPr lang="en-US" sz="2200">
                <a:solidFill>
                  <a:srgbClr val="000000"/>
                </a:solidFill>
                <a:latin typeface="Times New Roman" charset="0"/>
                <a:cs typeface="Times New Roman" charset="0"/>
                <a:sym typeface="Times New Roman" charset="0"/>
              </a:rPr>
              <a:t>is the most important influence on the answers given to a sample survey.  Confusing or leading questions can introduce measurement bias.  Even minor changes in wording can change the outcome of a survey—</a:t>
            </a:r>
            <a:r>
              <a:rPr lang="en-US" sz="2200" u="sng">
                <a:solidFill>
                  <a:srgbClr val="000000"/>
                </a:solidFill>
                <a:latin typeface="Times New Roman" charset="0"/>
                <a:cs typeface="Times New Roman" charset="0"/>
                <a:sym typeface="Times New Roman" charset="0"/>
              </a:rPr>
              <a:t>pretest</a:t>
            </a:r>
            <a:r>
              <a:rPr lang="en-US" sz="2200">
                <a:solidFill>
                  <a:srgbClr val="000000"/>
                </a:solidFill>
                <a:latin typeface="Times New Roman" charset="0"/>
                <a:cs typeface="Times New Roman" charset="0"/>
                <a:sym typeface="Times New Roman" charset="0"/>
              </a:rPr>
              <a:t> survey (often in interview format) to check clarity of questions.  </a:t>
            </a:r>
          </a:p>
        </p:txBody>
      </p:sp>
      <p:pic>
        <p:nvPicPr>
          <p:cNvPr id="162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20" y="1988820"/>
            <a:ext cx="3447574" cy="42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8845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 calcmode="lin" valueType="num">
                                      <p:cBhvr>
                                        <p:cTn id="7" dur="500" fill="hold"/>
                                        <p:tgtEl>
                                          <p:spTgt spid="2048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1">
                                            <p:txEl>
                                              <p:pRg st="2" end="2"/>
                                            </p:txEl>
                                          </p:spTgt>
                                        </p:tgtEl>
                                        <p:attrNameLst>
                                          <p:attrName>style.visibility</p:attrName>
                                        </p:attrNameLst>
                                      </p:cBhvr>
                                      <p:to>
                                        <p:strVal val="visible"/>
                                      </p:to>
                                    </p:set>
                                    <p:anim calcmode="lin" valueType="num">
                                      <p:cBhvr>
                                        <p:cTn id="13" dur="500" fill="hold"/>
                                        <p:tgtEl>
                                          <p:spTgt spid="2048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048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Arial" charset="0"/>
              </a:rPr>
              <a:t>Control--continued</a:t>
            </a:r>
          </a:p>
        </p:txBody>
      </p:sp>
      <p:sp>
        <p:nvSpPr>
          <p:cNvPr id="8205" name="Rectangle 13"/>
          <p:cNvSpPr>
            <a:spLocks noGrp="1" noChangeArrowheads="1"/>
          </p:cNvSpPr>
          <p:nvPr>
            <p:ph type="body" sz="half" idx="1"/>
          </p:nvPr>
        </p:nvSpPr>
        <p:spPr/>
        <p:txBody>
          <a:bodyPr>
            <a:normAutofit/>
          </a:bodyPr>
          <a:lstStyle/>
          <a:p>
            <a:pPr eaLnBrk="1" hangingPunct="1">
              <a:lnSpc>
                <a:spcPct val="90000"/>
              </a:lnSpc>
            </a:pPr>
            <a:r>
              <a:rPr lang="en-US" sz="2800">
                <a:latin typeface="Arial" charset="0"/>
              </a:rPr>
              <a:t>Methods of control.</a:t>
            </a:r>
          </a:p>
          <a:p>
            <a:pPr lvl="1" eaLnBrk="1" hangingPunct="1">
              <a:lnSpc>
                <a:spcPct val="90000"/>
              </a:lnSpc>
            </a:pPr>
            <a:r>
              <a:rPr lang="en-US" sz="2400">
                <a:latin typeface="Arial" charset="0"/>
                <a:ea typeface="ＭＳ Ｐゴシック" charset="0"/>
              </a:rPr>
              <a:t>Blocking: You block to control a known lurking variable.</a:t>
            </a:r>
          </a:p>
          <a:p>
            <a:pPr lvl="2" eaLnBrk="1" hangingPunct="1">
              <a:lnSpc>
                <a:spcPct val="90000"/>
              </a:lnSpc>
            </a:pPr>
            <a:r>
              <a:rPr lang="en-US" sz="2000">
                <a:latin typeface="Arial" charset="0"/>
                <a:ea typeface="ＭＳ Ｐゴシック" charset="0"/>
              </a:rPr>
              <a:t>Example: Headache medicine—gender could be a factor. We will separate men and women into 2 blocks</a:t>
            </a:r>
          </a:p>
          <a:p>
            <a:pPr lvl="3" eaLnBrk="1" hangingPunct="1">
              <a:lnSpc>
                <a:spcPct val="90000"/>
              </a:lnSpc>
            </a:pPr>
            <a:r>
              <a:rPr lang="en-US" sz="1800">
                <a:latin typeface="Arial" charset="0"/>
                <a:ea typeface="ＭＳ Ｐゴシック" charset="0"/>
              </a:rPr>
              <a:t>Then half are given new medicine and half are given the old medicine to compare results.</a:t>
            </a:r>
          </a:p>
        </p:txBody>
      </p:sp>
      <p:grpSp>
        <p:nvGrpSpPr>
          <p:cNvPr id="2" name="Group 17"/>
          <p:cNvGrpSpPr>
            <a:grpSpLocks noChangeAspect="1"/>
          </p:cNvGrpSpPr>
          <p:nvPr/>
        </p:nvGrpSpPr>
        <p:grpSpPr bwMode="auto">
          <a:xfrm>
            <a:off x="4495800" y="1371600"/>
            <a:ext cx="4495800" cy="4800600"/>
            <a:chOff x="2928" y="1024"/>
            <a:chExt cx="3884" cy="1152"/>
          </a:xfrm>
        </p:grpSpPr>
        <p:sp>
          <p:nvSpPr>
            <p:cNvPr id="21509" name="AutoShape 16"/>
            <p:cNvSpPr>
              <a:spLocks noChangeAspect="1" noChangeArrowheads="1" noTextEdit="1"/>
            </p:cNvSpPr>
            <p:nvPr/>
          </p:nvSpPr>
          <p:spPr bwMode="auto">
            <a:xfrm>
              <a:off x="2928" y="1024"/>
              <a:ext cx="388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21510" name="_s8224"/>
            <p:cNvCxnSpPr>
              <a:cxnSpLocks noChangeShapeType="1"/>
              <a:stCxn id="21522" idx="0"/>
              <a:endCxn id="21518" idx="2"/>
            </p:cNvCxnSpPr>
            <p:nvPr/>
          </p:nvCxnSpPr>
          <p:spPr bwMode="auto">
            <a:xfrm rot="5400000" flipH="1">
              <a:off x="6058" y="1563"/>
              <a:ext cx="144" cy="505"/>
            </a:xfrm>
            <a:prstGeom prst="bentConnector3">
              <a:avLst>
                <a:gd name="adj1" fmla="val 4864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1511" name="_s8222"/>
            <p:cNvCxnSpPr>
              <a:cxnSpLocks noChangeShapeType="1"/>
              <a:stCxn id="21521" idx="0"/>
              <a:endCxn id="21518" idx="2"/>
            </p:cNvCxnSpPr>
            <p:nvPr/>
          </p:nvCxnSpPr>
          <p:spPr bwMode="auto">
            <a:xfrm rot="-5400000">
              <a:off x="5554" y="1565"/>
              <a:ext cx="144" cy="502"/>
            </a:xfrm>
            <a:prstGeom prst="bentConnector3">
              <a:avLst>
                <a:gd name="adj1" fmla="val 4864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1512" name="_s8220"/>
            <p:cNvCxnSpPr>
              <a:cxnSpLocks noChangeShapeType="1"/>
              <a:stCxn id="21520" idx="0"/>
              <a:endCxn id="21517" idx="2"/>
            </p:cNvCxnSpPr>
            <p:nvPr/>
          </p:nvCxnSpPr>
          <p:spPr bwMode="auto">
            <a:xfrm rot="5400000" flipH="1">
              <a:off x="4043" y="1564"/>
              <a:ext cx="144" cy="504"/>
            </a:xfrm>
            <a:prstGeom prst="bentConnector3">
              <a:avLst>
                <a:gd name="adj1" fmla="val 4864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1513" name="_s8218"/>
            <p:cNvCxnSpPr>
              <a:cxnSpLocks noChangeShapeType="1"/>
              <a:stCxn id="21519" idx="0"/>
              <a:endCxn id="21517" idx="2"/>
            </p:cNvCxnSpPr>
            <p:nvPr/>
          </p:nvCxnSpPr>
          <p:spPr bwMode="auto">
            <a:xfrm rot="-5400000">
              <a:off x="3540" y="1564"/>
              <a:ext cx="144" cy="503"/>
            </a:xfrm>
            <a:prstGeom prst="bentConnector3">
              <a:avLst>
                <a:gd name="adj1" fmla="val 4864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1514" name="_s8215"/>
            <p:cNvCxnSpPr>
              <a:cxnSpLocks noChangeShapeType="1"/>
              <a:stCxn id="21518" idx="0"/>
              <a:endCxn id="21516" idx="2"/>
            </p:cNvCxnSpPr>
            <p:nvPr/>
          </p:nvCxnSpPr>
          <p:spPr bwMode="auto">
            <a:xfrm rot="5400000" flipH="1">
              <a:off x="5302" y="880"/>
              <a:ext cx="144" cy="1007"/>
            </a:xfrm>
            <a:prstGeom prst="bentConnector3">
              <a:avLst>
                <a:gd name="adj1" fmla="val 4864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1515" name="_s8214"/>
            <p:cNvCxnSpPr>
              <a:cxnSpLocks noChangeShapeType="1"/>
              <a:stCxn id="21517" idx="0"/>
              <a:endCxn id="21516" idx="2"/>
            </p:cNvCxnSpPr>
            <p:nvPr/>
          </p:nvCxnSpPr>
          <p:spPr bwMode="auto">
            <a:xfrm rot="-5400000">
              <a:off x="4295" y="880"/>
              <a:ext cx="144" cy="1007"/>
            </a:xfrm>
            <a:prstGeom prst="bentConnector3">
              <a:avLst>
                <a:gd name="adj1" fmla="val 4864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1516" name="_s8210"/>
            <p:cNvSpPr>
              <a:spLocks noChangeArrowheads="1"/>
            </p:cNvSpPr>
            <p:nvPr/>
          </p:nvSpPr>
          <p:spPr bwMode="auto">
            <a:xfrm>
              <a:off x="4438" y="1024"/>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800"/>
                <a:t>500 subjects</a:t>
              </a:r>
            </a:p>
            <a:p>
              <a:pPr algn="ctr"/>
              <a:endParaRPr lang="en-US" sz="800"/>
            </a:p>
          </p:txBody>
        </p:sp>
        <p:sp>
          <p:nvSpPr>
            <p:cNvPr id="21517" name="_s8211"/>
            <p:cNvSpPr>
              <a:spLocks noChangeArrowheads="1"/>
            </p:cNvSpPr>
            <p:nvPr/>
          </p:nvSpPr>
          <p:spPr bwMode="auto">
            <a:xfrm>
              <a:off x="3431" y="1456"/>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800"/>
                <a:t>Men </a:t>
              </a:r>
            </a:p>
          </p:txBody>
        </p:sp>
        <p:sp>
          <p:nvSpPr>
            <p:cNvPr id="21518" name="_s8212"/>
            <p:cNvSpPr>
              <a:spLocks noChangeArrowheads="1"/>
            </p:cNvSpPr>
            <p:nvPr/>
          </p:nvSpPr>
          <p:spPr bwMode="auto">
            <a:xfrm>
              <a:off x="5445" y="1456"/>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800"/>
                <a:t>Women</a:t>
              </a:r>
            </a:p>
          </p:txBody>
        </p:sp>
        <p:sp>
          <p:nvSpPr>
            <p:cNvPr id="21519" name="_s8217"/>
            <p:cNvSpPr>
              <a:spLocks noChangeArrowheads="1"/>
            </p:cNvSpPr>
            <p:nvPr/>
          </p:nvSpPr>
          <p:spPr bwMode="auto">
            <a:xfrm>
              <a:off x="2928" y="1888"/>
              <a:ext cx="863"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800"/>
                <a:t>Randomly </a:t>
              </a:r>
            </a:p>
            <a:p>
              <a:pPr algn="ctr"/>
              <a:r>
                <a:rPr lang="en-US" sz="800"/>
                <a:t>assign half </a:t>
              </a:r>
            </a:p>
            <a:p>
              <a:pPr algn="ctr"/>
              <a:r>
                <a:rPr lang="en-US" sz="800"/>
                <a:t>To new medicine</a:t>
              </a:r>
            </a:p>
          </p:txBody>
        </p:sp>
        <p:sp>
          <p:nvSpPr>
            <p:cNvPr id="21520" name="_s8219"/>
            <p:cNvSpPr>
              <a:spLocks noChangeArrowheads="1"/>
            </p:cNvSpPr>
            <p:nvPr/>
          </p:nvSpPr>
          <p:spPr bwMode="auto">
            <a:xfrm>
              <a:off x="3935" y="1888"/>
              <a:ext cx="863" cy="28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800"/>
                <a:t>Randomly </a:t>
              </a:r>
            </a:p>
            <a:p>
              <a:pPr algn="ctr"/>
              <a:r>
                <a:rPr lang="en-US" sz="800"/>
                <a:t>Assign half to old </a:t>
              </a:r>
            </a:p>
            <a:p>
              <a:pPr algn="ctr"/>
              <a:r>
                <a:rPr lang="en-US" sz="800"/>
                <a:t>medicine</a:t>
              </a:r>
            </a:p>
          </p:txBody>
        </p:sp>
        <p:sp>
          <p:nvSpPr>
            <p:cNvPr id="21521" name="_s8221"/>
            <p:cNvSpPr>
              <a:spLocks noChangeArrowheads="1"/>
            </p:cNvSpPr>
            <p:nvPr/>
          </p:nvSpPr>
          <p:spPr bwMode="auto">
            <a:xfrm>
              <a:off x="4942" y="1888"/>
              <a:ext cx="863" cy="28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800"/>
                <a:t>Randomly</a:t>
              </a:r>
            </a:p>
            <a:p>
              <a:pPr algn="ctr"/>
              <a:r>
                <a:rPr lang="en-US" sz="800"/>
                <a:t>Half to new</a:t>
              </a:r>
            </a:p>
            <a:p>
              <a:pPr algn="ctr"/>
              <a:r>
                <a:rPr lang="en-US" sz="800"/>
                <a:t>medicine</a:t>
              </a:r>
            </a:p>
          </p:txBody>
        </p:sp>
        <p:sp>
          <p:nvSpPr>
            <p:cNvPr id="21522" name="_s8223"/>
            <p:cNvSpPr>
              <a:spLocks noChangeArrowheads="1"/>
            </p:cNvSpPr>
            <p:nvPr/>
          </p:nvSpPr>
          <p:spPr bwMode="auto">
            <a:xfrm>
              <a:off x="5949" y="1888"/>
              <a:ext cx="863" cy="28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800"/>
                <a:t>Randomly</a:t>
              </a:r>
            </a:p>
            <a:p>
              <a:pPr algn="ctr"/>
              <a:r>
                <a:rPr lang="en-US" sz="800"/>
                <a:t>Half to old </a:t>
              </a:r>
            </a:p>
            <a:p>
              <a:pPr algn="ctr"/>
              <a:r>
                <a:rPr lang="en-US" sz="800"/>
                <a:t>medicine</a:t>
              </a:r>
            </a:p>
          </p:txBody>
        </p:sp>
      </p:grpSp>
    </p:spTree>
    <p:extLst>
      <p:ext uri="{BB962C8B-B14F-4D97-AF65-F5344CB8AC3E}">
        <p14:creationId xmlns:p14="http://schemas.microsoft.com/office/powerpoint/2010/main" val="1336036249"/>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205">
                                            <p:txEl>
                                              <p:pRg st="0" end="0"/>
                                            </p:txEl>
                                          </p:spTgt>
                                        </p:tgtEl>
                                        <p:attrNameLst>
                                          <p:attrName>style.visibility</p:attrName>
                                        </p:attrNameLst>
                                      </p:cBhvr>
                                      <p:to>
                                        <p:strVal val="visible"/>
                                      </p:to>
                                    </p:set>
                                    <p:animEffect transition="in" filter="wipe(down)">
                                      <p:cBhvr>
                                        <p:cTn id="7" dur="500"/>
                                        <p:tgtEl>
                                          <p:spTgt spid="820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205">
                                            <p:txEl>
                                              <p:pRg st="1" end="1"/>
                                            </p:txEl>
                                          </p:spTgt>
                                        </p:tgtEl>
                                        <p:attrNameLst>
                                          <p:attrName>style.visibility</p:attrName>
                                        </p:attrNameLst>
                                      </p:cBhvr>
                                      <p:to>
                                        <p:strVal val="visible"/>
                                      </p:to>
                                    </p:set>
                                    <p:animEffect transition="in" filter="wipe(down)">
                                      <p:cBhvr>
                                        <p:cTn id="10" dur="500"/>
                                        <p:tgtEl>
                                          <p:spTgt spid="820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205">
                                            <p:txEl>
                                              <p:pRg st="2" end="2"/>
                                            </p:txEl>
                                          </p:spTgt>
                                        </p:tgtEl>
                                        <p:attrNameLst>
                                          <p:attrName>style.visibility</p:attrName>
                                        </p:attrNameLst>
                                      </p:cBhvr>
                                      <p:to>
                                        <p:strVal val="visible"/>
                                      </p:to>
                                    </p:set>
                                    <p:animEffect transition="in" filter="wipe(down)">
                                      <p:cBhvr>
                                        <p:cTn id="13" dur="500"/>
                                        <p:tgtEl>
                                          <p:spTgt spid="820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205">
                                            <p:txEl>
                                              <p:pRg st="3" end="3"/>
                                            </p:txEl>
                                          </p:spTgt>
                                        </p:tgtEl>
                                        <p:attrNameLst>
                                          <p:attrName>style.visibility</p:attrName>
                                        </p:attrNameLst>
                                      </p:cBhvr>
                                      <p:to>
                                        <p:strVal val="visible"/>
                                      </p:to>
                                    </p:set>
                                    <p:animEffect transition="in" filter="wipe(down)">
                                      <p:cBhvr>
                                        <p:cTn id="16" dur="500"/>
                                        <p:tgtEl>
                                          <p:spTgt spid="820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0" fill="hold"/>
                                        <p:tgtEl>
                                          <p:spTgt spid="2"/>
                                        </p:tgtEl>
                                        <p:attrNameLst>
                                          <p:attrName>ppt_x</p:attrName>
                                        </p:attrNameLst>
                                      </p:cBhvr>
                                      <p:tavLst>
                                        <p:tav tm="0">
                                          <p:val>
                                            <p:strVal val="#ppt_x"/>
                                          </p:val>
                                        </p:tav>
                                        <p:tav tm="100000">
                                          <p:val>
                                            <p:strVal val="#ppt_x"/>
                                          </p:val>
                                        </p:tav>
                                      </p:tavLst>
                                    </p:anim>
                                    <p:anim calcmode="lin" valueType="num">
                                      <p:cBhvr additive="base">
                                        <p:cTn id="22"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Mr. Pines Surf Wax</a:t>
            </a:r>
            <a:endParaRPr lang="en-US" dirty="0"/>
          </a:p>
        </p:txBody>
      </p:sp>
      <p:sp>
        <p:nvSpPr>
          <p:cNvPr id="5" name="Vertical Text Placeholder 4"/>
          <p:cNvSpPr>
            <a:spLocks noGrp="1"/>
          </p:cNvSpPr>
          <p:nvPr>
            <p:ph type="body" orient="vert" idx="1"/>
          </p:nvPr>
        </p:nvSpPr>
        <p:spPr>
          <a:xfrm>
            <a:off x="458787" y="2196979"/>
            <a:ext cx="8228013" cy="4661021"/>
          </a:xfrm>
        </p:spPr>
        <p:txBody>
          <a:bodyPr vert="horz" anchor="t">
            <a:noAutofit/>
          </a:bodyPr>
          <a:lstStyle/>
          <a:p>
            <a:r>
              <a:rPr lang="en-US" sz="2800" dirty="0" smtClean="0"/>
              <a:t>Mr. Pines has a brand new surf wax he needs to test out. In order to determine whether his brand of surf wax is worth mass producing he needs to do an experiment comparing it to the current on the market surf wax. In his experiment he has enough money to use 50 subjects. Help Mr. Pines set-up an experiment using a </a:t>
            </a:r>
            <a:r>
              <a:rPr lang="en-US" sz="2800" b="1" dirty="0" smtClean="0"/>
              <a:t>completely randomized design, </a:t>
            </a:r>
            <a:r>
              <a:rPr lang="en-US" sz="2800" dirty="0" smtClean="0"/>
              <a:t>a </a:t>
            </a:r>
            <a:r>
              <a:rPr lang="en-US" sz="2800" b="1" dirty="0" smtClean="0"/>
              <a:t>block design, </a:t>
            </a:r>
            <a:r>
              <a:rPr lang="en-US" sz="2800" dirty="0" smtClean="0"/>
              <a:t>and a </a:t>
            </a:r>
            <a:r>
              <a:rPr lang="en-US" sz="2800" b="1" dirty="0" smtClean="0"/>
              <a:t>matched pairs design.</a:t>
            </a:r>
            <a:r>
              <a:rPr lang="en-US" sz="2800" dirty="0" smtClean="0"/>
              <a:t> He may just choose one of these designs and become a millionaire!</a:t>
            </a:r>
            <a:endParaRPr lang="en-US" sz="2800" dirty="0"/>
          </a:p>
        </p:txBody>
      </p:sp>
    </p:spTree>
    <p:extLst>
      <p:ext uri="{BB962C8B-B14F-4D97-AF65-F5344CB8AC3E}">
        <p14:creationId xmlns:p14="http://schemas.microsoft.com/office/powerpoint/2010/main" val="248451756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141"/>
            <a:ext cx="8686800" cy="1143000"/>
          </a:xfrm>
        </p:spPr>
        <p:txBody>
          <a:bodyPr/>
          <a:lstStyle/>
          <a:p>
            <a:r>
              <a:rPr lang="en-US" dirty="0" smtClean="0"/>
              <a:t>Completely Randomized Design</a:t>
            </a:r>
            <a:endParaRPr lang="en-US" dirty="0"/>
          </a:p>
        </p:txBody>
      </p:sp>
      <p:sp>
        <p:nvSpPr>
          <p:cNvPr id="4" name="Rectangle 3"/>
          <p:cNvSpPr/>
          <p:nvPr/>
        </p:nvSpPr>
        <p:spPr>
          <a:xfrm>
            <a:off x="636716" y="3579362"/>
            <a:ext cx="1701568" cy="822960"/>
          </a:xfrm>
          <a:prstGeom prst="rect">
            <a:avLst/>
          </a:prstGeom>
          <a:ln/>
        </p:spPr>
        <p:style>
          <a:lnRef idx="1">
            <a:schemeClr val="accent1"/>
          </a:lnRef>
          <a:fillRef idx="3">
            <a:schemeClr val="accent1"/>
          </a:fillRef>
          <a:effectRef idx="2">
            <a:schemeClr val="accent1"/>
          </a:effectRef>
          <a:fontRef idx="minor">
            <a:schemeClr val="lt1"/>
          </a:fontRef>
        </p:style>
      </p:sp>
      <p:sp>
        <p:nvSpPr>
          <p:cNvPr id="5" name="TextBox 4"/>
          <p:cNvSpPr txBox="1"/>
          <p:nvPr/>
        </p:nvSpPr>
        <p:spPr>
          <a:xfrm>
            <a:off x="856073" y="3806176"/>
            <a:ext cx="1240319" cy="369332"/>
          </a:xfrm>
          <a:prstGeom prst="rect">
            <a:avLst/>
          </a:prstGeom>
          <a:noFill/>
        </p:spPr>
        <p:txBody>
          <a:bodyPr wrap="none" rtlCol="0">
            <a:spAutoFit/>
          </a:bodyPr>
          <a:lstStyle/>
          <a:p>
            <a:r>
              <a:rPr lang="en-US" dirty="0" smtClean="0"/>
              <a:t>50 subjects</a:t>
            </a:r>
            <a:endParaRPr lang="en-US" dirty="0"/>
          </a:p>
        </p:txBody>
      </p:sp>
      <p:sp>
        <p:nvSpPr>
          <p:cNvPr id="6" name="Rectangle 5"/>
          <p:cNvSpPr/>
          <p:nvPr/>
        </p:nvSpPr>
        <p:spPr>
          <a:xfrm>
            <a:off x="4144141" y="2756402"/>
            <a:ext cx="1842671" cy="822960"/>
          </a:xfrm>
          <a:prstGeom prst="rect">
            <a:avLst/>
          </a:prstGeom>
          <a:ln/>
        </p:spPr>
        <p:style>
          <a:lnRef idx="1">
            <a:schemeClr val="accent1"/>
          </a:lnRef>
          <a:fillRef idx="3">
            <a:schemeClr val="accent1"/>
          </a:fillRef>
          <a:effectRef idx="2">
            <a:schemeClr val="accent1"/>
          </a:effectRef>
          <a:fontRef idx="minor">
            <a:schemeClr val="lt1"/>
          </a:fontRef>
        </p:style>
      </p:sp>
      <p:sp>
        <p:nvSpPr>
          <p:cNvPr id="7" name="TextBox 6"/>
          <p:cNvSpPr txBox="1"/>
          <p:nvPr/>
        </p:nvSpPr>
        <p:spPr>
          <a:xfrm>
            <a:off x="4515307" y="2774968"/>
            <a:ext cx="1471505" cy="646331"/>
          </a:xfrm>
          <a:prstGeom prst="rect">
            <a:avLst/>
          </a:prstGeom>
          <a:noFill/>
        </p:spPr>
        <p:txBody>
          <a:bodyPr wrap="square" rtlCol="0">
            <a:spAutoFit/>
          </a:bodyPr>
          <a:lstStyle/>
          <a:p>
            <a:r>
              <a:rPr lang="en-US" dirty="0" smtClean="0"/>
              <a:t>25 subjects  Current Wax</a:t>
            </a:r>
            <a:endParaRPr lang="en-US" dirty="0"/>
          </a:p>
        </p:txBody>
      </p:sp>
      <p:sp>
        <p:nvSpPr>
          <p:cNvPr id="9" name="Rectangle 8"/>
          <p:cNvSpPr/>
          <p:nvPr/>
        </p:nvSpPr>
        <p:spPr>
          <a:xfrm>
            <a:off x="4144141" y="4650563"/>
            <a:ext cx="1842671" cy="822960"/>
          </a:xfrm>
          <a:prstGeom prst="rect">
            <a:avLst/>
          </a:prstGeom>
          <a:ln/>
        </p:spPr>
        <p:style>
          <a:lnRef idx="1">
            <a:schemeClr val="accent1"/>
          </a:lnRef>
          <a:fillRef idx="3">
            <a:schemeClr val="accent1"/>
          </a:fillRef>
          <a:effectRef idx="2">
            <a:schemeClr val="accent1"/>
          </a:effectRef>
          <a:fontRef idx="minor">
            <a:schemeClr val="lt1"/>
          </a:fontRef>
        </p:style>
      </p:sp>
      <p:sp>
        <p:nvSpPr>
          <p:cNvPr id="10" name="TextBox 9"/>
          <p:cNvSpPr txBox="1"/>
          <p:nvPr/>
        </p:nvSpPr>
        <p:spPr>
          <a:xfrm>
            <a:off x="4144141" y="4650563"/>
            <a:ext cx="1842671" cy="646331"/>
          </a:xfrm>
          <a:prstGeom prst="rect">
            <a:avLst/>
          </a:prstGeom>
          <a:noFill/>
        </p:spPr>
        <p:txBody>
          <a:bodyPr wrap="square" rtlCol="0">
            <a:spAutoFit/>
          </a:bodyPr>
          <a:lstStyle/>
          <a:p>
            <a:r>
              <a:rPr lang="en-US" dirty="0" smtClean="0"/>
              <a:t>25 subjects     Mr. Pines Wax</a:t>
            </a:r>
            <a:endParaRPr lang="en-US" dirty="0"/>
          </a:p>
        </p:txBody>
      </p:sp>
      <p:cxnSp>
        <p:nvCxnSpPr>
          <p:cNvPr id="12" name="Straight Connector 11"/>
          <p:cNvCxnSpPr/>
          <p:nvPr/>
        </p:nvCxnSpPr>
        <p:spPr>
          <a:xfrm flipV="1">
            <a:off x="2338284" y="3164456"/>
            <a:ext cx="1805857" cy="641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338284" y="3990842"/>
            <a:ext cx="1805857" cy="1306052"/>
          </a:xfrm>
          <a:prstGeom prst="line">
            <a:avLst/>
          </a:prstGeom>
        </p:spPr>
        <p:style>
          <a:lnRef idx="2">
            <a:schemeClr val="accent1"/>
          </a:lnRef>
          <a:fillRef idx="0">
            <a:schemeClr val="accent1"/>
          </a:fillRef>
          <a:effectRef idx="1">
            <a:schemeClr val="accent1"/>
          </a:effectRef>
          <a:fontRef idx="minor">
            <a:schemeClr val="tx1"/>
          </a:fontRef>
        </p:style>
      </p:cxnSp>
      <p:sp>
        <p:nvSpPr>
          <p:cNvPr id="15" name="Octagon 14"/>
          <p:cNvSpPr/>
          <p:nvPr/>
        </p:nvSpPr>
        <p:spPr>
          <a:xfrm>
            <a:off x="7538949" y="3376210"/>
            <a:ext cx="1088511" cy="1229264"/>
          </a:xfrm>
          <a:prstGeom prst="octagon">
            <a:avLst/>
          </a:prstGeom>
          <a:ln/>
        </p:spPr>
        <p:style>
          <a:lnRef idx="1">
            <a:schemeClr val="accent1"/>
          </a:lnRef>
          <a:fillRef idx="3">
            <a:schemeClr val="accent1"/>
          </a:fillRef>
          <a:effectRef idx="2">
            <a:schemeClr val="accent1"/>
          </a:effectRef>
          <a:fontRef idx="minor">
            <a:schemeClr val="lt1"/>
          </a:fontRef>
        </p:style>
      </p:sp>
      <p:sp>
        <p:nvSpPr>
          <p:cNvPr id="18" name="TextBox 17"/>
          <p:cNvSpPr txBox="1"/>
          <p:nvPr/>
        </p:nvSpPr>
        <p:spPr>
          <a:xfrm>
            <a:off x="7479609" y="3667676"/>
            <a:ext cx="1147851" cy="646331"/>
          </a:xfrm>
          <a:prstGeom prst="rect">
            <a:avLst/>
          </a:prstGeom>
          <a:noFill/>
        </p:spPr>
        <p:txBody>
          <a:bodyPr wrap="square" rtlCol="0">
            <a:spAutoFit/>
          </a:bodyPr>
          <a:lstStyle/>
          <a:p>
            <a:r>
              <a:rPr lang="en-US" dirty="0" smtClean="0"/>
              <a:t>Compare Results</a:t>
            </a:r>
            <a:endParaRPr lang="en-US" dirty="0"/>
          </a:p>
        </p:txBody>
      </p:sp>
      <p:cxnSp>
        <p:nvCxnSpPr>
          <p:cNvPr id="20" name="Straight Connector 19"/>
          <p:cNvCxnSpPr>
            <a:endCxn id="18" idx="1"/>
          </p:cNvCxnSpPr>
          <p:nvPr/>
        </p:nvCxnSpPr>
        <p:spPr>
          <a:xfrm>
            <a:off x="5986812" y="3164456"/>
            <a:ext cx="1492797" cy="82638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986812" y="4314007"/>
            <a:ext cx="1492797" cy="982887"/>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16200000">
            <a:off x="1965914" y="3729919"/>
            <a:ext cx="2408699" cy="461665"/>
          </a:xfrm>
          <a:prstGeom prst="rect">
            <a:avLst/>
          </a:prstGeom>
          <a:noFill/>
        </p:spPr>
        <p:txBody>
          <a:bodyPr wrap="square" rtlCol="0">
            <a:spAutoFit/>
          </a:bodyPr>
          <a:lstStyle/>
          <a:p>
            <a:r>
              <a:rPr lang="en-US" sz="2400" b="1" dirty="0" smtClean="0"/>
              <a:t>RANDOMIZE</a:t>
            </a:r>
            <a:endParaRPr lang="en-US" sz="2400" b="1" dirty="0"/>
          </a:p>
        </p:txBody>
      </p:sp>
      <p:sp>
        <p:nvSpPr>
          <p:cNvPr id="24" name="TextBox 23"/>
          <p:cNvSpPr txBox="1"/>
          <p:nvPr/>
        </p:nvSpPr>
        <p:spPr>
          <a:xfrm>
            <a:off x="261665" y="6026575"/>
            <a:ext cx="8507283" cy="646331"/>
          </a:xfrm>
          <a:prstGeom prst="rect">
            <a:avLst/>
          </a:prstGeom>
          <a:noFill/>
        </p:spPr>
        <p:txBody>
          <a:bodyPr wrap="square" rtlCol="0">
            <a:spAutoFit/>
          </a:bodyPr>
          <a:lstStyle/>
          <a:p>
            <a:r>
              <a:rPr lang="en-US" dirty="0" smtClean="0"/>
              <a:t>Place the 50 subjects names in a hat and draw 25 names randomly and place these in the current wax group, the remaining names in the hat will be in Mr. Pines Wax group</a:t>
            </a:r>
            <a:endParaRPr lang="en-US" dirty="0"/>
          </a:p>
        </p:txBody>
      </p:sp>
      <p:cxnSp>
        <p:nvCxnSpPr>
          <p:cNvPr id="26" name="Straight Arrow Connector 25"/>
          <p:cNvCxnSpPr/>
          <p:nvPr/>
        </p:nvCxnSpPr>
        <p:spPr>
          <a:xfrm rot="5400000">
            <a:off x="2329066" y="5416211"/>
            <a:ext cx="861474" cy="3592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104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Design</a:t>
            </a:r>
            <a:endParaRPr lang="en-US" dirty="0"/>
          </a:p>
        </p:txBody>
      </p:sp>
      <p:sp>
        <p:nvSpPr>
          <p:cNvPr id="4" name="TextBox 3"/>
          <p:cNvSpPr txBox="1"/>
          <p:nvPr/>
        </p:nvSpPr>
        <p:spPr>
          <a:xfrm>
            <a:off x="457200" y="1488140"/>
            <a:ext cx="8229600" cy="1384995"/>
          </a:xfrm>
          <a:prstGeom prst="rect">
            <a:avLst/>
          </a:prstGeom>
          <a:noFill/>
        </p:spPr>
        <p:txBody>
          <a:bodyPr wrap="square" rtlCol="0">
            <a:spAutoFit/>
          </a:bodyPr>
          <a:lstStyle/>
          <a:p>
            <a:r>
              <a:rPr lang="en-US" sz="2800" dirty="0" smtClean="0"/>
              <a:t>Some may say the there may be a difference between the effect of wax on short boards and on </a:t>
            </a:r>
            <a:r>
              <a:rPr lang="en-US" sz="2800" dirty="0" err="1" smtClean="0"/>
              <a:t>longboards</a:t>
            </a:r>
            <a:r>
              <a:rPr lang="en-US" sz="2800" dirty="0" smtClean="0"/>
              <a:t>. This should be accounted for in a block design.</a:t>
            </a:r>
            <a:endParaRPr lang="en-US" sz="2800" dirty="0"/>
          </a:p>
        </p:txBody>
      </p:sp>
      <p:sp>
        <p:nvSpPr>
          <p:cNvPr id="5" name="Rectangle 4"/>
          <p:cNvSpPr/>
          <p:nvPr/>
        </p:nvSpPr>
        <p:spPr>
          <a:xfrm>
            <a:off x="512058" y="4079700"/>
            <a:ext cx="1240320" cy="542506"/>
          </a:xfrm>
          <a:prstGeom prst="rect">
            <a:avLst/>
          </a:prstGeom>
          <a:ln/>
        </p:spPr>
        <p:style>
          <a:lnRef idx="1">
            <a:schemeClr val="accent1"/>
          </a:lnRef>
          <a:fillRef idx="3">
            <a:schemeClr val="accent1"/>
          </a:fillRef>
          <a:effectRef idx="2">
            <a:schemeClr val="accent1"/>
          </a:effectRef>
          <a:fontRef idx="minor">
            <a:schemeClr val="lt1"/>
          </a:fontRef>
        </p:style>
      </p:sp>
      <p:sp>
        <p:nvSpPr>
          <p:cNvPr id="6" name="TextBox 5"/>
          <p:cNvSpPr txBox="1"/>
          <p:nvPr/>
        </p:nvSpPr>
        <p:spPr>
          <a:xfrm>
            <a:off x="512059" y="4252874"/>
            <a:ext cx="1240319" cy="369332"/>
          </a:xfrm>
          <a:prstGeom prst="rect">
            <a:avLst/>
          </a:prstGeom>
          <a:noFill/>
        </p:spPr>
        <p:txBody>
          <a:bodyPr wrap="none" rtlCol="0">
            <a:spAutoFit/>
          </a:bodyPr>
          <a:lstStyle/>
          <a:p>
            <a:r>
              <a:rPr lang="en-US" dirty="0" smtClean="0"/>
              <a:t>50 subjects</a:t>
            </a:r>
            <a:endParaRPr lang="en-US" dirty="0"/>
          </a:p>
        </p:txBody>
      </p:sp>
      <p:sp>
        <p:nvSpPr>
          <p:cNvPr id="7" name="Round Single Corner Rectangle 6"/>
          <p:cNvSpPr/>
          <p:nvPr/>
        </p:nvSpPr>
        <p:spPr>
          <a:xfrm>
            <a:off x="2866820" y="3386904"/>
            <a:ext cx="1366068" cy="692796"/>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25 Short Board</a:t>
            </a:r>
            <a:endParaRPr lang="en-US" dirty="0">
              <a:solidFill>
                <a:schemeClr val="tx1"/>
              </a:solidFill>
            </a:endParaRPr>
          </a:p>
        </p:txBody>
      </p:sp>
      <p:sp>
        <p:nvSpPr>
          <p:cNvPr id="8" name="Round Single Corner Rectangle 7"/>
          <p:cNvSpPr/>
          <p:nvPr/>
        </p:nvSpPr>
        <p:spPr>
          <a:xfrm>
            <a:off x="2866820" y="4968604"/>
            <a:ext cx="1366068" cy="692796"/>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25 </a:t>
            </a:r>
            <a:r>
              <a:rPr lang="en-US" dirty="0" err="1" smtClean="0">
                <a:solidFill>
                  <a:schemeClr val="tx1"/>
                </a:solidFill>
              </a:rPr>
              <a:t>Longboard</a:t>
            </a:r>
            <a:endParaRPr lang="en-US" dirty="0">
              <a:solidFill>
                <a:schemeClr val="tx1"/>
              </a:solidFill>
            </a:endParaRPr>
          </a:p>
        </p:txBody>
      </p:sp>
      <p:sp>
        <p:nvSpPr>
          <p:cNvPr id="9" name="Rounded Rectangle 8"/>
          <p:cNvSpPr/>
          <p:nvPr/>
        </p:nvSpPr>
        <p:spPr>
          <a:xfrm>
            <a:off x="5244476" y="2961896"/>
            <a:ext cx="1463712" cy="480683"/>
          </a:xfrm>
          <a:prstGeom prst="roundRect">
            <a:avLst/>
          </a:prstGeom>
          <a:ln/>
        </p:spPr>
        <p:style>
          <a:lnRef idx="1">
            <a:schemeClr val="accent1"/>
          </a:lnRef>
          <a:fillRef idx="3">
            <a:schemeClr val="accent1"/>
          </a:fillRef>
          <a:effectRef idx="2">
            <a:schemeClr val="accent1"/>
          </a:effectRef>
          <a:fontRef idx="minor">
            <a:schemeClr val="lt1"/>
          </a:fontRef>
        </p:style>
      </p:sp>
      <p:sp>
        <p:nvSpPr>
          <p:cNvPr id="10" name="TextBox 9"/>
          <p:cNvSpPr txBox="1"/>
          <p:nvPr/>
        </p:nvSpPr>
        <p:spPr>
          <a:xfrm>
            <a:off x="5156110" y="3073247"/>
            <a:ext cx="1463712" cy="369332"/>
          </a:xfrm>
          <a:prstGeom prst="rect">
            <a:avLst/>
          </a:prstGeom>
          <a:noFill/>
        </p:spPr>
        <p:txBody>
          <a:bodyPr wrap="none" rtlCol="0">
            <a:spAutoFit/>
          </a:bodyPr>
          <a:lstStyle/>
          <a:p>
            <a:r>
              <a:rPr lang="en-US" dirty="0" smtClean="0"/>
              <a:t>Current Wax</a:t>
            </a:r>
            <a:endParaRPr lang="en-US" dirty="0"/>
          </a:p>
        </p:txBody>
      </p:sp>
      <p:sp>
        <p:nvSpPr>
          <p:cNvPr id="12" name="Rounded Rectangle 11"/>
          <p:cNvSpPr/>
          <p:nvPr/>
        </p:nvSpPr>
        <p:spPr>
          <a:xfrm>
            <a:off x="5244477" y="4728262"/>
            <a:ext cx="1463712" cy="480683"/>
          </a:xfrm>
          <a:prstGeom prst="roundRect">
            <a:avLst/>
          </a:prstGeom>
          <a:ln/>
        </p:spPr>
        <p:style>
          <a:lnRef idx="1">
            <a:schemeClr val="accent1"/>
          </a:lnRef>
          <a:fillRef idx="3">
            <a:schemeClr val="accent1"/>
          </a:fillRef>
          <a:effectRef idx="2">
            <a:schemeClr val="accent1"/>
          </a:effectRef>
          <a:fontRef idx="minor">
            <a:schemeClr val="lt1"/>
          </a:fontRef>
        </p:style>
      </p:sp>
      <p:sp>
        <p:nvSpPr>
          <p:cNvPr id="13" name="TextBox 12"/>
          <p:cNvSpPr txBox="1"/>
          <p:nvPr/>
        </p:nvSpPr>
        <p:spPr>
          <a:xfrm>
            <a:off x="5244477" y="4728262"/>
            <a:ext cx="1463712" cy="369332"/>
          </a:xfrm>
          <a:prstGeom prst="rect">
            <a:avLst/>
          </a:prstGeom>
          <a:noFill/>
        </p:spPr>
        <p:txBody>
          <a:bodyPr wrap="none" rtlCol="0">
            <a:spAutoFit/>
          </a:bodyPr>
          <a:lstStyle/>
          <a:p>
            <a:r>
              <a:rPr lang="en-US" dirty="0" smtClean="0"/>
              <a:t>Current Wax</a:t>
            </a:r>
            <a:endParaRPr lang="en-US" dirty="0"/>
          </a:p>
        </p:txBody>
      </p:sp>
      <p:sp>
        <p:nvSpPr>
          <p:cNvPr id="14" name="Rounded Rectangle 13"/>
          <p:cNvSpPr/>
          <p:nvPr/>
        </p:nvSpPr>
        <p:spPr>
          <a:xfrm>
            <a:off x="5156110" y="3839358"/>
            <a:ext cx="1640443" cy="480683"/>
          </a:xfrm>
          <a:prstGeom prst="roundRect">
            <a:avLst/>
          </a:prstGeom>
          <a:ln/>
        </p:spPr>
        <p:style>
          <a:lnRef idx="1">
            <a:schemeClr val="accent1"/>
          </a:lnRef>
          <a:fillRef idx="3">
            <a:schemeClr val="accent1"/>
          </a:fillRef>
          <a:effectRef idx="2">
            <a:schemeClr val="accent1"/>
          </a:effectRef>
          <a:fontRef idx="minor">
            <a:schemeClr val="lt1"/>
          </a:fontRef>
        </p:style>
      </p:sp>
      <p:sp>
        <p:nvSpPr>
          <p:cNvPr id="15" name="TextBox 14"/>
          <p:cNvSpPr txBox="1"/>
          <p:nvPr/>
        </p:nvSpPr>
        <p:spPr>
          <a:xfrm>
            <a:off x="5244477" y="3895034"/>
            <a:ext cx="1640443" cy="369332"/>
          </a:xfrm>
          <a:prstGeom prst="rect">
            <a:avLst/>
          </a:prstGeom>
          <a:noFill/>
        </p:spPr>
        <p:txBody>
          <a:bodyPr wrap="none" rtlCol="0">
            <a:spAutoFit/>
          </a:bodyPr>
          <a:lstStyle/>
          <a:p>
            <a:r>
              <a:rPr lang="en-US" dirty="0" smtClean="0"/>
              <a:t>Mr. Pines Wax</a:t>
            </a:r>
            <a:endParaRPr lang="en-US" dirty="0"/>
          </a:p>
        </p:txBody>
      </p:sp>
      <p:sp>
        <p:nvSpPr>
          <p:cNvPr id="16" name="Rounded Rectangle 15"/>
          <p:cNvSpPr/>
          <p:nvPr/>
        </p:nvSpPr>
        <p:spPr>
          <a:xfrm>
            <a:off x="5244477" y="5590522"/>
            <a:ext cx="1640443" cy="480683"/>
          </a:xfrm>
          <a:prstGeom prst="roundRect">
            <a:avLst/>
          </a:prstGeom>
          <a:ln/>
        </p:spPr>
        <p:style>
          <a:lnRef idx="1">
            <a:schemeClr val="accent1"/>
          </a:lnRef>
          <a:fillRef idx="3">
            <a:schemeClr val="accent1"/>
          </a:fillRef>
          <a:effectRef idx="2">
            <a:schemeClr val="accent1"/>
          </a:effectRef>
          <a:fontRef idx="minor">
            <a:schemeClr val="lt1"/>
          </a:fontRef>
        </p:style>
      </p:sp>
      <p:sp>
        <p:nvSpPr>
          <p:cNvPr id="17" name="TextBox 16"/>
          <p:cNvSpPr txBox="1"/>
          <p:nvPr/>
        </p:nvSpPr>
        <p:spPr>
          <a:xfrm>
            <a:off x="5244476" y="5590522"/>
            <a:ext cx="1640443" cy="369332"/>
          </a:xfrm>
          <a:prstGeom prst="rect">
            <a:avLst/>
          </a:prstGeom>
          <a:noFill/>
        </p:spPr>
        <p:txBody>
          <a:bodyPr wrap="none" rtlCol="0">
            <a:spAutoFit/>
          </a:bodyPr>
          <a:lstStyle/>
          <a:p>
            <a:r>
              <a:rPr lang="en-US" dirty="0" smtClean="0"/>
              <a:t>Mr. Pines Wax</a:t>
            </a:r>
            <a:endParaRPr lang="en-US" dirty="0"/>
          </a:p>
        </p:txBody>
      </p:sp>
      <p:sp>
        <p:nvSpPr>
          <p:cNvPr id="18" name="Octagon 17"/>
          <p:cNvSpPr/>
          <p:nvPr/>
        </p:nvSpPr>
        <p:spPr>
          <a:xfrm>
            <a:off x="7599958" y="3956856"/>
            <a:ext cx="1104134" cy="1140737"/>
          </a:xfrm>
          <a:prstGeom prst="octagon">
            <a:avLst/>
          </a:prstGeom>
          <a:ln/>
        </p:spPr>
        <p:style>
          <a:lnRef idx="1">
            <a:schemeClr val="accent1"/>
          </a:lnRef>
          <a:fillRef idx="3">
            <a:schemeClr val="accent1"/>
          </a:fillRef>
          <a:effectRef idx="2">
            <a:schemeClr val="accent1"/>
          </a:effectRef>
          <a:fontRef idx="minor">
            <a:schemeClr val="lt1"/>
          </a:fontRef>
        </p:style>
      </p:sp>
      <p:sp>
        <p:nvSpPr>
          <p:cNvPr id="19" name="TextBox 18"/>
          <p:cNvSpPr txBox="1"/>
          <p:nvPr/>
        </p:nvSpPr>
        <p:spPr>
          <a:xfrm>
            <a:off x="7599958" y="4252874"/>
            <a:ext cx="1086842" cy="646331"/>
          </a:xfrm>
          <a:prstGeom prst="rect">
            <a:avLst/>
          </a:prstGeom>
          <a:noFill/>
        </p:spPr>
        <p:txBody>
          <a:bodyPr wrap="square" rtlCol="0">
            <a:spAutoFit/>
          </a:bodyPr>
          <a:lstStyle/>
          <a:p>
            <a:r>
              <a:rPr lang="en-US" dirty="0" smtClean="0"/>
              <a:t>Compare Results</a:t>
            </a:r>
            <a:endParaRPr lang="en-US" dirty="0"/>
          </a:p>
        </p:txBody>
      </p:sp>
      <p:cxnSp>
        <p:nvCxnSpPr>
          <p:cNvPr id="21" name="Straight Connector 20"/>
          <p:cNvCxnSpPr/>
          <p:nvPr/>
        </p:nvCxnSpPr>
        <p:spPr>
          <a:xfrm flipV="1">
            <a:off x="1752378" y="3839358"/>
            <a:ext cx="1114442" cy="4806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1674359" y="4398060"/>
            <a:ext cx="1270481" cy="1114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10" idx="1"/>
          </p:cNvCxnSpPr>
          <p:nvPr/>
        </p:nvCxnSpPr>
        <p:spPr>
          <a:xfrm flipV="1">
            <a:off x="4232888" y="3257913"/>
            <a:ext cx="923222" cy="58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232888" y="3895034"/>
            <a:ext cx="923222"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13" idx="1"/>
          </p:cNvCxnSpPr>
          <p:nvPr/>
        </p:nvCxnSpPr>
        <p:spPr>
          <a:xfrm flipV="1">
            <a:off x="4232888" y="4912928"/>
            <a:ext cx="1011589" cy="296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232888" y="5208945"/>
            <a:ext cx="923222" cy="452455"/>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6787362" y="3267103"/>
            <a:ext cx="821787" cy="803405"/>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5" idx="3"/>
            <a:endCxn id="19" idx="1"/>
          </p:cNvCxnSpPr>
          <p:nvPr/>
        </p:nvCxnSpPr>
        <p:spPr>
          <a:xfrm>
            <a:off x="6884920" y="4079700"/>
            <a:ext cx="715038" cy="49634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3" idx="3"/>
          </p:cNvCxnSpPr>
          <p:nvPr/>
        </p:nvCxnSpPr>
        <p:spPr>
          <a:xfrm flipV="1">
            <a:off x="6708189" y="4728262"/>
            <a:ext cx="891769"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6746814" y="5106711"/>
            <a:ext cx="991251" cy="715038"/>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rot="16200000">
            <a:off x="3882435" y="3273302"/>
            <a:ext cx="1839680" cy="338554"/>
          </a:xfrm>
          <a:prstGeom prst="rect">
            <a:avLst/>
          </a:prstGeom>
          <a:noFill/>
        </p:spPr>
        <p:txBody>
          <a:bodyPr wrap="square" rtlCol="0">
            <a:spAutoFit/>
          </a:bodyPr>
          <a:lstStyle/>
          <a:p>
            <a:r>
              <a:rPr lang="en-US" sz="1600" b="1" dirty="0" smtClean="0"/>
              <a:t>RANDOMIZE</a:t>
            </a:r>
            <a:endParaRPr lang="en-US" sz="1600" b="1" dirty="0"/>
          </a:p>
        </p:txBody>
      </p:sp>
      <p:sp>
        <p:nvSpPr>
          <p:cNvPr id="44" name="TextBox 43"/>
          <p:cNvSpPr txBox="1"/>
          <p:nvPr/>
        </p:nvSpPr>
        <p:spPr>
          <a:xfrm rot="16200000">
            <a:off x="3882435" y="5039668"/>
            <a:ext cx="1839680" cy="338554"/>
          </a:xfrm>
          <a:prstGeom prst="rect">
            <a:avLst/>
          </a:prstGeom>
          <a:noFill/>
        </p:spPr>
        <p:txBody>
          <a:bodyPr wrap="square" rtlCol="0">
            <a:spAutoFit/>
          </a:bodyPr>
          <a:lstStyle/>
          <a:p>
            <a:r>
              <a:rPr lang="en-US" sz="1600" b="1" dirty="0" smtClean="0"/>
              <a:t>RANDOMIZE</a:t>
            </a:r>
            <a:endParaRPr lang="en-US" sz="1600" b="1" dirty="0"/>
          </a:p>
        </p:txBody>
      </p:sp>
      <p:sp>
        <p:nvSpPr>
          <p:cNvPr id="45" name="TextBox 44"/>
          <p:cNvSpPr txBox="1"/>
          <p:nvPr/>
        </p:nvSpPr>
        <p:spPr>
          <a:xfrm>
            <a:off x="109442" y="6128784"/>
            <a:ext cx="9034558" cy="646331"/>
          </a:xfrm>
          <a:prstGeom prst="rect">
            <a:avLst/>
          </a:prstGeom>
          <a:noFill/>
        </p:spPr>
        <p:txBody>
          <a:bodyPr wrap="square" rtlCol="0">
            <a:spAutoFit/>
          </a:bodyPr>
          <a:lstStyle/>
          <a:p>
            <a:r>
              <a:rPr lang="en-US" dirty="0" smtClean="0"/>
              <a:t>Each board group will randomly take the first 13 peoples names drawn out of a hat and will be placed in the current wax group, the remaining 12 will be in Mr. Pines wax group. </a:t>
            </a:r>
            <a:endParaRPr lang="en-US" dirty="0"/>
          </a:p>
        </p:txBody>
      </p:sp>
    </p:spTree>
    <p:extLst>
      <p:ext uri="{BB962C8B-B14F-4D97-AF65-F5344CB8AC3E}">
        <p14:creationId xmlns:p14="http://schemas.microsoft.com/office/powerpoint/2010/main" val="4237963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22 at 1.15.44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rot="10800000">
            <a:off x="205966" y="370971"/>
            <a:ext cx="8530395" cy="6005310"/>
          </a:xfrm>
          <a:prstGeom prst="rect">
            <a:avLst/>
          </a:prstGeom>
        </p:spPr>
      </p:pic>
    </p:spTree>
    <p:extLst>
      <p:ext uri="{BB962C8B-B14F-4D97-AF65-F5344CB8AC3E}">
        <p14:creationId xmlns:p14="http://schemas.microsoft.com/office/powerpoint/2010/main" val="224230041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solidFill>
                  <a:srgbClr val="FF0000"/>
                </a:solidFill>
              </a:rPr>
              <a:t>PROBABILITY</a:t>
            </a:r>
          </a:p>
          <a:p>
            <a:r>
              <a:rPr lang="en-US" dirty="0" smtClean="0"/>
              <a:t>Simulation</a:t>
            </a:r>
          </a:p>
          <a:p>
            <a:r>
              <a:rPr lang="en-US" dirty="0" smtClean="0"/>
              <a:t>Venn Diagrams</a:t>
            </a:r>
          </a:p>
          <a:p>
            <a:r>
              <a:rPr lang="en-US" dirty="0" smtClean="0"/>
              <a:t>Tree Diagrams</a:t>
            </a:r>
          </a:p>
          <a:p>
            <a:r>
              <a:rPr lang="en-US" dirty="0" smtClean="0"/>
              <a:t>Two-Way Tables</a:t>
            </a:r>
          </a:p>
          <a:p>
            <a:endParaRPr lang="en-US" dirty="0"/>
          </a:p>
          <a:p>
            <a:pPr marL="0" indent="0">
              <a:buNone/>
            </a:pPr>
            <a:endParaRPr lang="en-US" dirty="0"/>
          </a:p>
        </p:txBody>
      </p:sp>
    </p:spTree>
    <p:extLst>
      <p:ext uri="{BB962C8B-B14F-4D97-AF65-F5344CB8AC3E}">
        <p14:creationId xmlns:p14="http://schemas.microsoft.com/office/powerpoint/2010/main" val="326640248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4213"/>
            <a:ext cx="7770813" cy="1371600"/>
          </a:xfrm>
        </p:spPr>
        <p:txBody>
          <a:bodyPr/>
          <a:lstStyle/>
          <a:p>
            <a:r>
              <a:rPr lang="en-US" dirty="0" smtClean="0"/>
              <a:t>Simulation</a:t>
            </a:r>
            <a:endParaRPr lang="en-US" dirty="0"/>
          </a:p>
        </p:txBody>
      </p:sp>
      <p:sp>
        <p:nvSpPr>
          <p:cNvPr id="4" name="Rectangle 3"/>
          <p:cNvSpPr/>
          <p:nvPr/>
        </p:nvSpPr>
        <p:spPr>
          <a:xfrm>
            <a:off x="270934" y="2242386"/>
            <a:ext cx="8185680" cy="3539431"/>
          </a:xfrm>
          <a:prstGeom prst="rect">
            <a:avLst/>
          </a:prstGeom>
        </p:spPr>
        <p:txBody>
          <a:bodyPr wrap="square">
            <a:spAutoFit/>
          </a:bodyPr>
          <a:lstStyle/>
          <a:p>
            <a:r>
              <a:rPr lang="en-US" sz="2400" b="1" dirty="0" smtClean="0"/>
              <a:t>You must clearly explain your method.</a:t>
            </a:r>
          </a:p>
          <a:p>
            <a:endParaRPr lang="en-US" sz="2400" b="1" dirty="0"/>
          </a:p>
          <a:p>
            <a:r>
              <a:rPr lang="en-US" sz="2400" b="1" dirty="0" smtClean="0"/>
              <a:t>Remember </a:t>
            </a:r>
            <a:r>
              <a:rPr lang="en-US" sz="4000" b="1" dirty="0" smtClean="0">
                <a:solidFill>
                  <a:srgbClr val="0000FF"/>
                </a:solidFill>
              </a:rPr>
              <a:t>D.A.R.E.</a:t>
            </a:r>
          </a:p>
          <a:p>
            <a:endParaRPr lang="en-US" sz="4000" b="1" dirty="0"/>
          </a:p>
          <a:p>
            <a:r>
              <a:rPr lang="en-US" sz="2400" b="1" dirty="0" smtClean="0"/>
              <a:t>D: Determine the number of digits to be taken at a time</a:t>
            </a:r>
          </a:p>
          <a:p>
            <a:r>
              <a:rPr lang="en-US" sz="2400" b="1" dirty="0" smtClean="0"/>
              <a:t>A</a:t>
            </a:r>
            <a:r>
              <a:rPr lang="en-US" sz="2400" b="1" dirty="0"/>
              <a:t>: Assign your digits.</a:t>
            </a:r>
          </a:p>
          <a:p>
            <a:r>
              <a:rPr lang="en-US" sz="2400" b="1" dirty="0" smtClean="0"/>
              <a:t>R: Repeats? Do you allow them or ignore them?</a:t>
            </a:r>
          </a:p>
          <a:p>
            <a:r>
              <a:rPr lang="en-US" sz="2400" b="1" dirty="0" smtClean="0"/>
              <a:t>E: Ending rule, when do you stop taking digits?</a:t>
            </a:r>
            <a:endParaRPr lang="en-US" sz="2400" b="1" dirty="0"/>
          </a:p>
        </p:txBody>
      </p:sp>
    </p:spTree>
    <p:extLst>
      <p:ext uri="{BB962C8B-B14F-4D97-AF65-F5344CB8AC3E}">
        <p14:creationId xmlns:p14="http://schemas.microsoft.com/office/powerpoint/2010/main" val="17673325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p:cNvGraphicFramePr>
            <a:graphicFrameLocks noGrp="1"/>
          </p:cNvGraphicFramePr>
          <p:nvPr>
            <p:extLst>
              <p:ext uri="{D42A27DB-BD31-4B8C-83A1-F6EECF244321}">
                <p14:modId xmlns:p14="http://schemas.microsoft.com/office/powerpoint/2010/main" val="373127064"/>
              </p:ext>
            </p:extLst>
          </p:nvPr>
        </p:nvGraphicFramePr>
        <p:xfrm>
          <a:off x="1507505" y="2410547"/>
          <a:ext cx="6096000" cy="7416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dirty="0" smtClean="0">
                          <a:solidFill>
                            <a:schemeClr val="bg1"/>
                          </a:solidFill>
                        </a:rPr>
                        <a:t>MIN</a:t>
                      </a:r>
                      <a:endParaRPr lang="en-US" dirty="0">
                        <a:solidFill>
                          <a:schemeClr val="bg1"/>
                        </a:solidFill>
                      </a:endParaRPr>
                    </a:p>
                  </a:txBody>
                  <a:tcPr/>
                </a:tc>
                <a:tc>
                  <a:txBody>
                    <a:bodyPr/>
                    <a:lstStyle/>
                    <a:p>
                      <a:pPr algn="ctr"/>
                      <a:r>
                        <a:rPr lang="en-US" dirty="0" smtClean="0">
                          <a:solidFill>
                            <a:schemeClr val="bg1"/>
                          </a:solidFill>
                        </a:rPr>
                        <a:t>Q1</a:t>
                      </a:r>
                      <a:endParaRPr lang="en-US" dirty="0">
                        <a:solidFill>
                          <a:schemeClr val="bg1"/>
                        </a:solidFill>
                      </a:endParaRPr>
                    </a:p>
                  </a:txBody>
                  <a:tcPr/>
                </a:tc>
                <a:tc>
                  <a:txBody>
                    <a:bodyPr/>
                    <a:lstStyle/>
                    <a:p>
                      <a:pPr algn="ctr"/>
                      <a:r>
                        <a:rPr lang="en-US" dirty="0" smtClean="0">
                          <a:solidFill>
                            <a:schemeClr val="bg1"/>
                          </a:solidFill>
                        </a:rPr>
                        <a:t>MEDIAN</a:t>
                      </a:r>
                      <a:endParaRPr lang="en-US" dirty="0">
                        <a:solidFill>
                          <a:schemeClr val="bg1"/>
                        </a:solidFill>
                      </a:endParaRPr>
                    </a:p>
                  </a:txBody>
                  <a:tcPr/>
                </a:tc>
                <a:tc>
                  <a:txBody>
                    <a:bodyPr/>
                    <a:lstStyle/>
                    <a:p>
                      <a:pPr algn="ctr"/>
                      <a:r>
                        <a:rPr lang="en-US" dirty="0" smtClean="0">
                          <a:solidFill>
                            <a:schemeClr val="bg1"/>
                          </a:solidFill>
                        </a:rPr>
                        <a:t>Q3</a:t>
                      </a:r>
                      <a:endParaRPr lang="en-US" dirty="0">
                        <a:solidFill>
                          <a:schemeClr val="bg1"/>
                        </a:solidFill>
                      </a:endParaRPr>
                    </a:p>
                  </a:txBody>
                  <a:tcPr/>
                </a:tc>
                <a:tc>
                  <a:txBody>
                    <a:bodyPr/>
                    <a:lstStyle/>
                    <a:p>
                      <a:pPr algn="ctr"/>
                      <a:r>
                        <a:rPr lang="en-US" dirty="0" smtClean="0">
                          <a:solidFill>
                            <a:schemeClr val="bg1"/>
                          </a:solidFill>
                        </a:rPr>
                        <a:t>MAX</a:t>
                      </a:r>
                      <a:endParaRPr lang="en-US" dirty="0">
                        <a:solidFill>
                          <a:schemeClr val="bg1"/>
                        </a:solidFill>
                      </a:endParaRPr>
                    </a:p>
                  </a:txBody>
                  <a:tcPr/>
                </a:tc>
              </a:tr>
              <a:tr h="370840">
                <a:tc>
                  <a:txBody>
                    <a:bodyPr/>
                    <a:lstStyle/>
                    <a:p>
                      <a:pPr algn="ctr"/>
                      <a:r>
                        <a:rPr lang="en-US" dirty="0" smtClean="0"/>
                        <a:t>1</a:t>
                      </a:r>
                      <a:endParaRPr lang="en-US" dirty="0"/>
                    </a:p>
                  </a:txBody>
                  <a:tcPr/>
                </a:tc>
                <a:tc>
                  <a:txBody>
                    <a:bodyPr/>
                    <a:lstStyle/>
                    <a:p>
                      <a:pPr algn="ctr"/>
                      <a:r>
                        <a:rPr lang="en-US" dirty="0" smtClean="0"/>
                        <a:t>5.5</a:t>
                      </a:r>
                      <a:endParaRPr lang="en-US" dirty="0"/>
                    </a:p>
                  </a:txBody>
                  <a:tcPr/>
                </a:tc>
                <a:tc>
                  <a:txBody>
                    <a:bodyPr/>
                    <a:lstStyle/>
                    <a:p>
                      <a:pPr algn="ctr"/>
                      <a:r>
                        <a:rPr lang="en-US" dirty="0" smtClean="0"/>
                        <a:t>12.5</a:t>
                      </a:r>
                      <a:endParaRPr lang="en-US" dirty="0"/>
                    </a:p>
                  </a:txBody>
                  <a:tcPr/>
                </a:tc>
                <a:tc>
                  <a:txBody>
                    <a:bodyPr/>
                    <a:lstStyle/>
                    <a:p>
                      <a:pPr algn="ctr"/>
                      <a:r>
                        <a:rPr lang="en-US" dirty="0" smtClean="0"/>
                        <a:t>17</a:t>
                      </a:r>
                      <a:endParaRPr lang="en-US" dirty="0"/>
                    </a:p>
                  </a:txBody>
                  <a:tcPr/>
                </a:tc>
                <a:tc>
                  <a:txBody>
                    <a:bodyPr/>
                    <a:lstStyle/>
                    <a:p>
                      <a:pPr algn="ctr"/>
                      <a:r>
                        <a:rPr lang="en-US" dirty="0" smtClean="0"/>
                        <a:t>36</a:t>
                      </a:r>
                      <a:endParaRPr lang="en-US" dirty="0"/>
                    </a:p>
                  </a:txBody>
                  <a:tcPr/>
                </a:tc>
              </a:tr>
            </a:tbl>
          </a:graphicData>
        </a:graphic>
      </p:graphicFrame>
      <p:sp>
        <p:nvSpPr>
          <p:cNvPr id="41" name="Title 40"/>
          <p:cNvSpPr>
            <a:spLocks noGrp="1"/>
          </p:cNvSpPr>
          <p:nvPr>
            <p:ph type="title"/>
          </p:nvPr>
        </p:nvSpPr>
        <p:spPr>
          <a:xfrm>
            <a:off x="750480" y="425196"/>
            <a:ext cx="7918450" cy="788894"/>
          </a:xfrm>
        </p:spPr>
        <p:txBody>
          <a:bodyPr/>
          <a:lstStyle/>
          <a:p>
            <a:r>
              <a:rPr lang="en-US" dirty="0" smtClean="0"/>
              <a:t>Outliers in a boxplot</a:t>
            </a:r>
            <a:endParaRPr lang="en-US" dirty="0"/>
          </a:p>
        </p:txBody>
      </p:sp>
      <p:sp>
        <p:nvSpPr>
          <p:cNvPr id="3" name="Rectangle 2"/>
          <p:cNvSpPr/>
          <p:nvPr/>
        </p:nvSpPr>
        <p:spPr>
          <a:xfrm>
            <a:off x="1309456" y="1357140"/>
            <a:ext cx="5855577" cy="646331"/>
          </a:xfrm>
          <a:prstGeom prst="rect">
            <a:avLst/>
          </a:prstGeom>
        </p:spPr>
        <p:txBody>
          <a:bodyPr wrap="square">
            <a:spAutoFit/>
          </a:bodyPr>
          <a:lstStyle/>
          <a:p>
            <a:pPr algn="ctr"/>
            <a:r>
              <a:rPr lang="en-US" sz="3600" dirty="0" smtClean="0">
                <a:solidFill>
                  <a:srgbClr val="000000"/>
                </a:solidFill>
              </a:rPr>
              <a:t>1,4,7,12,13,13,21,36</a:t>
            </a:r>
            <a:endParaRPr lang="en-US" sz="3600" dirty="0">
              <a:solidFill>
                <a:srgbClr val="000000"/>
              </a:solidFill>
            </a:endParaRPr>
          </a:p>
        </p:txBody>
      </p:sp>
      <p:cxnSp>
        <p:nvCxnSpPr>
          <p:cNvPr id="7" name="Straight Arrow Connector 6"/>
          <p:cNvCxnSpPr/>
          <p:nvPr/>
        </p:nvCxnSpPr>
        <p:spPr>
          <a:xfrm flipH="1" flipV="1">
            <a:off x="6502741" y="1591148"/>
            <a:ext cx="1285246" cy="122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895091" y="1392254"/>
            <a:ext cx="1248909"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Possible outlier</a:t>
            </a:r>
            <a:endParaRPr lang="en-US" dirty="0"/>
          </a:p>
        </p:txBody>
      </p:sp>
      <p:sp>
        <p:nvSpPr>
          <p:cNvPr id="13" name="TextBox 12"/>
          <p:cNvSpPr txBox="1"/>
          <p:nvPr/>
        </p:nvSpPr>
        <p:spPr>
          <a:xfrm>
            <a:off x="1309456" y="4069666"/>
            <a:ext cx="5638307" cy="1477328"/>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t>Checking for outliers we use the formulas:</a:t>
            </a:r>
          </a:p>
          <a:p>
            <a:endParaRPr lang="en-US" dirty="0"/>
          </a:p>
          <a:p>
            <a:r>
              <a:rPr lang="en-US" dirty="0" smtClean="0"/>
              <a:t>Q1 – 1.5(IQR)…..any number LOWER is an outlier</a:t>
            </a:r>
          </a:p>
          <a:p>
            <a:endParaRPr lang="en-US" dirty="0"/>
          </a:p>
          <a:p>
            <a:r>
              <a:rPr lang="en-US" dirty="0" smtClean="0"/>
              <a:t>Q3 + 1.5(IQR)…..any number LARGER is an outlier</a:t>
            </a:r>
            <a:endParaRPr lang="en-US" dirty="0"/>
          </a:p>
        </p:txBody>
      </p:sp>
      <p:sp>
        <p:nvSpPr>
          <p:cNvPr id="14" name="TextBox 13"/>
          <p:cNvSpPr txBox="1"/>
          <p:nvPr/>
        </p:nvSpPr>
        <p:spPr>
          <a:xfrm>
            <a:off x="2861205" y="6089200"/>
            <a:ext cx="1580368"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t>IQR = Q3-Q1</a:t>
            </a:r>
            <a:endParaRPr lang="en-US" dirty="0"/>
          </a:p>
        </p:txBody>
      </p:sp>
    </p:spTree>
    <p:extLst>
      <p:ext uri="{BB962C8B-B14F-4D97-AF65-F5344CB8AC3E}">
        <p14:creationId xmlns:p14="http://schemas.microsoft.com/office/powerpoint/2010/main" val="321338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3" grpId="0" animBg="1"/>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3625" y="1088411"/>
            <a:ext cx="8183993" cy="4393957"/>
            <a:chOff x="987723" y="2237290"/>
            <a:chExt cx="5887242" cy="3607883"/>
          </a:xfrm>
        </p:grpSpPr>
        <p:sp>
          <p:nvSpPr>
            <p:cNvPr id="5" name="Oval 4"/>
            <p:cNvSpPr/>
            <p:nvPr/>
          </p:nvSpPr>
          <p:spPr>
            <a:xfrm>
              <a:off x="987723" y="2237290"/>
              <a:ext cx="3577977" cy="360788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Oval 5"/>
            <p:cNvSpPr/>
            <p:nvPr/>
          </p:nvSpPr>
          <p:spPr>
            <a:xfrm>
              <a:off x="3296988" y="2237290"/>
              <a:ext cx="3577977" cy="360788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7" name="TextBox 6"/>
          <p:cNvSpPr txBox="1"/>
          <p:nvPr/>
        </p:nvSpPr>
        <p:spPr>
          <a:xfrm>
            <a:off x="2433971" y="443427"/>
            <a:ext cx="1738657" cy="461665"/>
          </a:xfrm>
          <a:prstGeom prst="rect">
            <a:avLst/>
          </a:prstGeom>
          <a:noFill/>
        </p:spPr>
        <p:txBody>
          <a:bodyPr wrap="square" rtlCol="0">
            <a:spAutoFit/>
          </a:bodyPr>
          <a:lstStyle/>
          <a:p>
            <a:r>
              <a:rPr lang="en-US" sz="2400" dirty="0" smtClean="0">
                <a:solidFill>
                  <a:srgbClr val="3366FF"/>
                </a:solidFill>
              </a:rPr>
              <a:t>SURF</a:t>
            </a:r>
            <a:endParaRPr lang="en-US" sz="2400" dirty="0">
              <a:solidFill>
                <a:srgbClr val="3366FF"/>
              </a:solidFill>
            </a:endParaRPr>
          </a:p>
        </p:txBody>
      </p:sp>
      <p:sp>
        <p:nvSpPr>
          <p:cNvPr id="8" name="TextBox 7"/>
          <p:cNvSpPr txBox="1"/>
          <p:nvPr/>
        </p:nvSpPr>
        <p:spPr>
          <a:xfrm>
            <a:off x="5437456" y="443427"/>
            <a:ext cx="2141810" cy="461665"/>
          </a:xfrm>
          <a:prstGeom prst="rect">
            <a:avLst/>
          </a:prstGeom>
          <a:noFill/>
        </p:spPr>
        <p:txBody>
          <a:bodyPr wrap="square" rtlCol="0">
            <a:spAutoFit/>
          </a:bodyPr>
          <a:lstStyle/>
          <a:p>
            <a:r>
              <a:rPr lang="en-US" sz="2400" dirty="0" smtClean="0">
                <a:solidFill>
                  <a:srgbClr val="3366FF"/>
                </a:solidFill>
              </a:rPr>
              <a:t>BREAKFAST</a:t>
            </a:r>
            <a:endParaRPr lang="en-US" sz="2400" dirty="0">
              <a:solidFill>
                <a:srgbClr val="3366FF"/>
              </a:solidFill>
            </a:endParaRPr>
          </a:p>
        </p:txBody>
      </p:sp>
      <p:sp>
        <p:nvSpPr>
          <p:cNvPr id="9" name="TextBox 8"/>
          <p:cNvSpPr txBox="1"/>
          <p:nvPr/>
        </p:nvSpPr>
        <p:spPr>
          <a:xfrm>
            <a:off x="4172627" y="2759579"/>
            <a:ext cx="1264827" cy="769441"/>
          </a:xfrm>
          <a:prstGeom prst="rect">
            <a:avLst/>
          </a:prstGeom>
          <a:noFill/>
        </p:spPr>
        <p:txBody>
          <a:bodyPr wrap="square" rtlCol="0">
            <a:spAutoFit/>
          </a:bodyPr>
          <a:lstStyle/>
          <a:p>
            <a:r>
              <a:rPr lang="en-US" sz="4400" dirty="0" smtClean="0">
                <a:solidFill>
                  <a:srgbClr val="800000"/>
                </a:solidFill>
              </a:rPr>
              <a:t>.63</a:t>
            </a:r>
            <a:endParaRPr lang="en-US" sz="4400" dirty="0">
              <a:solidFill>
                <a:srgbClr val="800000"/>
              </a:solidFill>
            </a:endParaRPr>
          </a:p>
        </p:txBody>
      </p:sp>
      <p:sp>
        <p:nvSpPr>
          <p:cNvPr id="10" name="TextBox 9"/>
          <p:cNvSpPr txBox="1"/>
          <p:nvPr/>
        </p:nvSpPr>
        <p:spPr>
          <a:xfrm>
            <a:off x="1801557" y="2911979"/>
            <a:ext cx="1264827" cy="769441"/>
          </a:xfrm>
          <a:prstGeom prst="rect">
            <a:avLst/>
          </a:prstGeom>
          <a:noFill/>
        </p:spPr>
        <p:txBody>
          <a:bodyPr wrap="square" rtlCol="0">
            <a:spAutoFit/>
          </a:bodyPr>
          <a:lstStyle/>
          <a:p>
            <a:r>
              <a:rPr lang="en-US" sz="4400" dirty="0" smtClean="0">
                <a:solidFill>
                  <a:srgbClr val="800000"/>
                </a:solidFill>
              </a:rPr>
              <a:t>.08</a:t>
            </a:r>
            <a:endParaRPr lang="en-US" sz="4400" dirty="0">
              <a:solidFill>
                <a:srgbClr val="800000"/>
              </a:solidFill>
            </a:endParaRPr>
          </a:p>
        </p:txBody>
      </p:sp>
      <p:sp>
        <p:nvSpPr>
          <p:cNvPr id="11" name="TextBox 10"/>
          <p:cNvSpPr txBox="1"/>
          <p:nvPr/>
        </p:nvSpPr>
        <p:spPr>
          <a:xfrm>
            <a:off x="6314438" y="2911979"/>
            <a:ext cx="1264827" cy="769441"/>
          </a:xfrm>
          <a:prstGeom prst="rect">
            <a:avLst/>
          </a:prstGeom>
          <a:noFill/>
        </p:spPr>
        <p:txBody>
          <a:bodyPr wrap="square" rtlCol="0">
            <a:spAutoFit/>
          </a:bodyPr>
          <a:lstStyle/>
          <a:p>
            <a:r>
              <a:rPr lang="en-US" sz="4400" dirty="0" smtClean="0">
                <a:solidFill>
                  <a:srgbClr val="800000"/>
                </a:solidFill>
              </a:rPr>
              <a:t>.16</a:t>
            </a:r>
            <a:endParaRPr lang="en-US" sz="4400" dirty="0">
              <a:solidFill>
                <a:srgbClr val="800000"/>
              </a:solidFill>
            </a:endParaRPr>
          </a:p>
        </p:txBody>
      </p:sp>
      <p:sp>
        <p:nvSpPr>
          <p:cNvPr id="12" name="TextBox 11"/>
          <p:cNvSpPr txBox="1"/>
          <p:nvPr/>
        </p:nvSpPr>
        <p:spPr>
          <a:xfrm>
            <a:off x="7382791" y="5482368"/>
            <a:ext cx="1264827" cy="769441"/>
          </a:xfrm>
          <a:prstGeom prst="rect">
            <a:avLst/>
          </a:prstGeom>
          <a:noFill/>
        </p:spPr>
        <p:txBody>
          <a:bodyPr wrap="square" rtlCol="0">
            <a:spAutoFit/>
          </a:bodyPr>
          <a:lstStyle/>
          <a:p>
            <a:r>
              <a:rPr lang="en-US" sz="4400" dirty="0" smtClean="0">
                <a:solidFill>
                  <a:srgbClr val="800000"/>
                </a:solidFill>
              </a:rPr>
              <a:t>.13</a:t>
            </a:r>
            <a:endParaRPr lang="en-US" sz="4400" dirty="0">
              <a:solidFill>
                <a:srgbClr val="800000"/>
              </a:solidFill>
            </a:endParaRPr>
          </a:p>
        </p:txBody>
      </p:sp>
      <p:sp>
        <p:nvSpPr>
          <p:cNvPr id="14" name="TextBox 13"/>
          <p:cNvSpPr txBox="1"/>
          <p:nvPr/>
        </p:nvSpPr>
        <p:spPr>
          <a:xfrm>
            <a:off x="4333890" y="3681420"/>
            <a:ext cx="1506718" cy="369332"/>
          </a:xfrm>
          <a:prstGeom prst="rect">
            <a:avLst/>
          </a:prstGeom>
          <a:noFill/>
        </p:spPr>
        <p:txBody>
          <a:bodyPr wrap="square" rtlCol="0">
            <a:spAutoFit/>
          </a:bodyPr>
          <a:lstStyle/>
          <a:p>
            <a:r>
              <a:rPr lang="en-US" dirty="0" smtClean="0"/>
              <a:t>BOTH</a:t>
            </a:r>
            <a:endParaRPr lang="en-US" dirty="0"/>
          </a:p>
        </p:txBody>
      </p:sp>
      <p:sp>
        <p:nvSpPr>
          <p:cNvPr id="15" name="TextBox 14"/>
          <p:cNvSpPr txBox="1"/>
          <p:nvPr/>
        </p:nvSpPr>
        <p:spPr>
          <a:xfrm>
            <a:off x="7140900" y="6251809"/>
            <a:ext cx="1506718" cy="369332"/>
          </a:xfrm>
          <a:prstGeom prst="rect">
            <a:avLst/>
          </a:prstGeom>
          <a:noFill/>
        </p:spPr>
        <p:txBody>
          <a:bodyPr wrap="square" rtlCol="0">
            <a:spAutoFit/>
          </a:bodyPr>
          <a:lstStyle/>
          <a:p>
            <a:r>
              <a:rPr lang="en-US" dirty="0" smtClean="0"/>
              <a:t>NEITHER</a:t>
            </a:r>
            <a:endParaRPr lang="en-US" dirty="0"/>
          </a:p>
        </p:txBody>
      </p:sp>
      <p:sp>
        <p:nvSpPr>
          <p:cNvPr id="16" name="TextBox 15"/>
          <p:cNvSpPr txBox="1"/>
          <p:nvPr/>
        </p:nvSpPr>
        <p:spPr>
          <a:xfrm>
            <a:off x="1411033" y="3681420"/>
            <a:ext cx="1655351" cy="369332"/>
          </a:xfrm>
          <a:prstGeom prst="rect">
            <a:avLst/>
          </a:prstGeom>
          <a:noFill/>
        </p:spPr>
        <p:txBody>
          <a:bodyPr wrap="square" rtlCol="0">
            <a:spAutoFit/>
          </a:bodyPr>
          <a:lstStyle/>
          <a:p>
            <a:r>
              <a:rPr lang="en-US" dirty="0" smtClean="0"/>
              <a:t>SURF ONLY</a:t>
            </a:r>
            <a:endParaRPr lang="en-US" dirty="0"/>
          </a:p>
        </p:txBody>
      </p:sp>
      <p:sp>
        <p:nvSpPr>
          <p:cNvPr id="17" name="TextBox 16"/>
          <p:cNvSpPr txBox="1"/>
          <p:nvPr/>
        </p:nvSpPr>
        <p:spPr>
          <a:xfrm>
            <a:off x="6314438" y="3681420"/>
            <a:ext cx="1655351" cy="646331"/>
          </a:xfrm>
          <a:prstGeom prst="rect">
            <a:avLst/>
          </a:prstGeom>
          <a:noFill/>
        </p:spPr>
        <p:txBody>
          <a:bodyPr wrap="square" rtlCol="0">
            <a:spAutoFit/>
          </a:bodyPr>
          <a:lstStyle/>
          <a:p>
            <a:r>
              <a:rPr lang="en-US" dirty="0" smtClean="0"/>
              <a:t>BREAKFAST ONLY</a:t>
            </a:r>
            <a:endParaRPr lang="en-US" dirty="0"/>
          </a:p>
        </p:txBody>
      </p:sp>
      <p:sp>
        <p:nvSpPr>
          <p:cNvPr id="18" name="TextBox 17"/>
          <p:cNvSpPr txBox="1"/>
          <p:nvPr/>
        </p:nvSpPr>
        <p:spPr>
          <a:xfrm>
            <a:off x="1801557" y="1834175"/>
            <a:ext cx="1584923" cy="369332"/>
          </a:xfrm>
          <a:prstGeom prst="rect">
            <a:avLst/>
          </a:prstGeom>
          <a:noFill/>
        </p:spPr>
        <p:txBody>
          <a:bodyPr wrap="square" rtlCol="0">
            <a:spAutoFit/>
          </a:bodyPr>
          <a:lstStyle/>
          <a:p>
            <a:r>
              <a:rPr lang="en-US" dirty="0" smtClean="0"/>
              <a:t>SURFED</a:t>
            </a:r>
            <a:endParaRPr lang="en-US" dirty="0"/>
          </a:p>
        </p:txBody>
      </p:sp>
      <p:cxnSp>
        <p:nvCxnSpPr>
          <p:cNvPr id="20" name="Straight Arrow Connector 19"/>
          <p:cNvCxnSpPr/>
          <p:nvPr/>
        </p:nvCxnSpPr>
        <p:spPr>
          <a:xfrm rot="5400000">
            <a:off x="2079735" y="2557743"/>
            <a:ext cx="708472"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21279" y="2204301"/>
            <a:ext cx="1451349" cy="70847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314438" y="1834175"/>
            <a:ext cx="1655351" cy="369332"/>
          </a:xfrm>
          <a:prstGeom prst="rect">
            <a:avLst/>
          </a:prstGeom>
          <a:noFill/>
        </p:spPr>
        <p:txBody>
          <a:bodyPr wrap="square" rtlCol="0">
            <a:spAutoFit/>
          </a:bodyPr>
          <a:lstStyle/>
          <a:p>
            <a:r>
              <a:rPr lang="en-US" dirty="0" smtClean="0"/>
              <a:t>BREAKFAST</a:t>
            </a:r>
            <a:endParaRPr lang="en-US" dirty="0"/>
          </a:p>
        </p:txBody>
      </p:sp>
      <p:cxnSp>
        <p:nvCxnSpPr>
          <p:cNvPr id="25" name="Straight Arrow Connector 24"/>
          <p:cNvCxnSpPr/>
          <p:nvPr/>
        </p:nvCxnSpPr>
        <p:spPr>
          <a:xfrm rot="16200000" flipH="1">
            <a:off x="6448960" y="2548458"/>
            <a:ext cx="708472" cy="2015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flipV="1">
            <a:off x="5079720" y="2204301"/>
            <a:ext cx="1234718" cy="100046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1" name="Title 1"/>
          <p:cNvSpPr txBox="1">
            <a:spLocks/>
          </p:cNvSpPr>
          <p:nvPr/>
        </p:nvSpPr>
        <p:spPr>
          <a:xfrm>
            <a:off x="244807" y="5770546"/>
            <a:ext cx="4676680" cy="962525"/>
          </a:xfrm>
          <a:prstGeom prst="rect">
            <a:avLst/>
          </a:prstGeom>
        </p:spPr>
        <p:txBody>
          <a:bodyPr/>
          <a:lst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Venn Diagrams</a:t>
            </a:r>
            <a:endParaRPr lang="en-US" dirty="0"/>
          </a:p>
        </p:txBody>
      </p:sp>
    </p:spTree>
    <p:extLst>
      <p:ext uri="{BB962C8B-B14F-4D97-AF65-F5344CB8AC3E}">
        <p14:creationId xmlns:p14="http://schemas.microsoft.com/office/powerpoint/2010/main" val="2155382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P spid="16" grpId="0"/>
      <p:bldP spid="17" grpId="0"/>
      <p:bldP spid="18" grpId="0"/>
      <p:bldP spid="23"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Conditional Probability Formulas</a:t>
            </a:r>
            <a:endParaRPr lang="en-US" dirty="0"/>
          </a:p>
        </p:txBody>
      </p:sp>
      <p:graphicFrame>
        <p:nvGraphicFramePr>
          <p:cNvPr id="6" name="Object 5"/>
          <p:cNvGraphicFramePr>
            <a:graphicFrameLocks noChangeAspect="1"/>
          </p:cNvGraphicFramePr>
          <p:nvPr/>
        </p:nvGraphicFramePr>
        <p:xfrm>
          <a:off x="3937000" y="3270250"/>
          <a:ext cx="1270000" cy="317500"/>
        </p:xfrm>
        <a:graphic>
          <a:graphicData uri="http://schemas.openxmlformats.org/presentationml/2006/ole">
            <mc:AlternateContent xmlns:mc="http://schemas.openxmlformats.org/markup-compatibility/2006">
              <mc:Choice xmlns:v="urn:schemas-microsoft-com:vml" Requires="v">
                <p:oleObj spid="_x0000_s1102" name="Equation" r:id="rId3" imgW="101600" imgH="177800" progId="Equation.3">
                  <p:embed/>
                </p:oleObj>
              </mc:Choice>
              <mc:Fallback>
                <p:oleObj name="Equation" r:id="rId3" imgW="101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3270250"/>
                        <a:ext cx="1270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57200" y="2378381"/>
          <a:ext cx="4151587" cy="3435797"/>
        </p:xfrm>
        <a:graphic>
          <a:graphicData uri="http://schemas.openxmlformats.org/presentationml/2006/ole">
            <mc:AlternateContent xmlns:mc="http://schemas.openxmlformats.org/markup-compatibility/2006">
              <mc:Choice xmlns:v="urn:schemas-microsoft-com:vml" Requires="v">
                <p:oleObj spid="_x0000_s1103" name="Equation" r:id="rId5" imgW="1104900" imgH="914400" progId="Equation.3">
                  <p:embed/>
                </p:oleObj>
              </mc:Choice>
              <mc:Fallback>
                <p:oleObj name="Equation" r:id="rId5" imgW="110490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378381"/>
                        <a:ext cx="4151587" cy="343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240041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Conditional Probability Formulas</a:t>
            </a:r>
            <a:endParaRPr lang="en-US" dirty="0"/>
          </a:p>
        </p:txBody>
      </p:sp>
      <p:graphicFrame>
        <p:nvGraphicFramePr>
          <p:cNvPr id="14341" name="Object 5"/>
          <p:cNvGraphicFramePr>
            <a:graphicFrameLocks noChangeAspect="1"/>
          </p:cNvGraphicFramePr>
          <p:nvPr/>
        </p:nvGraphicFramePr>
        <p:xfrm>
          <a:off x="169707" y="2094986"/>
          <a:ext cx="9062345" cy="3366014"/>
        </p:xfrm>
        <a:graphic>
          <a:graphicData uri="http://schemas.openxmlformats.org/presentationml/2006/ole">
            <mc:AlternateContent xmlns:mc="http://schemas.openxmlformats.org/markup-compatibility/2006">
              <mc:Choice xmlns:v="urn:schemas-microsoft-com:vml" Requires="v">
                <p:oleObj spid="_x0000_s2097" name="Equation" r:id="rId3" imgW="2222500" imgH="825500" progId="Equation.3">
                  <p:embed/>
                </p:oleObj>
              </mc:Choice>
              <mc:Fallback>
                <p:oleObj name="Equation" r:id="rId3" imgW="2222500" imgH="825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07" y="2094986"/>
                        <a:ext cx="9062345" cy="336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12743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Independent Events</a:t>
            </a:r>
            <a:endParaRPr lang="en-US" dirty="0"/>
          </a:p>
        </p:txBody>
      </p:sp>
      <p:sp>
        <p:nvSpPr>
          <p:cNvPr id="5" name="TextBox 4"/>
          <p:cNvSpPr txBox="1"/>
          <p:nvPr/>
        </p:nvSpPr>
        <p:spPr>
          <a:xfrm>
            <a:off x="1068354" y="2459004"/>
            <a:ext cx="7277691" cy="369332"/>
          </a:xfrm>
          <a:prstGeom prst="rect">
            <a:avLst/>
          </a:prstGeom>
          <a:noFill/>
        </p:spPr>
        <p:txBody>
          <a:bodyPr wrap="none" rtlCol="0">
            <a:spAutoFit/>
          </a:bodyPr>
          <a:lstStyle/>
          <a:p>
            <a:r>
              <a:rPr lang="en-US" dirty="0" smtClean="0"/>
              <a:t>If 2 events A and B have no effect on each other then they are independent.</a:t>
            </a:r>
          </a:p>
        </p:txBody>
      </p:sp>
      <p:sp>
        <p:nvSpPr>
          <p:cNvPr id="7" name="TextBox 6"/>
          <p:cNvSpPr txBox="1"/>
          <p:nvPr/>
        </p:nvSpPr>
        <p:spPr>
          <a:xfrm>
            <a:off x="2656645" y="3500575"/>
            <a:ext cx="3238349" cy="369332"/>
          </a:xfrm>
          <a:prstGeom prst="rect">
            <a:avLst/>
          </a:prstGeom>
          <a:noFill/>
        </p:spPr>
        <p:txBody>
          <a:bodyPr wrap="none" rtlCol="0">
            <a:spAutoFit/>
          </a:bodyPr>
          <a:lstStyle/>
          <a:p>
            <a:r>
              <a:rPr lang="en-US" dirty="0" smtClean="0"/>
              <a:t>If A and B are independent then: </a:t>
            </a:r>
            <a:endParaRPr lang="en-US" dirty="0"/>
          </a:p>
        </p:txBody>
      </p:sp>
      <p:graphicFrame>
        <p:nvGraphicFramePr>
          <p:cNvPr id="15366" name="Object 6"/>
          <p:cNvGraphicFramePr>
            <a:graphicFrameLocks noChangeAspect="1"/>
          </p:cNvGraphicFramePr>
          <p:nvPr/>
        </p:nvGraphicFramePr>
        <p:xfrm>
          <a:off x="1890596" y="4239239"/>
          <a:ext cx="5257800" cy="2336800"/>
        </p:xfrm>
        <a:graphic>
          <a:graphicData uri="http://schemas.openxmlformats.org/presentationml/2006/ole">
            <mc:AlternateContent xmlns:mc="http://schemas.openxmlformats.org/markup-compatibility/2006">
              <mc:Choice xmlns:v="urn:schemas-microsoft-com:vml" Requires="v">
                <p:oleObj spid="_x0000_s3121" name="Equation" r:id="rId3" imgW="1371600" imgH="609600" progId="Equation.3">
                  <p:embed/>
                </p:oleObj>
              </mc:Choice>
              <mc:Fallback>
                <p:oleObj name="Equation" r:id="rId3" imgW="13716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596" y="4239239"/>
                        <a:ext cx="5257800" cy="2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1546869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Mutually Exclusive</a:t>
            </a:r>
            <a:endParaRPr lang="en-US" dirty="0"/>
          </a:p>
        </p:txBody>
      </p:sp>
      <p:sp>
        <p:nvSpPr>
          <p:cNvPr id="5" name="TextBox 4"/>
          <p:cNvSpPr txBox="1"/>
          <p:nvPr/>
        </p:nvSpPr>
        <p:spPr>
          <a:xfrm>
            <a:off x="457200" y="2228171"/>
            <a:ext cx="8420692" cy="461665"/>
          </a:xfrm>
          <a:prstGeom prst="rect">
            <a:avLst/>
          </a:prstGeom>
          <a:noFill/>
        </p:spPr>
        <p:txBody>
          <a:bodyPr wrap="square" rtlCol="0">
            <a:spAutoFit/>
          </a:bodyPr>
          <a:lstStyle/>
          <a:p>
            <a:r>
              <a:rPr lang="en-US" sz="2400" dirty="0" smtClean="0"/>
              <a:t>Mutually Exclusive events mean that A and B </a:t>
            </a:r>
            <a:r>
              <a:rPr lang="en-US" sz="2400" b="1" dirty="0" smtClean="0"/>
              <a:t>cannot</a:t>
            </a:r>
            <a:r>
              <a:rPr lang="en-US" sz="2400" dirty="0" smtClean="0"/>
              <a:t> both happen.</a:t>
            </a:r>
          </a:p>
        </p:txBody>
      </p:sp>
      <p:graphicFrame>
        <p:nvGraphicFramePr>
          <p:cNvPr id="8" name="Object 7"/>
          <p:cNvGraphicFramePr>
            <a:graphicFrameLocks noChangeAspect="1"/>
          </p:cNvGraphicFramePr>
          <p:nvPr/>
        </p:nvGraphicFramePr>
        <p:xfrm>
          <a:off x="3937000" y="3270250"/>
          <a:ext cx="1270000" cy="317500"/>
        </p:xfrm>
        <a:graphic>
          <a:graphicData uri="http://schemas.openxmlformats.org/presentationml/2006/ole">
            <mc:AlternateContent xmlns:mc="http://schemas.openxmlformats.org/markup-compatibility/2006">
              <mc:Choice xmlns:v="urn:schemas-microsoft-com:vml" Requires="v">
                <p:oleObj spid="_x0000_s4174" name="Equation" r:id="rId3" imgW="101600" imgH="177800" progId="Equation.3">
                  <p:embed/>
                </p:oleObj>
              </mc:Choice>
              <mc:Fallback>
                <p:oleObj name="Equation" r:id="rId3" imgW="101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3270250"/>
                        <a:ext cx="1270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866778" y="5200188"/>
            <a:ext cx="7134222" cy="1200329"/>
          </a:xfrm>
          <a:prstGeom prst="rect">
            <a:avLst/>
          </a:prstGeom>
          <a:noFill/>
        </p:spPr>
        <p:txBody>
          <a:bodyPr wrap="square" rtlCol="0">
            <a:spAutoFit/>
          </a:bodyPr>
          <a:lstStyle/>
          <a:p>
            <a:r>
              <a:rPr lang="en-US" sz="3600" dirty="0" smtClean="0"/>
              <a:t>Events </a:t>
            </a:r>
            <a:r>
              <a:rPr lang="en-US" sz="3600" dirty="0" smtClean="0">
                <a:solidFill>
                  <a:srgbClr val="FF0000"/>
                </a:solidFill>
              </a:rPr>
              <a:t>cannot</a:t>
            </a:r>
            <a:r>
              <a:rPr lang="en-US" sz="3600" dirty="0" smtClean="0"/>
              <a:t> be Independent and Mutually Exclusive</a:t>
            </a:r>
            <a:endParaRPr lang="en-US" sz="3600" dirty="0"/>
          </a:p>
        </p:txBody>
      </p:sp>
      <p:graphicFrame>
        <p:nvGraphicFramePr>
          <p:cNvPr id="17416" name="Object 8"/>
          <p:cNvGraphicFramePr>
            <a:graphicFrameLocks noChangeAspect="1"/>
          </p:cNvGraphicFramePr>
          <p:nvPr/>
        </p:nvGraphicFramePr>
        <p:xfrm>
          <a:off x="1817026" y="3124200"/>
          <a:ext cx="4219046" cy="1701800"/>
        </p:xfrm>
        <a:graphic>
          <a:graphicData uri="http://schemas.openxmlformats.org/presentationml/2006/ole">
            <mc:AlternateContent xmlns:mc="http://schemas.openxmlformats.org/markup-compatibility/2006">
              <mc:Choice xmlns:v="urn:schemas-microsoft-com:vml" Requires="v">
                <p:oleObj spid="_x0000_s4175" name="Equation" r:id="rId5" imgW="1511300" imgH="609600" progId="Equation.3">
                  <p:embed/>
                </p:oleObj>
              </mc:Choice>
              <mc:Fallback>
                <p:oleObj name="Equation" r:id="rId5" imgW="15113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7026" y="3124200"/>
                        <a:ext cx="4219046" cy="170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242478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333"/>
            <a:ext cx="8229600" cy="772869"/>
          </a:xfrm>
        </p:spPr>
        <p:txBody>
          <a:bodyPr/>
          <a:lstStyle/>
          <a:p>
            <a:pPr algn="l"/>
            <a:r>
              <a:rPr lang="en-US" dirty="0" smtClean="0"/>
              <a:t>THE HIV PROBLEM</a:t>
            </a:r>
            <a:endParaRPr lang="en-US" dirty="0"/>
          </a:p>
        </p:txBody>
      </p:sp>
      <p:sp>
        <p:nvSpPr>
          <p:cNvPr id="3" name="Content Placeholder 2"/>
          <p:cNvSpPr>
            <a:spLocks noGrp="1"/>
          </p:cNvSpPr>
          <p:nvPr>
            <p:ph idx="1"/>
          </p:nvPr>
        </p:nvSpPr>
        <p:spPr>
          <a:xfrm>
            <a:off x="457200" y="1883692"/>
            <a:ext cx="8229600" cy="2085570"/>
          </a:xfrm>
        </p:spPr>
        <p:txBody>
          <a:bodyPr/>
          <a:lstStyle/>
          <a:p>
            <a:r>
              <a:rPr lang="en-US" dirty="0" smtClean="0"/>
              <a:t>It has been estimated that in the United States, 1 out of 250 people are infected with HIV.</a:t>
            </a:r>
          </a:p>
          <a:p>
            <a:r>
              <a:rPr lang="en-US" dirty="0" smtClean="0"/>
              <a:t>Currently the test for determining if someone is infected with HIV is 99.5% accurate.</a:t>
            </a:r>
            <a:endParaRPr lang="en-US" dirty="0"/>
          </a:p>
        </p:txBody>
      </p:sp>
      <p:sp>
        <p:nvSpPr>
          <p:cNvPr id="4" name="TextBox 3"/>
          <p:cNvSpPr txBox="1"/>
          <p:nvPr/>
        </p:nvSpPr>
        <p:spPr>
          <a:xfrm>
            <a:off x="605692" y="4270103"/>
            <a:ext cx="7893539"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AutoNum type="alphaLcParenR"/>
            </a:pPr>
            <a:r>
              <a:rPr lang="en-US" sz="2400" dirty="0" smtClean="0"/>
              <a:t>What is the probability that a randomly selected person tests positive for HIV?</a:t>
            </a:r>
          </a:p>
          <a:p>
            <a:pPr marL="342900" indent="-342900">
              <a:buAutoNum type="alphaLcParenR"/>
            </a:pPr>
            <a:endParaRPr lang="en-US" sz="2400" dirty="0"/>
          </a:p>
          <a:p>
            <a:pPr marL="342900" indent="-342900">
              <a:buAutoNum type="alphaLcParenR"/>
            </a:pPr>
            <a:endParaRPr lang="en-US" sz="2400" dirty="0" smtClean="0"/>
          </a:p>
          <a:p>
            <a:pPr marL="342900" indent="-342900">
              <a:buAutoNum type="alphaLcParenR"/>
            </a:pPr>
            <a:r>
              <a:rPr lang="en-US" sz="2400" dirty="0" smtClean="0"/>
              <a:t>If a randomly selected person tests positive for HIV what is the probability that they are really infected?</a:t>
            </a:r>
            <a:endParaRPr lang="en-US" sz="2400" dirty="0"/>
          </a:p>
        </p:txBody>
      </p:sp>
    </p:spTree>
    <p:extLst>
      <p:ext uri="{BB962C8B-B14F-4D97-AF65-F5344CB8AC3E}">
        <p14:creationId xmlns:p14="http://schemas.microsoft.com/office/powerpoint/2010/main" val="2203710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31 at 11.35.53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rot="5400000">
            <a:off x="1211912" y="224130"/>
            <a:ext cx="6375082" cy="6620277"/>
          </a:xfrm>
          <a:prstGeom prst="rect">
            <a:avLst/>
          </a:prstGeom>
          <a:ln w="57150" cmpd="sng">
            <a:solidFill>
              <a:srgbClr val="FFAF03"/>
            </a:solidFill>
          </a:ln>
        </p:spPr>
      </p:pic>
    </p:spTree>
    <p:extLst>
      <p:ext uri="{BB962C8B-B14F-4D97-AF65-F5344CB8AC3E}">
        <p14:creationId xmlns:p14="http://schemas.microsoft.com/office/powerpoint/2010/main" val="297530171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31 at 11.36.06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rot="10800000">
            <a:off x="445641" y="837157"/>
            <a:ext cx="8098394" cy="5157325"/>
          </a:xfrm>
          <a:prstGeom prst="rect">
            <a:avLst/>
          </a:prstGeom>
          <a:ln w="76200" cmpd="sng">
            <a:solidFill>
              <a:srgbClr val="FFAF03"/>
            </a:solidFill>
          </a:ln>
        </p:spPr>
      </p:pic>
    </p:spTree>
    <p:extLst>
      <p:ext uri="{BB962C8B-B14F-4D97-AF65-F5344CB8AC3E}">
        <p14:creationId xmlns:p14="http://schemas.microsoft.com/office/powerpoint/2010/main" val="126683599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124200" y="1219200"/>
            <a:ext cx="2895600" cy="2209800"/>
          </a:xfrm>
        </p:spPr>
        <p:txBody>
          <a:bodyPr/>
          <a:lstStyle/>
          <a:p>
            <a:pPr algn="ctr" eaLnBrk="1" hangingPunct="1"/>
            <a:r>
              <a:rPr lang="en-US" dirty="0">
                <a:latin typeface="Times New Roman" charset="0"/>
                <a:ea typeface="ＭＳ Ｐゴシック" charset="0"/>
                <a:cs typeface="ＭＳ Ｐゴシック" charset="0"/>
              </a:rPr>
              <a:t>Chapter </a:t>
            </a:r>
            <a:r>
              <a:rPr lang="en-US" dirty="0" smtClean="0">
                <a:latin typeface="Times New Roman" charset="0"/>
                <a:ea typeface="ＭＳ Ｐゴシック" charset="0"/>
                <a:cs typeface="ＭＳ Ｐゴシック" charset="0"/>
              </a:rPr>
              <a:t>7</a:t>
            </a:r>
            <a:endParaRPr lang="en-US" dirty="0">
              <a:latin typeface="Times New Roman" charset="0"/>
              <a:ea typeface="ＭＳ Ｐゴシック" charset="0"/>
              <a:cs typeface="ＭＳ Ｐゴシック" charset="0"/>
            </a:endParaRPr>
          </a:p>
        </p:txBody>
      </p:sp>
      <p:sp>
        <p:nvSpPr>
          <p:cNvPr id="14338" name="Rectangle 3"/>
          <p:cNvSpPr>
            <a:spLocks noGrp="1" noChangeArrowheads="1"/>
          </p:cNvSpPr>
          <p:nvPr>
            <p:ph type="subTitle" idx="1"/>
          </p:nvPr>
        </p:nvSpPr>
        <p:spPr/>
        <p:txBody>
          <a:bodyPr/>
          <a:lstStyle/>
          <a:p>
            <a:pPr eaLnBrk="1" hangingPunct="1">
              <a:buFont typeface="Wingdings" charset="0"/>
              <a:buNone/>
            </a:pPr>
            <a:r>
              <a:rPr lang="en-US" dirty="0">
                <a:latin typeface="Arial" charset="0"/>
                <a:ea typeface="ＭＳ Ｐゴシック" charset="0"/>
                <a:cs typeface="ＭＳ Ｐゴシック" charset="0"/>
              </a:rPr>
              <a:t>Sampling distributions</a:t>
            </a:r>
          </a:p>
        </p:txBody>
      </p:sp>
    </p:spTree>
    <p:extLst>
      <p:ext uri="{BB962C8B-B14F-4D97-AF65-F5344CB8AC3E}">
        <p14:creationId xmlns:p14="http://schemas.microsoft.com/office/powerpoint/2010/main" val="1799459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atin typeface="Times New Roman" charset="0"/>
                <a:ea typeface="ＭＳ Ｐゴシック" charset="0"/>
                <a:cs typeface="ＭＳ Ｐゴシック" charset="0"/>
              </a:rPr>
              <a:t>Parameter vs Statistic</a:t>
            </a:r>
          </a:p>
        </p:txBody>
      </p:sp>
      <p:sp>
        <p:nvSpPr>
          <p:cNvPr id="15362" name="Content Placeholder 2"/>
          <p:cNvSpPr>
            <a:spLocks noGrp="1"/>
          </p:cNvSpPr>
          <p:nvPr>
            <p:ph idx="1"/>
          </p:nvPr>
        </p:nvSpPr>
        <p:spPr>
          <a:xfrm>
            <a:off x="914400" y="1905000"/>
            <a:ext cx="7772400" cy="762000"/>
          </a:xfrm>
        </p:spPr>
        <p:txBody>
          <a:bodyPr/>
          <a:lstStyle/>
          <a:p>
            <a:r>
              <a:rPr lang="en-US" sz="2000" dirty="0">
                <a:latin typeface="Arial" charset="0"/>
                <a:ea typeface="ＭＳ Ｐゴシック" charset="0"/>
                <a:cs typeface="ＭＳ Ｐゴシック" charset="0"/>
              </a:rPr>
              <a:t>In each of the following determine which bold face # is a </a:t>
            </a:r>
            <a:r>
              <a:rPr lang="en-US" sz="2000" b="1" i="1" dirty="0">
                <a:latin typeface="Arial" charset="0"/>
                <a:ea typeface="ＭＳ Ｐゴシック" charset="0"/>
                <a:cs typeface="ＭＳ Ｐゴシック" charset="0"/>
              </a:rPr>
              <a:t>parameter</a:t>
            </a:r>
            <a:r>
              <a:rPr lang="en-US" sz="2000" b="1" dirty="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or a </a:t>
            </a:r>
            <a:r>
              <a:rPr lang="en-US" sz="2000" b="1" i="1" dirty="0">
                <a:latin typeface="Arial" charset="0"/>
                <a:ea typeface="ＭＳ Ｐゴシック" charset="0"/>
                <a:cs typeface="ＭＳ Ｐゴシック" charset="0"/>
              </a:rPr>
              <a:t>statistic</a:t>
            </a:r>
            <a:r>
              <a:rPr lang="en-US" sz="2000" b="1" dirty="0">
                <a:latin typeface="Arial" charset="0"/>
                <a:ea typeface="ＭＳ Ｐゴシック" charset="0"/>
                <a:cs typeface="ＭＳ Ｐゴシック" charset="0"/>
              </a:rPr>
              <a:t>.</a:t>
            </a:r>
            <a:endParaRPr lang="en-US" sz="2000" dirty="0">
              <a:latin typeface="Arial" charset="0"/>
              <a:ea typeface="ＭＳ Ｐゴシック" charset="0"/>
              <a:cs typeface="ＭＳ Ｐゴシック" charset="0"/>
            </a:endParaRPr>
          </a:p>
        </p:txBody>
      </p:sp>
      <p:sp>
        <p:nvSpPr>
          <p:cNvPr id="4" name="TextBox 3"/>
          <p:cNvSpPr txBox="1">
            <a:spLocks noChangeArrowheads="1"/>
          </p:cNvSpPr>
          <p:nvPr/>
        </p:nvSpPr>
        <p:spPr bwMode="auto">
          <a:xfrm>
            <a:off x="304800" y="2667000"/>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During the first quarter, Mr. Pines was planning on giving out on average about </a:t>
            </a:r>
            <a:r>
              <a:rPr lang="en-US" sz="2800" b="1"/>
              <a:t>20</a:t>
            </a:r>
            <a:r>
              <a:rPr lang="en-US" sz="2800"/>
              <a:t> baseball cards per student. After surveying 25 students at random there were actually about </a:t>
            </a:r>
            <a:r>
              <a:rPr lang="en-US" sz="2800" b="1"/>
              <a:t>32</a:t>
            </a:r>
            <a:r>
              <a:rPr lang="en-US" sz="2800"/>
              <a:t> cards per student given out.</a:t>
            </a:r>
          </a:p>
        </p:txBody>
      </p:sp>
      <p:cxnSp>
        <p:nvCxnSpPr>
          <p:cNvPr id="7" name="Straight Arrow Connector 6"/>
          <p:cNvCxnSpPr/>
          <p:nvPr/>
        </p:nvCxnSpPr>
        <p:spPr>
          <a:xfrm>
            <a:off x="1905000" y="1219200"/>
            <a:ext cx="2971800" cy="19812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810000" y="1219200"/>
            <a:ext cx="1371600" cy="2743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600" y="4953000"/>
            <a:ext cx="8077200" cy="64611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dirty="0"/>
              <a:t>A Parameter is the number that goes with the </a:t>
            </a:r>
            <a:r>
              <a:rPr lang="en-US" dirty="0" err="1"/>
              <a:t>population,the</a:t>
            </a:r>
            <a:r>
              <a:rPr lang="en-US" dirty="0"/>
              <a:t> number that we are expecting from prior studies or given information.</a:t>
            </a:r>
          </a:p>
        </p:txBody>
      </p:sp>
      <p:sp>
        <p:nvSpPr>
          <p:cNvPr id="11" name="TextBox 10"/>
          <p:cNvSpPr txBox="1"/>
          <p:nvPr/>
        </p:nvSpPr>
        <p:spPr>
          <a:xfrm>
            <a:off x="762000" y="5867400"/>
            <a:ext cx="8077200" cy="3698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dirty="0"/>
              <a:t>A Statistic is the number obtained from a sample.</a:t>
            </a:r>
          </a:p>
        </p:txBody>
      </p:sp>
    </p:spTree>
    <p:extLst>
      <p:ext uri="{BB962C8B-B14F-4D97-AF65-F5344CB8AC3E}">
        <p14:creationId xmlns:p14="http://schemas.microsoft.com/office/powerpoint/2010/main" val="726955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53213"/>
            <a:ext cx="7918450" cy="788894"/>
          </a:xfrm>
        </p:spPr>
        <p:txBody>
          <a:bodyPr/>
          <a:lstStyle/>
          <a:p>
            <a:r>
              <a:rPr lang="en-US" dirty="0" smtClean="0"/>
              <a:t>5# Summary of Histogram</a:t>
            </a:r>
            <a:endParaRPr lang="en-US" dirty="0"/>
          </a:p>
        </p:txBody>
      </p:sp>
      <p:pic>
        <p:nvPicPr>
          <p:cNvPr id="3" name="Picture 2" descr="Screen Shot 2013-09-06 at 7.55.59 AM.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6492" y="1583234"/>
            <a:ext cx="6471386" cy="4718378"/>
          </a:xfrm>
          <a:prstGeom prst="rect">
            <a:avLst/>
          </a:prstGeom>
        </p:spPr>
      </p:pic>
      <p:sp>
        <p:nvSpPr>
          <p:cNvPr id="4" name="TextBox 3"/>
          <p:cNvSpPr txBox="1"/>
          <p:nvPr/>
        </p:nvSpPr>
        <p:spPr>
          <a:xfrm>
            <a:off x="6445109" y="1640107"/>
            <a:ext cx="44052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10</a:t>
            </a:r>
            <a:endParaRPr lang="en-US" dirty="0"/>
          </a:p>
        </p:txBody>
      </p:sp>
      <p:sp>
        <p:nvSpPr>
          <p:cNvPr id="5" name="TextBox 4"/>
          <p:cNvSpPr txBox="1"/>
          <p:nvPr/>
        </p:nvSpPr>
        <p:spPr>
          <a:xfrm>
            <a:off x="5976601" y="2200399"/>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a:t>8</a:t>
            </a:r>
          </a:p>
        </p:txBody>
      </p:sp>
      <p:sp>
        <p:nvSpPr>
          <p:cNvPr id="6" name="TextBox 5"/>
          <p:cNvSpPr txBox="1"/>
          <p:nvPr/>
        </p:nvSpPr>
        <p:spPr>
          <a:xfrm>
            <a:off x="5426871" y="2816231"/>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a:t>6</a:t>
            </a:r>
          </a:p>
        </p:txBody>
      </p:sp>
      <p:sp>
        <p:nvSpPr>
          <p:cNvPr id="7" name="TextBox 6"/>
          <p:cNvSpPr txBox="1"/>
          <p:nvPr/>
        </p:nvSpPr>
        <p:spPr>
          <a:xfrm>
            <a:off x="4739801" y="3479755"/>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a:t>4</a:t>
            </a:r>
          </a:p>
        </p:txBody>
      </p:sp>
      <p:sp>
        <p:nvSpPr>
          <p:cNvPr id="8" name="TextBox 7"/>
          <p:cNvSpPr txBox="1"/>
          <p:nvPr/>
        </p:nvSpPr>
        <p:spPr>
          <a:xfrm>
            <a:off x="4299281" y="3849087"/>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a:t>3</a:t>
            </a:r>
          </a:p>
        </p:txBody>
      </p:sp>
      <p:sp>
        <p:nvSpPr>
          <p:cNvPr id="9" name="TextBox 8"/>
          <p:cNvSpPr txBox="1"/>
          <p:nvPr/>
        </p:nvSpPr>
        <p:spPr>
          <a:xfrm>
            <a:off x="3707253" y="4427647"/>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1</a:t>
            </a:r>
            <a:endParaRPr lang="en-US" dirty="0"/>
          </a:p>
        </p:txBody>
      </p:sp>
      <p:sp>
        <p:nvSpPr>
          <p:cNvPr id="10" name="TextBox 9"/>
          <p:cNvSpPr txBox="1"/>
          <p:nvPr/>
        </p:nvSpPr>
        <p:spPr>
          <a:xfrm>
            <a:off x="2608544" y="4395381"/>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1</a:t>
            </a:r>
            <a:endParaRPr lang="en-US" dirty="0"/>
          </a:p>
        </p:txBody>
      </p:sp>
      <p:sp>
        <p:nvSpPr>
          <p:cNvPr id="11" name="TextBox 10"/>
          <p:cNvSpPr txBox="1"/>
          <p:nvPr/>
        </p:nvSpPr>
        <p:spPr>
          <a:xfrm>
            <a:off x="8037431" y="4644672"/>
            <a:ext cx="72117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n=33</a:t>
            </a:r>
            <a:endParaRPr lang="en-US" dirty="0"/>
          </a:p>
        </p:txBody>
      </p:sp>
    </p:spTree>
    <p:extLst>
      <p:ext uri="{BB962C8B-B14F-4D97-AF65-F5344CB8AC3E}">
        <p14:creationId xmlns:p14="http://schemas.microsoft.com/office/powerpoint/2010/main" val="390860381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Times New Roman" charset="0"/>
                <a:ea typeface="ＭＳ Ｐゴシック" charset="0"/>
                <a:cs typeface="ＭＳ Ｐゴシック" charset="0"/>
              </a:rPr>
              <a:t>Parameter vs Statistic</a:t>
            </a:r>
          </a:p>
        </p:txBody>
      </p:sp>
      <p:sp>
        <p:nvSpPr>
          <p:cNvPr id="17410" name="Content Placeholder 2"/>
          <p:cNvSpPr>
            <a:spLocks noGrp="1"/>
          </p:cNvSpPr>
          <p:nvPr>
            <p:ph idx="1"/>
          </p:nvPr>
        </p:nvSpPr>
        <p:spPr>
          <a:xfrm>
            <a:off x="914400" y="1888642"/>
            <a:ext cx="7772400" cy="762000"/>
          </a:xfrm>
        </p:spPr>
        <p:txBody>
          <a:bodyPr/>
          <a:lstStyle/>
          <a:p>
            <a:r>
              <a:rPr lang="en-US" sz="2000" dirty="0">
                <a:latin typeface="Arial" charset="0"/>
                <a:ea typeface="ＭＳ Ｐゴシック" charset="0"/>
                <a:cs typeface="ＭＳ Ｐゴシック" charset="0"/>
              </a:rPr>
              <a:t>In each of the following determine which bold face # is a </a:t>
            </a:r>
            <a:r>
              <a:rPr lang="en-US" sz="2000" b="1" i="1" dirty="0">
                <a:latin typeface="Arial" charset="0"/>
                <a:ea typeface="ＭＳ Ｐゴシック" charset="0"/>
                <a:cs typeface="ＭＳ Ｐゴシック" charset="0"/>
              </a:rPr>
              <a:t>parameter</a:t>
            </a:r>
            <a:r>
              <a:rPr lang="en-US" sz="2000" b="1" dirty="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or a </a:t>
            </a:r>
            <a:r>
              <a:rPr lang="en-US" sz="2000" b="1" i="1" dirty="0">
                <a:latin typeface="Arial" charset="0"/>
                <a:ea typeface="ＭＳ Ｐゴシック" charset="0"/>
                <a:cs typeface="ＭＳ Ｐゴシック" charset="0"/>
              </a:rPr>
              <a:t>statistic</a:t>
            </a:r>
            <a:r>
              <a:rPr lang="en-US" sz="2000" b="1" dirty="0">
                <a:latin typeface="Arial" charset="0"/>
                <a:ea typeface="ＭＳ Ｐゴシック" charset="0"/>
                <a:cs typeface="ＭＳ Ｐゴシック" charset="0"/>
              </a:rPr>
              <a:t>.</a:t>
            </a:r>
            <a:endParaRPr lang="en-US" sz="2000" dirty="0">
              <a:latin typeface="Arial" charset="0"/>
              <a:ea typeface="ＭＳ Ｐゴシック" charset="0"/>
              <a:cs typeface="ＭＳ Ｐゴシック" charset="0"/>
            </a:endParaRPr>
          </a:p>
        </p:txBody>
      </p:sp>
      <p:sp>
        <p:nvSpPr>
          <p:cNvPr id="4" name="TextBox 3"/>
          <p:cNvSpPr txBox="1">
            <a:spLocks noChangeArrowheads="1"/>
          </p:cNvSpPr>
          <p:nvPr/>
        </p:nvSpPr>
        <p:spPr bwMode="auto">
          <a:xfrm>
            <a:off x="304800" y="2667000"/>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On a certain airline flight last week, </a:t>
            </a:r>
            <a:r>
              <a:rPr lang="en-US" sz="2800" b="1"/>
              <a:t>7%</a:t>
            </a:r>
            <a:r>
              <a:rPr lang="en-US" sz="2800"/>
              <a:t> of the 195 passengers were selected for random security screening. Typically this same flight randomly selects </a:t>
            </a:r>
            <a:r>
              <a:rPr lang="en-US" sz="2800" b="1"/>
              <a:t>11% </a:t>
            </a:r>
            <a:r>
              <a:rPr lang="en-US" sz="2800"/>
              <a:t>of its passengers.</a:t>
            </a:r>
          </a:p>
        </p:txBody>
      </p:sp>
      <p:cxnSp>
        <p:nvCxnSpPr>
          <p:cNvPr id="7" name="Straight Arrow Connector 6"/>
          <p:cNvCxnSpPr/>
          <p:nvPr/>
        </p:nvCxnSpPr>
        <p:spPr>
          <a:xfrm flipH="1">
            <a:off x="914400" y="1219200"/>
            <a:ext cx="990600" cy="27432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181600" y="1219200"/>
            <a:ext cx="990600" cy="14478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600" y="4953000"/>
            <a:ext cx="8077200" cy="64611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dirty="0"/>
              <a:t>A Parameter is the number that goes with the </a:t>
            </a:r>
            <a:r>
              <a:rPr lang="en-US" dirty="0" err="1"/>
              <a:t>population,the</a:t>
            </a:r>
            <a:r>
              <a:rPr lang="en-US" dirty="0"/>
              <a:t> number that we are expecting from prior studies or given information.</a:t>
            </a:r>
          </a:p>
        </p:txBody>
      </p:sp>
      <p:sp>
        <p:nvSpPr>
          <p:cNvPr id="11" name="TextBox 10"/>
          <p:cNvSpPr txBox="1"/>
          <p:nvPr/>
        </p:nvSpPr>
        <p:spPr>
          <a:xfrm>
            <a:off x="762000" y="5867400"/>
            <a:ext cx="8077200" cy="3698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dirty="0"/>
              <a:t>A Statistic is the number obtained from a sample.</a:t>
            </a:r>
          </a:p>
        </p:txBody>
      </p:sp>
    </p:spTree>
    <p:extLst>
      <p:ext uri="{BB962C8B-B14F-4D97-AF65-F5344CB8AC3E}">
        <p14:creationId xmlns:p14="http://schemas.microsoft.com/office/powerpoint/2010/main" val="3066222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latin typeface="Times New Roman" charset="0"/>
                <a:ea typeface="ＭＳ Ｐゴシック" charset="0"/>
                <a:cs typeface="ＭＳ Ｐゴシック" charset="0"/>
              </a:rPr>
              <a:t>Ch2 </a:t>
            </a:r>
            <a:r>
              <a:rPr lang="en-US" dirty="0" err="1">
                <a:latin typeface="Times New Roman" charset="0"/>
                <a:ea typeface="ＭＳ Ｐゴシック" charset="0"/>
                <a:cs typeface="ＭＳ Ｐゴシック" charset="0"/>
              </a:rPr>
              <a:t>Vs</a:t>
            </a:r>
            <a:r>
              <a:rPr lang="en-US" dirty="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Ch7</a:t>
            </a:r>
            <a:endParaRPr lang="en-US" dirty="0">
              <a:latin typeface="Times New Roman" charset="0"/>
              <a:ea typeface="ＭＳ Ｐゴシック" charset="0"/>
              <a:cs typeface="ＭＳ Ｐゴシック" charset="0"/>
            </a:endParaRPr>
          </a:p>
        </p:txBody>
      </p:sp>
      <p:sp>
        <p:nvSpPr>
          <p:cNvPr id="19458" name="Content Placeholder 2"/>
          <p:cNvSpPr>
            <a:spLocks noGrp="1"/>
          </p:cNvSpPr>
          <p:nvPr>
            <p:ph idx="1"/>
          </p:nvPr>
        </p:nvSpPr>
        <p:spPr>
          <a:xfrm>
            <a:off x="914400" y="1864127"/>
            <a:ext cx="7772400" cy="990600"/>
          </a:xfrm>
        </p:spPr>
        <p:txBody>
          <a:bodyPr/>
          <a:lstStyle/>
          <a:p>
            <a:r>
              <a:rPr lang="en-US">
                <a:latin typeface="Arial" charset="0"/>
                <a:ea typeface="ＭＳ Ｐゴシック" charset="0"/>
                <a:cs typeface="ＭＳ Ｐゴシック" charset="0"/>
              </a:rPr>
              <a:t>The Chapter 2 Test scores had a mean of 73 and a standard deviation of 9</a:t>
            </a:r>
          </a:p>
        </p:txBody>
      </p:sp>
      <p:sp>
        <p:nvSpPr>
          <p:cNvPr id="4" name="TextBox 3"/>
          <p:cNvSpPr txBox="1"/>
          <p:nvPr/>
        </p:nvSpPr>
        <p:spPr>
          <a:xfrm>
            <a:off x="609600" y="3048000"/>
            <a:ext cx="8305800" cy="7080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000" dirty="0"/>
              <a:t>Ch2 Question: What is the probability that a randomly chosen test score was greater than 88?</a:t>
            </a:r>
          </a:p>
        </p:txBody>
      </p:sp>
      <p:sp>
        <p:nvSpPr>
          <p:cNvPr id="5" name="TextBox 4"/>
          <p:cNvSpPr txBox="1"/>
          <p:nvPr/>
        </p:nvSpPr>
        <p:spPr>
          <a:xfrm>
            <a:off x="609600" y="4648200"/>
            <a:ext cx="8110538" cy="7080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000" dirty="0" smtClean="0"/>
              <a:t>Ch7 </a:t>
            </a:r>
            <a:r>
              <a:rPr lang="en-US" sz="2000" dirty="0"/>
              <a:t>Question: What is the probability that 5 randomly chosen test scores have a mean greater than 88?</a:t>
            </a:r>
          </a:p>
        </p:txBody>
      </p:sp>
      <p:cxnSp>
        <p:nvCxnSpPr>
          <p:cNvPr id="8" name="Straight Arrow Connector 7"/>
          <p:cNvCxnSpPr/>
          <p:nvPr/>
        </p:nvCxnSpPr>
        <p:spPr>
          <a:xfrm flipV="1">
            <a:off x="5486400" y="3429000"/>
            <a:ext cx="0" cy="762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486400" y="5105400"/>
            <a:ext cx="0" cy="762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667000" y="5410200"/>
            <a:ext cx="0" cy="762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a:spLocks noChangeArrowheads="1"/>
          </p:cNvSpPr>
          <p:nvPr/>
        </p:nvSpPr>
        <p:spPr bwMode="auto">
          <a:xfrm>
            <a:off x="4470400" y="6169025"/>
            <a:ext cx="2938463" cy="3698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Do you see the difference?</a:t>
            </a:r>
          </a:p>
        </p:txBody>
      </p:sp>
    </p:spTree>
    <p:extLst>
      <p:ext uri="{BB962C8B-B14F-4D97-AF65-F5344CB8AC3E}">
        <p14:creationId xmlns:p14="http://schemas.microsoft.com/office/powerpoint/2010/main" val="3329364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Times New Roman" charset="0"/>
                <a:ea typeface="ＭＳ Ｐゴシック" charset="0"/>
                <a:cs typeface="ＭＳ Ｐゴシック" charset="0"/>
              </a:rPr>
              <a:t>Symbols</a:t>
            </a:r>
          </a:p>
        </p:txBody>
      </p:sp>
      <p:pic>
        <p:nvPicPr>
          <p:cNvPr id="20482" name="Picture 3" descr="Screen Shot 2014-11-07 at 12.14.3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44750" y="831850"/>
            <a:ext cx="62103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96545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Means</a:t>
            </a:r>
          </a:p>
        </p:txBody>
      </p:sp>
      <p:sp>
        <p:nvSpPr>
          <p:cNvPr id="33794" name="Rectangle 3"/>
          <p:cNvSpPr>
            <a:spLocks noGrp="1" noChangeArrowheads="1"/>
          </p:cNvSpPr>
          <p:nvPr>
            <p:ph type="body" idx="1"/>
          </p:nvPr>
        </p:nvSpPr>
        <p:spPr/>
        <p:txBody>
          <a:bodyPr/>
          <a:lstStyle/>
          <a:p>
            <a:pPr lvl="1" eaLnBrk="1" hangingPunct="1"/>
            <a:r>
              <a:rPr lang="en-US">
                <a:latin typeface="Arial" charset="0"/>
                <a:ea typeface="ＭＳ Ｐゴシック" charset="0"/>
              </a:rPr>
              <a:t>The mean     of the sample means should be close to </a:t>
            </a:r>
            <a:r>
              <a:rPr lang="el-GR">
                <a:latin typeface="Arial" charset="0"/>
                <a:ea typeface="ＭＳ Ｐゴシック" charset="0"/>
                <a:cs typeface="Arial" charset="0"/>
              </a:rPr>
              <a:t>μ</a:t>
            </a:r>
            <a:r>
              <a:rPr lang="en-US">
                <a:latin typeface="Arial" charset="0"/>
                <a:ea typeface="ＭＳ Ｐゴシック" charset="0"/>
                <a:cs typeface="Arial" charset="0"/>
              </a:rPr>
              <a:t>.</a:t>
            </a:r>
          </a:p>
          <a:p>
            <a:pPr lvl="1" eaLnBrk="1" hangingPunct="1"/>
            <a:r>
              <a:rPr lang="en-US">
                <a:latin typeface="Arial" charset="0"/>
                <a:ea typeface="ＭＳ Ｐゴシック" charset="0"/>
                <a:cs typeface="Arial" charset="0"/>
              </a:rPr>
              <a:t>The standard deviation of the distribution of sample means is </a:t>
            </a:r>
          </a:p>
        </p:txBody>
      </p:sp>
      <p:graphicFrame>
        <p:nvGraphicFramePr>
          <p:cNvPr id="33795" name="Object 2"/>
          <p:cNvGraphicFramePr>
            <a:graphicFrameLocks noChangeAspect="1"/>
          </p:cNvGraphicFramePr>
          <p:nvPr>
            <p:extLst>
              <p:ext uri="{D42A27DB-BD31-4B8C-83A1-F6EECF244321}">
                <p14:modId xmlns:p14="http://schemas.microsoft.com/office/powerpoint/2010/main" val="4256524435"/>
              </p:ext>
            </p:extLst>
          </p:nvPr>
        </p:nvGraphicFramePr>
        <p:xfrm>
          <a:off x="3387725" y="3687384"/>
          <a:ext cx="666750" cy="1016000"/>
        </p:xfrm>
        <a:graphic>
          <a:graphicData uri="http://schemas.openxmlformats.org/presentationml/2006/ole">
            <mc:AlternateContent xmlns:mc="http://schemas.openxmlformats.org/markup-compatibility/2006">
              <mc:Choice xmlns:v="urn:schemas-microsoft-com:vml" Requires="v">
                <p:oleObj spid="_x0000_s27696" name="Equation" r:id="rId3" imgW="266700" imgH="406400" progId="Equation.DSMT4">
                  <p:embed/>
                </p:oleObj>
              </mc:Choice>
              <mc:Fallback>
                <p:oleObj name="Equation" r:id="rId3" imgW="266700" imgH="40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725" y="3687384"/>
                        <a:ext cx="6667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3796" name="Object 3"/>
          <p:cNvGraphicFramePr>
            <a:graphicFrameLocks noChangeAspect="1"/>
          </p:cNvGraphicFramePr>
          <p:nvPr>
            <p:extLst>
              <p:ext uri="{D42A27DB-BD31-4B8C-83A1-F6EECF244321}">
                <p14:modId xmlns:p14="http://schemas.microsoft.com/office/powerpoint/2010/main" val="3456048968"/>
              </p:ext>
            </p:extLst>
          </p:nvPr>
        </p:nvGraphicFramePr>
        <p:xfrm>
          <a:off x="2867025" y="2209800"/>
          <a:ext cx="520700" cy="457200"/>
        </p:xfrm>
        <a:graphic>
          <a:graphicData uri="http://schemas.openxmlformats.org/presentationml/2006/ole">
            <mc:AlternateContent xmlns:mc="http://schemas.openxmlformats.org/markup-compatibility/2006">
              <mc:Choice xmlns:v="urn:schemas-microsoft-com:vml" Requires="v">
                <p:oleObj spid="_x0000_s27697" name="Equation" r:id="rId5" imgW="139700" imgH="152400" progId="Equation.3">
                  <p:embed/>
                </p:oleObj>
              </mc:Choice>
              <mc:Fallback>
                <p:oleObj name="Equation" r:id="rId5" imgW="139700" imgH="15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7025" y="2209800"/>
                        <a:ext cx="520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311180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Times New Roman" charset="0"/>
                <a:ea typeface="ＭＳ Ｐゴシック" charset="0"/>
                <a:cs typeface="ＭＳ Ｐゴシック" charset="0"/>
              </a:rPr>
              <a:t>Means vs Proportions</a:t>
            </a:r>
          </a:p>
        </p:txBody>
      </p:sp>
      <p:pic>
        <p:nvPicPr>
          <p:cNvPr id="39938" name="Picture 3" descr="Screen Shot 2014-11-13 at 8.57.0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54610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24779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Times New Roman" charset="0"/>
                <a:ea typeface="ＭＳ Ｐゴシック" charset="0"/>
                <a:cs typeface="ＭＳ Ｐゴシック" charset="0"/>
              </a:rPr>
              <a:t>Means vs Proportions</a:t>
            </a:r>
          </a:p>
        </p:txBody>
      </p:sp>
      <p:sp>
        <p:nvSpPr>
          <p:cNvPr id="2" name="TextBox 1"/>
          <p:cNvSpPr txBox="1"/>
          <p:nvPr/>
        </p:nvSpPr>
        <p:spPr>
          <a:xfrm>
            <a:off x="1006149" y="2556800"/>
            <a:ext cx="6432758" cy="35394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smtClean="0"/>
              <a:t>These problems require the following:</a:t>
            </a:r>
          </a:p>
          <a:p>
            <a:endParaRPr lang="en-US" sz="2800" dirty="0"/>
          </a:p>
          <a:p>
            <a:r>
              <a:rPr lang="en-US" sz="2800" dirty="0" smtClean="0"/>
              <a:t>Z-score formula</a:t>
            </a:r>
          </a:p>
          <a:p>
            <a:r>
              <a:rPr lang="en-US" sz="2800" dirty="0" smtClean="0"/>
              <a:t>The Z-Score</a:t>
            </a:r>
          </a:p>
          <a:p>
            <a:r>
              <a:rPr lang="en-US" sz="2800" dirty="0" smtClean="0"/>
              <a:t>The Normal Curve</a:t>
            </a:r>
          </a:p>
          <a:p>
            <a:r>
              <a:rPr lang="en-US" sz="2800" dirty="0" smtClean="0"/>
              <a:t>Shading</a:t>
            </a:r>
          </a:p>
          <a:p>
            <a:r>
              <a:rPr lang="en-US" sz="2800" dirty="0" smtClean="0"/>
              <a:t>The probability answer</a:t>
            </a:r>
          </a:p>
          <a:p>
            <a:r>
              <a:rPr lang="en-US" sz="2800" dirty="0" smtClean="0"/>
              <a:t>A conclusion sentence</a:t>
            </a:r>
            <a:endParaRPr lang="en-US" sz="2800" dirty="0"/>
          </a:p>
        </p:txBody>
      </p:sp>
    </p:spTree>
    <p:extLst>
      <p:ext uri="{BB962C8B-B14F-4D97-AF65-F5344CB8AC3E}">
        <p14:creationId xmlns:p14="http://schemas.microsoft.com/office/powerpoint/2010/main" val="374148033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Screen Shot 2014-11-13 at 8.58.4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292" y="1504297"/>
            <a:ext cx="7484558" cy="456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74195" y="478369"/>
            <a:ext cx="4624696"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Example of a completed proportion problem.</a:t>
            </a:r>
            <a:endParaRPr lang="en-US" dirty="0"/>
          </a:p>
        </p:txBody>
      </p:sp>
    </p:spTree>
    <p:extLst>
      <p:ext uri="{BB962C8B-B14F-4D97-AF65-F5344CB8AC3E}">
        <p14:creationId xmlns:p14="http://schemas.microsoft.com/office/powerpoint/2010/main" val="131573819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Screen Shot 2013-11-18 at 8.57.0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7200"/>
            <a:ext cx="4191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0" y="762000"/>
            <a:ext cx="1636713" cy="64611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Mean = 1994</a:t>
            </a:r>
          </a:p>
          <a:p>
            <a:pPr>
              <a:defRPr/>
            </a:pPr>
            <a:r>
              <a:rPr lang="en-US" dirty="0" err="1"/>
              <a:t>StDev</a:t>
            </a:r>
            <a:r>
              <a:rPr lang="en-US" dirty="0"/>
              <a:t> = 11.53</a:t>
            </a:r>
          </a:p>
        </p:txBody>
      </p:sp>
      <p:pic>
        <p:nvPicPr>
          <p:cNvPr id="6" name="Picture 5" descr="Screen Shot 2013-11-20 at 11.08.1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657600"/>
            <a:ext cx="4343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191000" y="3733800"/>
            <a:ext cx="2133600"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Mean = 1994</a:t>
            </a:r>
          </a:p>
          <a:p>
            <a:pPr>
              <a:defRPr/>
            </a:pPr>
            <a:r>
              <a:rPr lang="en-US" dirty="0" err="1"/>
              <a:t>StDev</a:t>
            </a:r>
            <a:r>
              <a:rPr lang="en-US" dirty="0"/>
              <a:t> = 3.27263</a:t>
            </a:r>
          </a:p>
        </p:txBody>
      </p:sp>
      <p:sp>
        <p:nvSpPr>
          <p:cNvPr id="8" name="TextBox 7"/>
          <p:cNvSpPr txBox="1"/>
          <p:nvPr/>
        </p:nvSpPr>
        <p:spPr>
          <a:xfrm>
            <a:off x="6475413" y="5791200"/>
            <a:ext cx="2668587" cy="646113"/>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Sampling Distribution of 67 samples of size 9</a:t>
            </a:r>
          </a:p>
        </p:txBody>
      </p:sp>
      <p:pic>
        <p:nvPicPr>
          <p:cNvPr id="9" name="Picture 8" descr="Screen Shot 2013-11-20 at 11.07.52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3810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3733800"/>
            <a:ext cx="1911350" cy="64611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Mean = 1993.6</a:t>
            </a:r>
          </a:p>
          <a:p>
            <a:pPr>
              <a:defRPr/>
            </a:pPr>
            <a:r>
              <a:rPr lang="en-US" dirty="0" err="1"/>
              <a:t>StDev</a:t>
            </a:r>
            <a:r>
              <a:rPr lang="en-US" dirty="0"/>
              <a:t> = 6.43343</a:t>
            </a:r>
          </a:p>
        </p:txBody>
      </p:sp>
      <p:sp>
        <p:nvSpPr>
          <p:cNvPr id="11" name="TextBox 10"/>
          <p:cNvSpPr txBox="1"/>
          <p:nvPr/>
        </p:nvSpPr>
        <p:spPr>
          <a:xfrm>
            <a:off x="381000" y="5867400"/>
            <a:ext cx="3048000" cy="646113"/>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Sampling Distribution of 67 samples of size 3</a:t>
            </a:r>
          </a:p>
        </p:txBody>
      </p:sp>
      <p:sp>
        <p:nvSpPr>
          <p:cNvPr id="66569" name="TextBox 11"/>
          <p:cNvSpPr txBox="1">
            <a:spLocks noChangeArrowheads="1"/>
          </p:cNvSpPr>
          <p:nvPr/>
        </p:nvSpPr>
        <p:spPr bwMode="auto">
          <a:xfrm>
            <a:off x="3962400" y="152400"/>
            <a:ext cx="1655763" cy="3698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POPULATION</a:t>
            </a:r>
          </a:p>
        </p:txBody>
      </p:sp>
    </p:spTree>
    <p:extLst>
      <p:ext uri="{BB962C8B-B14F-4D97-AF65-F5344CB8AC3E}">
        <p14:creationId xmlns:p14="http://schemas.microsoft.com/office/powerpoint/2010/main" val="330390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latin typeface="Arial Black" charset="0"/>
                <a:ea typeface="ＭＳ Ｐゴシック" charset="0"/>
                <a:cs typeface="ＭＳ Ｐゴシック" charset="0"/>
              </a:rPr>
              <a:t>Chapter 8</a:t>
            </a:r>
          </a:p>
        </p:txBody>
      </p:sp>
      <p:sp>
        <p:nvSpPr>
          <p:cNvPr id="13314" name="Content Placeholder 2"/>
          <p:cNvSpPr>
            <a:spLocks noGrp="1"/>
          </p:cNvSpPr>
          <p:nvPr>
            <p:ph idx="1"/>
          </p:nvPr>
        </p:nvSpPr>
        <p:spPr>
          <a:xfrm>
            <a:off x="685801" y="2209800"/>
            <a:ext cx="7454100" cy="2364750"/>
          </a:xfrm>
        </p:spPr>
        <p:txBody>
          <a:bodyPr/>
          <a:lstStyle/>
          <a:p>
            <a:r>
              <a:rPr lang="en-US" dirty="0">
                <a:latin typeface="Arial Black" charset="0"/>
                <a:ea typeface="ＭＳ Ｐゴシック" charset="0"/>
                <a:cs typeface="ＭＳ Ｐゴシック" charset="0"/>
              </a:rPr>
              <a:t>Z </a:t>
            </a:r>
            <a:r>
              <a:rPr lang="en-US" dirty="0" smtClean="0">
                <a:latin typeface="Arial Black" charset="0"/>
                <a:ea typeface="ＭＳ Ｐゴシック" charset="0"/>
                <a:cs typeface="ＭＳ Ｐゴシック" charset="0"/>
              </a:rPr>
              <a:t>confidence interval (means)</a:t>
            </a:r>
            <a:endParaRPr lang="en-US" dirty="0">
              <a:latin typeface="Arial Black" charset="0"/>
              <a:ea typeface="ＭＳ Ｐゴシック" charset="0"/>
              <a:cs typeface="ＭＳ Ｐゴシック" charset="0"/>
            </a:endParaRPr>
          </a:p>
          <a:p>
            <a:r>
              <a:rPr lang="en-US" dirty="0" smtClean="0">
                <a:latin typeface="Arial Black" charset="0"/>
                <a:ea typeface="ＭＳ Ｐゴシック" charset="0"/>
                <a:cs typeface="ＭＳ Ｐゴシック" charset="0"/>
              </a:rPr>
              <a:t>t </a:t>
            </a:r>
            <a:r>
              <a:rPr lang="en-US" dirty="0">
                <a:latin typeface="Arial Black" charset="0"/>
                <a:ea typeface="ＭＳ Ｐゴシック" charset="0"/>
                <a:cs typeface="ＭＳ Ｐゴシック" charset="0"/>
              </a:rPr>
              <a:t>confidence interval (means)</a:t>
            </a:r>
          </a:p>
          <a:p>
            <a:r>
              <a:rPr lang="en-US" dirty="0">
                <a:latin typeface="Arial Black" charset="0"/>
                <a:ea typeface="ＭＳ Ｐゴシック" charset="0"/>
                <a:cs typeface="ＭＳ Ｐゴシック" charset="0"/>
              </a:rPr>
              <a:t>Z confidence interval </a:t>
            </a:r>
            <a:r>
              <a:rPr lang="en-US" dirty="0" smtClean="0">
                <a:latin typeface="Arial Black" charset="0"/>
                <a:ea typeface="ＭＳ Ｐゴシック" charset="0"/>
                <a:cs typeface="ＭＳ Ｐゴシック" charset="0"/>
              </a:rPr>
              <a:t>(proportions)</a:t>
            </a:r>
            <a:endParaRPr lang="en-US" dirty="0">
              <a:latin typeface="Arial Black" charset="0"/>
              <a:ea typeface="ＭＳ Ｐゴシック" charset="0"/>
              <a:cs typeface="ＭＳ Ｐゴシック" charset="0"/>
            </a:endParaRPr>
          </a:p>
        </p:txBody>
      </p:sp>
    </p:spTree>
    <p:extLst>
      <p:ext uri="{BB962C8B-B14F-4D97-AF65-F5344CB8AC3E}">
        <p14:creationId xmlns:p14="http://schemas.microsoft.com/office/powerpoint/2010/main" val="4104224121"/>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8692" y="1875591"/>
            <a:ext cx="8007350" cy="4495800"/>
          </a:xfrm>
        </p:spPr>
        <p:txBody>
          <a:bodyPr>
            <a:normAutofit fontScale="92500" lnSpcReduction="10000"/>
          </a:bodyPr>
          <a:lstStyle/>
          <a:p>
            <a:pPr>
              <a:defRPr/>
            </a:pPr>
            <a:r>
              <a:rPr lang="en-US" sz="4000" dirty="0" smtClean="0">
                <a:latin typeface="Arial" charset="0"/>
                <a:ea typeface="ＭＳ Ｐゴシック" charset="0"/>
                <a:cs typeface="ＭＳ Ｐゴシック" charset="0"/>
              </a:rPr>
              <a:t>N: Name the Interval</a:t>
            </a:r>
            <a:endParaRPr lang="en-US" sz="4000" dirty="0">
              <a:latin typeface="Arial" charset="0"/>
              <a:ea typeface="ＭＳ Ｐゴシック" charset="0"/>
              <a:cs typeface="ＭＳ Ｐゴシック" charset="0"/>
            </a:endParaRPr>
          </a:p>
          <a:p>
            <a:pPr>
              <a:defRPr/>
            </a:pPr>
            <a:r>
              <a:rPr lang="en-US" sz="4000" dirty="0">
                <a:latin typeface="Arial" charset="0"/>
                <a:ea typeface="ＭＳ Ｐゴシック" charset="0"/>
                <a:cs typeface="ＭＳ Ｐゴシック" charset="0"/>
              </a:rPr>
              <a:t>A: Assumptions/Conditions</a:t>
            </a:r>
          </a:p>
          <a:p>
            <a:pPr>
              <a:defRPr/>
            </a:pPr>
            <a:r>
              <a:rPr lang="en-US" sz="4000" dirty="0" smtClean="0">
                <a:latin typeface="Arial" charset="0"/>
                <a:ea typeface="ＭＳ Ｐゴシック" charset="0"/>
                <a:cs typeface="ＭＳ Ｐゴシック" charset="0"/>
              </a:rPr>
              <a:t>S: Stats from calculator</a:t>
            </a:r>
            <a:endParaRPr lang="en-US" sz="4000" dirty="0">
              <a:latin typeface="Arial" charset="0"/>
              <a:ea typeface="ＭＳ Ｐゴシック" charset="0"/>
              <a:cs typeface="ＭＳ Ｐゴシック" charset="0"/>
            </a:endParaRPr>
          </a:p>
          <a:p>
            <a:pPr>
              <a:defRPr/>
            </a:pPr>
            <a:r>
              <a:rPr lang="en-US" sz="4000" dirty="0" smtClean="0">
                <a:latin typeface="Arial" charset="0"/>
                <a:ea typeface="ＭＳ Ｐゴシック" charset="0"/>
                <a:cs typeface="ＭＳ Ｐゴシック" charset="0"/>
              </a:rPr>
              <a:t>C: Confidence Interval</a:t>
            </a:r>
            <a:endParaRPr lang="en-US" sz="4000" dirty="0">
              <a:latin typeface="Arial" charset="0"/>
              <a:ea typeface="ＭＳ Ｐゴシック" charset="0"/>
              <a:cs typeface="ＭＳ Ｐゴシック" charset="0"/>
            </a:endParaRPr>
          </a:p>
          <a:p>
            <a:pPr>
              <a:defRPr/>
            </a:pPr>
            <a:r>
              <a:rPr lang="en-US" sz="4000" dirty="0" smtClean="0">
                <a:latin typeface="Arial" charset="0"/>
                <a:ea typeface="ＭＳ Ｐゴシック" charset="0"/>
                <a:cs typeface="ＭＳ Ｐゴシック" charset="0"/>
              </a:rPr>
              <a:t>A: And</a:t>
            </a:r>
          </a:p>
          <a:p>
            <a:pPr>
              <a:defRPr/>
            </a:pPr>
            <a:r>
              <a:rPr lang="en-US" sz="4000" dirty="0" smtClean="0">
                <a:latin typeface="Arial" charset="0"/>
                <a:ea typeface="ＭＳ Ｐゴシック" charset="0"/>
                <a:cs typeface="ＭＳ Ｐゴシック" charset="0"/>
              </a:rPr>
              <a:t>R: Result in Context</a:t>
            </a:r>
            <a:endParaRPr lang="en-US" sz="4000" dirty="0">
              <a:latin typeface="Arial" charset="0"/>
              <a:ea typeface="ＭＳ Ｐゴシック" charset="0"/>
              <a:cs typeface="ＭＳ Ｐゴシック" charset="0"/>
            </a:endParaRPr>
          </a:p>
        </p:txBody>
      </p:sp>
      <p:pic>
        <p:nvPicPr>
          <p:cNvPr id="5" name="Picture 3" descr="Screen Shot 2013-12-01 at 3.45.2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39497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reen Shot 2013-12-01 at 3.45.5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876800"/>
            <a:ext cx="30480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4444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9-06 at 7.55.59 AM.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6492" y="1583234"/>
            <a:ext cx="6471386" cy="4718378"/>
          </a:xfrm>
          <a:prstGeom prst="rect">
            <a:avLst/>
          </a:prstGeom>
        </p:spPr>
      </p:pic>
      <p:sp>
        <p:nvSpPr>
          <p:cNvPr id="4" name="TextBox 3"/>
          <p:cNvSpPr txBox="1"/>
          <p:nvPr/>
        </p:nvSpPr>
        <p:spPr>
          <a:xfrm>
            <a:off x="6445109" y="1640107"/>
            <a:ext cx="44052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10</a:t>
            </a:r>
            <a:endParaRPr lang="en-US" dirty="0"/>
          </a:p>
        </p:txBody>
      </p:sp>
      <p:sp>
        <p:nvSpPr>
          <p:cNvPr id="5" name="TextBox 4"/>
          <p:cNvSpPr txBox="1"/>
          <p:nvPr/>
        </p:nvSpPr>
        <p:spPr>
          <a:xfrm>
            <a:off x="5976601" y="2200399"/>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a:t>8</a:t>
            </a:r>
          </a:p>
        </p:txBody>
      </p:sp>
      <p:sp>
        <p:nvSpPr>
          <p:cNvPr id="6" name="TextBox 5"/>
          <p:cNvSpPr txBox="1"/>
          <p:nvPr/>
        </p:nvSpPr>
        <p:spPr>
          <a:xfrm>
            <a:off x="5426871" y="2816231"/>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a:t>6</a:t>
            </a:r>
          </a:p>
        </p:txBody>
      </p:sp>
      <p:sp>
        <p:nvSpPr>
          <p:cNvPr id="7" name="TextBox 6"/>
          <p:cNvSpPr txBox="1"/>
          <p:nvPr/>
        </p:nvSpPr>
        <p:spPr>
          <a:xfrm>
            <a:off x="4739801" y="3479755"/>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a:t>4</a:t>
            </a:r>
          </a:p>
        </p:txBody>
      </p:sp>
      <p:sp>
        <p:nvSpPr>
          <p:cNvPr id="8" name="TextBox 7"/>
          <p:cNvSpPr txBox="1"/>
          <p:nvPr/>
        </p:nvSpPr>
        <p:spPr>
          <a:xfrm>
            <a:off x="4299281" y="3849087"/>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a:t>3</a:t>
            </a:r>
          </a:p>
        </p:txBody>
      </p:sp>
      <p:sp>
        <p:nvSpPr>
          <p:cNvPr id="9" name="TextBox 8"/>
          <p:cNvSpPr txBox="1"/>
          <p:nvPr/>
        </p:nvSpPr>
        <p:spPr>
          <a:xfrm>
            <a:off x="3707253" y="4427647"/>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1</a:t>
            </a:r>
            <a:endParaRPr lang="en-US" dirty="0"/>
          </a:p>
        </p:txBody>
      </p:sp>
      <p:sp>
        <p:nvSpPr>
          <p:cNvPr id="10" name="TextBox 9"/>
          <p:cNvSpPr txBox="1"/>
          <p:nvPr/>
        </p:nvSpPr>
        <p:spPr>
          <a:xfrm>
            <a:off x="2608544" y="4395381"/>
            <a:ext cx="3125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1</a:t>
            </a:r>
            <a:endParaRPr lang="en-US" dirty="0"/>
          </a:p>
        </p:txBody>
      </p:sp>
      <p:sp>
        <p:nvSpPr>
          <p:cNvPr id="11" name="TextBox 10"/>
          <p:cNvSpPr txBox="1"/>
          <p:nvPr/>
        </p:nvSpPr>
        <p:spPr>
          <a:xfrm>
            <a:off x="8037431" y="4644672"/>
            <a:ext cx="72117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n=33</a:t>
            </a:r>
            <a:endParaRPr lang="en-US" dirty="0"/>
          </a:p>
        </p:txBody>
      </p:sp>
      <p:sp>
        <p:nvSpPr>
          <p:cNvPr id="13" name="TextBox 12"/>
          <p:cNvSpPr txBox="1"/>
          <p:nvPr/>
        </p:nvSpPr>
        <p:spPr>
          <a:xfrm>
            <a:off x="1134198" y="275235"/>
            <a:ext cx="6095689" cy="369332"/>
          </a:xfrm>
          <a:prstGeom prst="rect">
            <a:avLst/>
          </a:prstGeom>
          <a:noFill/>
        </p:spPr>
        <p:txBody>
          <a:bodyPr wrap="none" rtlCol="0">
            <a:spAutoFit/>
          </a:bodyPr>
          <a:lstStyle/>
          <a:p>
            <a:r>
              <a:rPr lang="en-US" dirty="0" smtClean="0"/>
              <a:t>Half of 33 is 16.5 so the median falls in the “6” column</a:t>
            </a:r>
            <a:endParaRPr lang="en-US" dirty="0"/>
          </a:p>
        </p:txBody>
      </p:sp>
      <p:sp>
        <p:nvSpPr>
          <p:cNvPr id="14" name="TextBox 13"/>
          <p:cNvSpPr txBox="1"/>
          <p:nvPr/>
        </p:nvSpPr>
        <p:spPr>
          <a:xfrm>
            <a:off x="1289022" y="682482"/>
            <a:ext cx="6059960" cy="369332"/>
          </a:xfrm>
          <a:prstGeom prst="rect">
            <a:avLst/>
          </a:prstGeom>
          <a:noFill/>
        </p:spPr>
        <p:txBody>
          <a:bodyPr wrap="none" rtlCol="0">
            <a:spAutoFit/>
          </a:bodyPr>
          <a:lstStyle/>
          <a:p>
            <a:r>
              <a:rPr lang="en-US" dirty="0" smtClean="0"/>
              <a:t>Half of 16.5 is 8.25 which makes Q1 in the “4” column</a:t>
            </a:r>
            <a:endParaRPr lang="en-US" dirty="0"/>
          </a:p>
        </p:txBody>
      </p:sp>
      <p:sp>
        <p:nvSpPr>
          <p:cNvPr id="15" name="TextBox 14"/>
          <p:cNvSpPr txBox="1"/>
          <p:nvPr/>
        </p:nvSpPr>
        <p:spPr>
          <a:xfrm>
            <a:off x="1441422" y="1019548"/>
            <a:ext cx="4973988" cy="369332"/>
          </a:xfrm>
          <a:prstGeom prst="rect">
            <a:avLst/>
          </a:prstGeom>
          <a:noFill/>
        </p:spPr>
        <p:txBody>
          <a:bodyPr wrap="none" rtlCol="0">
            <a:spAutoFit/>
          </a:bodyPr>
          <a:lstStyle/>
          <a:p>
            <a:r>
              <a:rPr lang="en-US" dirty="0" smtClean="0"/>
              <a:t>On the other half Q3 falls in the “7” column</a:t>
            </a:r>
            <a:endParaRPr lang="en-US" dirty="0"/>
          </a:p>
        </p:txBody>
      </p:sp>
    </p:spTree>
    <p:extLst>
      <p:ext uri="{BB962C8B-B14F-4D97-AF65-F5344CB8AC3E}">
        <p14:creationId xmlns:p14="http://schemas.microsoft.com/office/powerpoint/2010/main" val="2181502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Yates_3e_Ch10_p6131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7162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3"/>
          <p:cNvSpPr txBox="1">
            <a:spLocks noChangeArrowheads="1"/>
          </p:cNvSpPr>
          <p:nvPr/>
        </p:nvSpPr>
        <p:spPr bwMode="auto">
          <a:xfrm>
            <a:off x="1371600" y="5791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What is the meaning of these intervals?</a:t>
            </a:r>
          </a:p>
        </p:txBody>
      </p:sp>
    </p:spTree>
    <p:extLst>
      <p:ext uri="{BB962C8B-B14F-4D97-AF65-F5344CB8AC3E}">
        <p14:creationId xmlns:p14="http://schemas.microsoft.com/office/powerpoint/2010/main" val="322084861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685800" y="1077003"/>
            <a:ext cx="7770813" cy="1371600"/>
          </a:xfrm>
        </p:spPr>
        <p:txBody>
          <a:bodyPr/>
          <a:lstStyle/>
          <a:p>
            <a:pPr eaLnBrk="1" hangingPunct="1">
              <a:defRPr/>
            </a:pPr>
            <a:r>
              <a:rPr lang="en-US" dirty="0">
                <a:latin typeface="Arial Black" charset="0"/>
                <a:ea typeface="ＭＳ Ｐゴシック" charset="0"/>
                <a:cs typeface="ＭＳ Ｐゴシック" charset="0"/>
              </a:rPr>
              <a:t>What are some ways to shrink your interval?</a:t>
            </a:r>
          </a:p>
        </p:txBody>
      </p:sp>
      <p:sp>
        <p:nvSpPr>
          <p:cNvPr id="20483" name="Rectangle 3"/>
          <p:cNvSpPr>
            <a:spLocks noGrp="1" noRot="1" noChangeArrowheads="1"/>
          </p:cNvSpPr>
          <p:nvPr>
            <p:ph type="body" idx="1"/>
          </p:nvPr>
        </p:nvSpPr>
        <p:spPr>
          <a:xfrm>
            <a:off x="685800" y="4137536"/>
            <a:ext cx="7770813" cy="1324384"/>
          </a:xfrm>
        </p:spPr>
        <p:txBody>
          <a:bodyPr/>
          <a:lstStyle/>
          <a:p>
            <a:pPr eaLnBrk="1" hangingPunct="1">
              <a:defRPr/>
            </a:pPr>
            <a:r>
              <a:rPr lang="en-US" dirty="0">
                <a:latin typeface="Arial" charset="0"/>
                <a:ea typeface="ＭＳ Ｐゴシック" charset="0"/>
                <a:cs typeface="ＭＳ Ｐゴシック" charset="0"/>
              </a:rPr>
              <a:t>Lower confidence.</a:t>
            </a:r>
          </a:p>
          <a:p>
            <a:pPr eaLnBrk="1" hangingPunct="1">
              <a:defRPr/>
            </a:pPr>
            <a:r>
              <a:rPr lang="en-US" dirty="0">
                <a:latin typeface="Arial" charset="0"/>
                <a:ea typeface="ＭＳ Ｐゴシック" charset="0"/>
                <a:cs typeface="ＭＳ Ｐゴシック" charset="0"/>
              </a:rPr>
              <a:t>Higher sample size.</a:t>
            </a:r>
          </a:p>
        </p:txBody>
      </p:sp>
    </p:spTree>
    <p:extLst>
      <p:ext uri="{BB962C8B-B14F-4D97-AF65-F5344CB8AC3E}">
        <p14:creationId xmlns:p14="http://schemas.microsoft.com/office/powerpoint/2010/main" val="183597930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a:latin typeface="Arial Black" charset="0"/>
                <a:ea typeface="ＭＳ Ｐゴシック" charset="0"/>
                <a:cs typeface="ＭＳ Ｐゴシック" charset="0"/>
              </a:rPr>
              <a:t>Margin of Error vs Standard Error</a:t>
            </a:r>
          </a:p>
        </p:txBody>
      </p:sp>
      <p:graphicFrame>
        <p:nvGraphicFramePr>
          <p:cNvPr id="36866" name="Object 2"/>
          <p:cNvGraphicFramePr>
            <a:graphicFrameLocks noChangeAspect="1"/>
          </p:cNvGraphicFramePr>
          <p:nvPr/>
        </p:nvGraphicFramePr>
        <p:xfrm>
          <a:off x="2133600" y="2057400"/>
          <a:ext cx="3632200" cy="1816100"/>
        </p:xfrm>
        <a:graphic>
          <a:graphicData uri="http://schemas.openxmlformats.org/presentationml/2006/ole">
            <mc:AlternateContent xmlns:mc="http://schemas.openxmlformats.org/markup-compatibility/2006">
              <mc:Choice xmlns:v="urn:schemas-microsoft-com:vml" Requires="v">
                <p:oleObj spid="_x0000_s12323" name="Equation" r:id="rId3" imgW="863600" imgH="431800" progId="Equation.3">
                  <p:embed/>
                </p:oleObj>
              </mc:Choice>
              <mc:Fallback>
                <p:oleObj name="Equation" r:id="rId3" imgW="8636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057400"/>
                        <a:ext cx="3632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6867" name="TextBox 5"/>
          <p:cNvSpPr txBox="1">
            <a:spLocks noChangeArrowheads="1"/>
          </p:cNvSpPr>
          <p:nvPr/>
        </p:nvSpPr>
        <p:spPr bwMode="auto">
          <a:xfrm>
            <a:off x="685800" y="56388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With any of the margin of error formulas the standard deviation part is called the standard error</a:t>
            </a:r>
          </a:p>
        </p:txBody>
      </p:sp>
      <p:sp>
        <p:nvSpPr>
          <p:cNvPr id="7" name="Donut 6"/>
          <p:cNvSpPr/>
          <p:nvPr/>
        </p:nvSpPr>
        <p:spPr bwMode="auto">
          <a:xfrm>
            <a:off x="2667000" y="1371600"/>
            <a:ext cx="2133600" cy="3048000"/>
          </a:xfrm>
          <a:prstGeom prst="donut">
            <a:avLst>
              <a:gd name="adj" fmla="val 439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8" charset="0"/>
              <a:ea typeface="ＭＳ Ｐゴシック" pitchFamily="-112" charset="-128"/>
              <a:cs typeface="ＭＳ Ｐゴシック" pitchFamily="-112" charset="-128"/>
            </a:endParaRPr>
          </a:p>
        </p:txBody>
      </p:sp>
      <p:cxnSp>
        <p:nvCxnSpPr>
          <p:cNvPr id="36869" name="Straight Arrow Connector 8"/>
          <p:cNvCxnSpPr>
            <a:cxnSpLocks noChangeShapeType="1"/>
          </p:cNvCxnSpPr>
          <p:nvPr/>
        </p:nvCxnSpPr>
        <p:spPr bwMode="auto">
          <a:xfrm rot="10800000">
            <a:off x="4800600" y="3657600"/>
            <a:ext cx="12954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6870" name="TextBox 11"/>
          <p:cNvSpPr txBox="1">
            <a:spLocks noChangeArrowheads="1"/>
          </p:cNvSpPr>
          <p:nvPr/>
        </p:nvSpPr>
        <p:spPr bwMode="auto">
          <a:xfrm>
            <a:off x="6248400" y="426720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Standard Error</a:t>
            </a:r>
          </a:p>
        </p:txBody>
      </p:sp>
    </p:spTree>
    <p:extLst>
      <p:ext uri="{BB962C8B-B14F-4D97-AF65-F5344CB8AC3E}">
        <p14:creationId xmlns:p14="http://schemas.microsoft.com/office/powerpoint/2010/main" val="263540593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Cutting the margin of error </a:t>
            </a:r>
            <a:endParaRPr lang="en-US" dirty="0"/>
          </a:p>
        </p:txBody>
      </p:sp>
      <p:sp>
        <p:nvSpPr>
          <p:cNvPr id="3" name="Content Placeholder 2"/>
          <p:cNvSpPr>
            <a:spLocks noGrp="1"/>
          </p:cNvSpPr>
          <p:nvPr>
            <p:ph idx="1"/>
          </p:nvPr>
        </p:nvSpPr>
        <p:spPr>
          <a:xfrm>
            <a:off x="838200" y="1905000"/>
            <a:ext cx="8007350" cy="1676400"/>
          </a:xfrm>
        </p:spPr>
        <p:txBody>
          <a:bodyPr/>
          <a:lstStyle/>
          <a:p>
            <a:pPr>
              <a:defRPr/>
            </a:pPr>
            <a:r>
              <a:rPr lang="en-US" dirty="0" smtClean="0"/>
              <a:t>A very common question is how much does your sample size have to increase in order to cut the margin of error in half?</a:t>
            </a:r>
            <a:endParaRPr lang="en-US" dirty="0"/>
          </a:p>
        </p:txBody>
      </p:sp>
      <p:sp>
        <p:nvSpPr>
          <p:cNvPr id="4" name="TextBox 3"/>
          <p:cNvSpPr txBox="1"/>
          <p:nvPr/>
        </p:nvSpPr>
        <p:spPr>
          <a:xfrm>
            <a:off x="1295400" y="4038600"/>
            <a:ext cx="6823075" cy="58420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defRPr/>
            </a:pPr>
            <a:r>
              <a:rPr lang="en-US" sz="3200" dirty="0"/>
              <a:t>The sample needs to be 4x as large.</a:t>
            </a:r>
          </a:p>
        </p:txBody>
      </p:sp>
    </p:spTree>
    <p:extLst>
      <p:ext uri="{BB962C8B-B14F-4D97-AF65-F5344CB8AC3E}">
        <p14:creationId xmlns:p14="http://schemas.microsoft.com/office/powerpoint/2010/main" val="2996256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8077200" cy="4648200"/>
          </a:xfrm>
        </p:spPr>
        <p:style>
          <a:lnRef idx="1">
            <a:schemeClr val="dk1"/>
          </a:lnRef>
          <a:fillRef idx="2">
            <a:schemeClr val="dk1"/>
          </a:fillRef>
          <a:effectRef idx="1">
            <a:schemeClr val="dk1"/>
          </a:effectRef>
          <a:fontRef idx="minor">
            <a:schemeClr val="dk1"/>
          </a:fontRef>
        </p:style>
        <p:txBody>
          <a:bodyPr/>
          <a:lstStyle/>
          <a:p>
            <a:pPr>
              <a:defRPr/>
            </a:pPr>
            <a:r>
              <a:rPr lang="en-US" dirty="0" smtClean="0">
                <a:effectLst/>
              </a:rPr>
              <a:t>Making the margin of error ½ as large we had to multiply the sample size by 4.</a:t>
            </a:r>
          </a:p>
          <a:p>
            <a:pPr>
              <a:defRPr/>
            </a:pPr>
            <a:endParaRPr lang="en-US" dirty="0">
              <a:effectLst/>
            </a:endParaRPr>
          </a:p>
          <a:p>
            <a:pPr>
              <a:defRPr/>
            </a:pPr>
            <a:r>
              <a:rPr lang="en-US" dirty="0" smtClean="0">
                <a:effectLst/>
              </a:rPr>
              <a:t>It follows that…..</a:t>
            </a:r>
          </a:p>
          <a:p>
            <a:pPr marL="0" indent="0">
              <a:buFont typeface="Wingdings" charset="0"/>
              <a:buNone/>
              <a:defRPr/>
            </a:pPr>
            <a:endParaRPr lang="en-US" dirty="0">
              <a:effectLst/>
            </a:endParaRPr>
          </a:p>
          <a:p>
            <a:pPr>
              <a:defRPr/>
            </a:pPr>
            <a:r>
              <a:rPr lang="en-US" dirty="0" smtClean="0">
                <a:effectLst/>
              </a:rPr>
              <a:t>If the desired the margin of error is to be  1/n as big, then the sample size needs to be multiplied by n</a:t>
            </a:r>
            <a:r>
              <a:rPr lang="en-US" baseline="30000" dirty="0" smtClean="0">
                <a:effectLst/>
              </a:rPr>
              <a:t>2</a:t>
            </a:r>
            <a:endParaRPr lang="en-US" dirty="0">
              <a:effectLst/>
            </a:endParaRPr>
          </a:p>
        </p:txBody>
      </p:sp>
      <p:sp>
        <p:nvSpPr>
          <p:cNvPr id="4" name="Title 1"/>
          <p:cNvSpPr>
            <a:spLocks noGrp="1"/>
          </p:cNvSpPr>
          <p:nvPr>
            <p:ph type="title"/>
          </p:nvPr>
        </p:nvSpPr>
        <p:spPr>
          <a:xfrm>
            <a:off x="228600" y="244475"/>
            <a:ext cx="9067800" cy="1431925"/>
          </a:xfrm>
        </p:spPr>
        <p:txBody>
          <a:bodyPr/>
          <a:lstStyle/>
          <a:p>
            <a:pPr>
              <a:defRPr/>
            </a:pPr>
            <a:r>
              <a:rPr lang="en-US" dirty="0" smtClean="0"/>
              <a:t>Reducing the margin of error </a:t>
            </a:r>
            <a:endParaRPr lang="en-US" dirty="0"/>
          </a:p>
        </p:txBody>
      </p:sp>
    </p:spTree>
    <p:extLst>
      <p:ext uri="{BB962C8B-B14F-4D97-AF65-F5344CB8AC3E}">
        <p14:creationId xmlns:p14="http://schemas.microsoft.com/office/powerpoint/2010/main" val="336570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dirty="0" smtClean="0">
                <a:latin typeface="Arial Black" charset="0"/>
                <a:ea typeface="ＭＳ Ｐゴシック" charset="0"/>
                <a:cs typeface="ＭＳ Ｐゴシック" charset="0"/>
              </a:rPr>
              <a:t>Back to the REAL Die.</a:t>
            </a:r>
            <a:endParaRPr lang="en-US" dirty="0">
              <a:latin typeface="Arial Black" charset="0"/>
              <a:ea typeface="ＭＳ Ｐゴシック" charset="0"/>
              <a:cs typeface="ＭＳ Ｐゴシック" charset="0"/>
            </a:endParaRPr>
          </a:p>
        </p:txBody>
      </p:sp>
      <p:graphicFrame>
        <p:nvGraphicFramePr>
          <p:cNvPr id="2" name="Object 1"/>
          <p:cNvGraphicFramePr>
            <a:graphicFrameLocks noChangeAspect="1"/>
          </p:cNvGraphicFramePr>
          <p:nvPr/>
        </p:nvGraphicFramePr>
        <p:xfrm>
          <a:off x="685800" y="3276600"/>
          <a:ext cx="3683000" cy="2014538"/>
        </p:xfrm>
        <a:graphic>
          <a:graphicData uri="http://schemas.openxmlformats.org/presentationml/2006/ole">
            <mc:AlternateContent xmlns:mc="http://schemas.openxmlformats.org/markup-compatibility/2006">
              <mc:Choice xmlns:v="urn:schemas-microsoft-com:vml" Requires="v">
                <p:oleObj spid="_x0000_s15416" name="Equation" r:id="rId3" imgW="812800" imgH="444500" progId="Equation.3">
                  <p:embed/>
                </p:oleObj>
              </mc:Choice>
              <mc:Fallback>
                <p:oleObj name="Equation" r:id="rId3" imgW="8128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76600"/>
                        <a:ext cx="3683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304800" y="1752600"/>
            <a:ext cx="8447088" cy="9540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en-US" sz="2800" dirty="0"/>
              <a:t>How many times do we need to roll the die to have our CI accurate to within ± .10 at 90% confidence?</a:t>
            </a:r>
          </a:p>
        </p:txBody>
      </p:sp>
      <p:sp>
        <p:nvSpPr>
          <p:cNvPr id="4" name="TextBox 3"/>
          <p:cNvSpPr txBox="1"/>
          <p:nvPr/>
        </p:nvSpPr>
        <p:spPr>
          <a:xfrm>
            <a:off x="4970463" y="3481388"/>
            <a:ext cx="1851025" cy="368300"/>
          </a:xfrm>
          <a:prstGeom prst="rect">
            <a:avLst/>
          </a:prstGeom>
          <a:solidFill>
            <a:schemeClr val="tx2">
              <a:lumMod val="50000"/>
            </a:schemeClr>
          </a:solidFill>
        </p:spPr>
        <p:txBody>
          <a:bodyPr wrap="none">
            <a:spAutoFit/>
          </a:bodyPr>
          <a:lstStyle/>
          <a:p>
            <a:pPr>
              <a:defRPr/>
            </a:pPr>
            <a:r>
              <a:rPr lang="en-US" dirty="0">
                <a:solidFill>
                  <a:srgbClr val="FFFF00"/>
                </a:solidFill>
              </a:rPr>
              <a:t>Use this formula</a:t>
            </a:r>
          </a:p>
        </p:txBody>
      </p:sp>
      <p:sp>
        <p:nvSpPr>
          <p:cNvPr id="8" name="Rounded Rectangle 7"/>
          <p:cNvSpPr>
            <a:spLocks noChangeArrowheads="1"/>
          </p:cNvSpPr>
          <p:nvPr/>
        </p:nvSpPr>
        <p:spPr bwMode="auto">
          <a:xfrm>
            <a:off x="6172200" y="4876800"/>
            <a:ext cx="1981200" cy="1752600"/>
          </a:xfrm>
          <a:prstGeom prst="roundRect">
            <a:avLst>
              <a:gd name="adj" fmla="val 16667"/>
            </a:avLst>
          </a:prstGeom>
          <a:solidFill>
            <a:srgbClr val="FF0000"/>
          </a:solidFill>
          <a:ln w="9525">
            <a:solidFill>
              <a:schemeClr val="tx1"/>
            </a:solidFill>
            <a:round/>
            <a:headEnd/>
            <a:tailEnd/>
          </a:ln>
        </p:spPr>
        <p:txBody>
          <a:bodyPr/>
          <a:lstStyle/>
          <a:p>
            <a:endParaRPr lang="en-US"/>
          </a:p>
        </p:txBody>
      </p:sp>
      <p:graphicFrame>
        <p:nvGraphicFramePr>
          <p:cNvPr id="7" name="Object 6"/>
          <p:cNvGraphicFramePr>
            <a:graphicFrameLocks noChangeAspect="1"/>
          </p:cNvGraphicFramePr>
          <p:nvPr/>
        </p:nvGraphicFramePr>
        <p:xfrm>
          <a:off x="6324600" y="5029200"/>
          <a:ext cx="1752600" cy="1436688"/>
        </p:xfrm>
        <a:graphic>
          <a:graphicData uri="http://schemas.openxmlformats.org/presentationml/2006/ole">
            <mc:AlternateContent xmlns:mc="http://schemas.openxmlformats.org/markup-compatibility/2006">
              <mc:Choice xmlns:v="urn:schemas-microsoft-com:vml" Requires="v">
                <p:oleObj spid="_x0000_s15417" name="Equation" r:id="rId5" imgW="774700" imgH="635000" progId="Equation.3">
                  <p:embed/>
                </p:oleObj>
              </mc:Choice>
              <mc:Fallback>
                <p:oleObj name="Equation" r:id="rId5" imgW="774700" imgH="635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029200"/>
                        <a:ext cx="17526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a:spLocks noChangeArrowheads="1"/>
          </p:cNvSpPr>
          <p:nvPr/>
        </p:nvSpPr>
        <p:spPr bwMode="auto">
          <a:xfrm>
            <a:off x="914400" y="5486400"/>
            <a:ext cx="2693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After solving, n = 789.26</a:t>
            </a:r>
          </a:p>
        </p:txBody>
      </p:sp>
      <p:sp>
        <p:nvSpPr>
          <p:cNvPr id="10" name="TextBox 9"/>
          <p:cNvSpPr txBox="1">
            <a:spLocks noChangeArrowheads="1"/>
          </p:cNvSpPr>
          <p:nvPr/>
        </p:nvSpPr>
        <p:spPr bwMode="auto">
          <a:xfrm>
            <a:off x="762000" y="6248400"/>
            <a:ext cx="4724400" cy="40005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FFFF00"/>
                </a:solidFill>
              </a:rPr>
              <a:t>So we would need at least 790 rolls.</a:t>
            </a:r>
          </a:p>
        </p:txBody>
      </p:sp>
    </p:spTree>
    <p:extLst>
      <p:ext uri="{BB962C8B-B14F-4D97-AF65-F5344CB8AC3E}">
        <p14:creationId xmlns:p14="http://schemas.microsoft.com/office/powerpoint/2010/main" val="1064554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 the Interval</a:t>
            </a:r>
            <a:endParaRPr lang="en-US" dirty="0"/>
          </a:p>
        </p:txBody>
      </p:sp>
      <p:sp>
        <p:nvSpPr>
          <p:cNvPr id="3" name="Content Placeholder 2"/>
          <p:cNvSpPr>
            <a:spLocks noGrp="1"/>
          </p:cNvSpPr>
          <p:nvPr>
            <p:ph idx="1"/>
          </p:nvPr>
        </p:nvSpPr>
        <p:spPr/>
        <p:txBody>
          <a:bodyPr>
            <a:normAutofit/>
          </a:bodyPr>
          <a:lstStyle/>
          <a:p>
            <a:r>
              <a:rPr lang="en-US" sz="3200" dirty="0" smtClean="0"/>
              <a:t>I am 90% confident that the true _____ is between ________ &amp; ________ because I used a method that captures the true ________ in 90 out of every 100 attempts in </a:t>
            </a:r>
            <a:r>
              <a:rPr lang="en-US" sz="3200" smtClean="0"/>
              <a:t>repeated sampling</a:t>
            </a:r>
            <a:r>
              <a:rPr lang="en-US" sz="3200" dirty="0" smtClean="0"/>
              <a:t>.</a:t>
            </a:r>
            <a:endParaRPr lang="en-US" sz="3200" dirty="0"/>
          </a:p>
        </p:txBody>
      </p:sp>
    </p:spTree>
    <p:extLst>
      <p:ext uri="{BB962C8B-B14F-4D97-AF65-F5344CB8AC3E}">
        <p14:creationId xmlns:p14="http://schemas.microsoft.com/office/powerpoint/2010/main" val="239932724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latin typeface="Arial Black" charset="0"/>
                <a:ea typeface="ＭＳ Ｐゴシック" charset="0"/>
                <a:cs typeface="ＭＳ Ｐゴシック" charset="0"/>
              </a:rPr>
              <a:t>Chapter 9</a:t>
            </a:r>
          </a:p>
        </p:txBody>
      </p:sp>
      <p:sp>
        <p:nvSpPr>
          <p:cNvPr id="13314" name="Content Placeholder 2"/>
          <p:cNvSpPr>
            <a:spLocks noGrp="1"/>
          </p:cNvSpPr>
          <p:nvPr>
            <p:ph idx="1"/>
          </p:nvPr>
        </p:nvSpPr>
        <p:spPr/>
        <p:txBody>
          <a:bodyPr/>
          <a:lstStyle/>
          <a:p>
            <a:r>
              <a:rPr lang="en-US" dirty="0">
                <a:latin typeface="Arial Black" charset="0"/>
                <a:ea typeface="ＭＳ Ｐゴシック" charset="0"/>
                <a:cs typeface="ＭＳ Ｐゴシック" charset="0"/>
              </a:rPr>
              <a:t>Z Tests</a:t>
            </a:r>
          </a:p>
          <a:p>
            <a:r>
              <a:rPr lang="en-US">
                <a:latin typeface="Arial Black" charset="0"/>
                <a:ea typeface="ＭＳ Ｐゴシック" charset="0"/>
                <a:cs typeface="ＭＳ Ｐゴシック" charset="0"/>
              </a:rPr>
              <a:t>Type I and II errors</a:t>
            </a:r>
          </a:p>
          <a:p>
            <a:r>
              <a:rPr lang="en-US" dirty="0">
                <a:latin typeface="Arial Black" charset="0"/>
                <a:ea typeface="ＭＳ Ｐゴシック" charset="0"/>
                <a:cs typeface="ＭＳ Ｐゴシック" charset="0"/>
              </a:rPr>
              <a:t>Power</a:t>
            </a:r>
          </a:p>
        </p:txBody>
      </p:sp>
    </p:spTree>
    <p:extLst>
      <p:ext uri="{BB962C8B-B14F-4D97-AF65-F5344CB8AC3E}">
        <p14:creationId xmlns:p14="http://schemas.microsoft.com/office/powerpoint/2010/main" val="1521271212"/>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305800" cy="2743200"/>
          </a:xfrm>
        </p:spPr>
        <p:txBody>
          <a:bodyPr/>
          <a:lstStyle/>
          <a:p>
            <a:pPr>
              <a:defRPr/>
            </a:pPr>
            <a:r>
              <a:rPr lang="en-US" dirty="0" smtClean="0">
                <a:solidFill>
                  <a:srgbClr val="000000"/>
                </a:solidFill>
              </a:rPr>
              <a:t>Let’s use the following Hypothesis</a:t>
            </a:r>
          </a:p>
          <a:p>
            <a:pPr>
              <a:defRPr/>
            </a:pPr>
            <a:endParaRPr lang="en-US" dirty="0">
              <a:solidFill>
                <a:srgbClr val="000000"/>
              </a:solidFill>
            </a:endParaRPr>
          </a:p>
          <a:p>
            <a:pPr marL="0" indent="0">
              <a:buFontTx/>
              <a:buNone/>
              <a:defRPr/>
            </a:pPr>
            <a:r>
              <a:rPr lang="en-US" dirty="0" smtClean="0">
                <a:solidFill>
                  <a:srgbClr val="000000"/>
                </a:solidFill>
              </a:rPr>
              <a:t>H</a:t>
            </a:r>
            <a:r>
              <a:rPr lang="en-US" baseline="-25000" dirty="0" smtClean="0">
                <a:solidFill>
                  <a:srgbClr val="000000"/>
                </a:solidFill>
              </a:rPr>
              <a:t>o</a:t>
            </a:r>
            <a:r>
              <a:rPr lang="en-US" dirty="0" smtClean="0">
                <a:solidFill>
                  <a:srgbClr val="000000"/>
                </a:solidFill>
              </a:rPr>
              <a:t>: μ = 73 </a:t>
            </a:r>
            <a:r>
              <a:rPr lang="en-US" dirty="0" err="1" smtClean="0">
                <a:solidFill>
                  <a:srgbClr val="000000"/>
                </a:solidFill>
              </a:rPr>
              <a:t>vs</a:t>
            </a:r>
            <a:r>
              <a:rPr lang="en-US" dirty="0" smtClean="0">
                <a:solidFill>
                  <a:srgbClr val="000000"/>
                </a:solidFill>
              </a:rPr>
              <a:t> H</a:t>
            </a:r>
            <a:r>
              <a:rPr lang="en-US" baseline="-25000" dirty="0" smtClean="0">
                <a:solidFill>
                  <a:srgbClr val="000000"/>
                </a:solidFill>
              </a:rPr>
              <a:t>a</a:t>
            </a:r>
            <a:r>
              <a:rPr lang="en-US" dirty="0" smtClean="0">
                <a:solidFill>
                  <a:srgbClr val="000000"/>
                </a:solidFill>
              </a:rPr>
              <a:t>: μ ≠ 73, where μ is the true mean pulse rate for our class today.</a:t>
            </a:r>
          </a:p>
        </p:txBody>
      </p:sp>
      <p:sp>
        <p:nvSpPr>
          <p:cNvPr id="4" name="TextBox 3"/>
          <p:cNvSpPr txBox="1"/>
          <p:nvPr/>
        </p:nvSpPr>
        <p:spPr>
          <a:xfrm>
            <a:off x="541338" y="4300538"/>
            <a:ext cx="8297862" cy="1570037"/>
          </a:xfrm>
          <a:prstGeom prst="rect">
            <a:avLst/>
          </a:prstGeom>
          <a:noFill/>
        </p:spPr>
        <p:txBody>
          <a:bodyPr>
            <a:spAutoFit/>
          </a:bodyPr>
          <a:lstStyle/>
          <a:p>
            <a:pPr>
              <a:defRPr/>
            </a:pPr>
            <a:r>
              <a:rPr lang="en-US" sz="3200" dirty="0">
                <a:solidFill>
                  <a:schemeClr val="tx2">
                    <a:lumMod val="75000"/>
                  </a:schemeClr>
                </a:solidFill>
              </a:rPr>
              <a:t>We will also use the standard deviation from the previous study </a:t>
            </a:r>
            <a:r>
              <a:rPr lang="en-US" sz="3200" dirty="0" err="1">
                <a:solidFill>
                  <a:schemeClr val="tx2">
                    <a:lumMod val="75000"/>
                  </a:schemeClr>
                </a:solidFill>
              </a:rPr>
              <a:t>σ</a:t>
            </a:r>
            <a:r>
              <a:rPr lang="en-US" sz="3200" dirty="0">
                <a:solidFill>
                  <a:schemeClr val="tx2">
                    <a:lumMod val="75000"/>
                  </a:schemeClr>
                </a:solidFill>
              </a:rPr>
              <a:t>=11</a:t>
            </a:r>
          </a:p>
        </p:txBody>
      </p:sp>
    </p:spTree>
    <p:extLst>
      <p:ext uri="{BB962C8B-B14F-4D97-AF65-F5344CB8AC3E}">
        <p14:creationId xmlns:p14="http://schemas.microsoft.com/office/powerpoint/2010/main" val="4217783723"/>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2600">
                <a:latin typeface="Arial Black" charset="0"/>
                <a:ea typeface="ＭＳ Ｐゴシック" charset="0"/>
                <a:cs typeface="ＭＳ Ｐゴシック" charset="0"/>
              </a:rPr>
              <a:t>H</a:t>
            </a:r>
            <a:r>
              <a:rPr lang="en-US" sz="2600" baseline="-25000">
                <a:latin typeface="Arial Black" charset="0"/>
                <a:ea typeface="ＭＳ Ｐゴシック" charset="0"/>
                <a:cs typeface="ＭＳ Ｐゴシック" charset="0"/>
              </a:rPr>
              <a:t>o</a:t>
            </a:r>
            <a:r>
              <a:rPr lang="en-US" sz="2600">
                <a:latin typeface="Arial Black" charset="0"/>
                <a:ea typeface="ＭＳ Ｐゴシック" charset="0"/>
                <a:cs typeface="ＭＳ Ｐゴシック" charset="0"/>
              </a:rPr>
              <a:t>: μ = 73 vs H</a:t>
            </a:r>
            <a:r>
              <a:rPr lang="en-US" sz="2600" baseline="-25000">
                <a:latin typeface="Arial Black" charset="0"/>
                <a:ea typeface="ＭＳ Ｐゴシック" charset="0"/>
                <a:cs typeface="ＭＳ Ｐゴシック" charset="0"/>
              </a:rPr>
              <a:t>a</a:t>
            </a:r>
            <a:r>
              <a:rPr lang="en-US" sz="2600">
                <a:latin typeface="Arial Black" charset="0"/>
                <a:ea typeface="ＭＳ Ｐゴシック" charset="0"/>
                <a:cs typeface="ＭＳ Ｐゴシック" charset="0"/>
              </a:rPr>
              <a:t>: μ ≠ 73, where μ is the true mean pulse rate for students at Rancho.</a:t>
            </a:r>
            <a:br>
              <a:rPr lang="en-US" sz="2600">
                <a:latin typeface="Arial Black" charset="0"/>
                <a:ea typeface="ＭＳ Ｐゴシック" charset="0"/>
                <a:cs typeface="ＭＳ Ｐゴシック" charset="0"/>
              </a:rPr>
            </a:br>
            <a:endParaRPr lang="en-US" sz="2600">
              <a:latin typeface="Arial Black" charset="0"/>
              <a:ea typeface="ＭＳ Ｐゴシック" charset="0"/>
              <a:cs typeface="ＭＳ Ｐゴシック" charset="0"/>
            </a:endParaRPr>
          </a:p>
        </p:txBody>
      </p:sp>
      <p:sp>
        <p:nvSpPr>
          <p:cNvPr id="4" name="TextBox 3"/>
          <p:cNvSpPr txBox="1">
            <a:spLocks noChangeArrowheads="1"/>
          </p:cNvSpPr>
          <p:nvPr/>
        </p:nvSpPr>
        <p:spPr bwMode="auto">
          <a:xfrm>
            <a:off x="533400" y="1752600"/>
            <a:ext cx="772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800"/>
              <a:t>Assumptions: We have an independent random sample of 39 pulse rates taken during fourth period in class. The population of all students at school is more than 10x our sample. Our normal condition is met by the CLT.  </a:t>
            </a:r>
          </a:p>
        </p:txBody>
      </p:sp>
      <p:sp>
        <p:nvSpPr>
          <p:cNvPr id="6" name="TextBox 5"/>
          <p:cNvSpPr txBox="1">
            <a:spLocks noChangeArrowheads="1"/>
          </p:cNvSpPr>
          <p:nvPr/>
        </p:nvSpPr>
        <p:spPr bwMode="auto">
          <a:xfrm>
            <a:off x="2862263" y="3319463"/>
            <a:ext cx="2197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800"/>
              <a:t>1-sample Z Test</a:t>
            </a:r>
          </a:p>
        </p:txBody>
      </p:sp>
      <p:sp>
        <p:nvSpPr>
          <p:cNvPr id="7" name="TextBox 6"/>
          <p:cNvSpPr txBox="1">
            <a:spLocks noChangeArrowheads="1"/>
          </p:cNvSpPr>
          <p:nvPr/>
        </p:nvSpPr>
        <p:spPr bwMode="auto">
          <a:xfrm>
            <a:off x="830263" y="4030663"/>
            <a:ext cx="2106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800"/>
              <a:t>Mean = 69.6</a:t>
            </a:r>
          </a:p>
          <a:p>
            <a:r>
              <a:rPr lang="en-US" sz="1800"/>
              <a:t>n = 39</a:t>
            </a:r>
          </a:p>
          <a:p>
            <a:r>
              <a:rPr lang="en-US" sz="1800"/>
              <a:t>Z = -1.92</a:t>
            </a:r>
          </a:p>
          <a:p>
            <a:r>
              <a:rPr lang="en-US" sz="1800"/>
              <a:t>P-value = .0547</a:t>
            </a:r>
          </a:p>
        </p:txBody>
      </p:sp>
      <p:sp>
        <p:nvSpPr>
          <p:cNvPr id="8" name="TextBox 7"/>
          <p:cNvSpPr txBox="1"/>
          <p:nvPr/>
        </p:nvSpPr>
        <p:spPr>
          <a:xfrm>
            <a:off x="3276600" y="4114800"/>
            <a:ext cx="5410200" cy="6461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This p-value is low enough to reject Ho at the 10% level.</a:t>
            </a:r>
          </a:p>
        </p:txBody>
      </p:sp>
      <p:sp>
        <p:nvSpPr>
          <p:cNvPr id="9" name="TextBox 8"/>
          <p:cNvSpPr txBox="1"/>
          <p:nvPr/>
        </p:nvSpPr>
        <p:spPr>
          <a:xfrm>
            <a:off x="685800" y="5486400"/>
            <a:ext cx="792480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t>Based on this sample, there is evidence to suggest the the pulse rates for Rancho students may be different than 73. </a:t>
            </a:r>
          </a:p>
        </p:txBody>
      </p:sp>
    </p:spTree>
    <p:extLst>
      <p:ext uri="{BB962C8B-B14F-4D97-AF65-F5344CB8AC3E}">
        <p14:creationId xmlns:p14="http://schemas.microsoft.com/office/powerpoint/2010/main" val="2400275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animBg="1"/>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18728</TotalTime>
  <Words>5530</Words>
  <Application>Microsoft Macintosh PowerPoint</Application>
  <PresentationFormat>On-screen Show (4:3)</PresentationFormat>
  <Paragraphs>718</Paragraphs>
  <Slides>139</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139</vt:i4>
      </vt:variant>
    </vt:vector>
  </HeadingPairs>
  <TitlesOfParts>
    <vt:vector size="141" baseType="lpstr">
      <vt:lpstr>Folio</vt:lpstr>
      <vt:lpstr>Equation</vt:lpstr>
      <vt:lpstr>Review </vt:lpstr>
      <vt:lpstr>Chapter 1</vt:lpstr>
      <vt:lpstr>How old is our teacher?</vt:lpstr>
      <vt:lpstr>How old is our teacher?</vt:lpstr>
      <vt:lpstr>5# Summary</vt:lpstr>
      <vt:lpstr>Box Plots</vt:lpstr>
      <vt:lpstr>Outliers in a boxplot</vt:lpstr>
      <vt:lpstr>5# Summary of Histogram</vt:lpstr>
      <vt:lpstr>PowerPoint Presentation</vt:lpstr>
      <vt:lpstr>Chapter 2 </vt:lpstr>
      <vt:lpstr>The Empirical Rule</vt:lpstr>
      <vt:lpstr>Standard Normal Curve</vt:lpstr>
      <vt:lpstr>PowerPoint Presentation</vt:lpstr>
      <vt:lpstr>PowerPoint Presentation</vt:lpstr>
      <vt:lpstr>PowerPoint Presentation</vt:lpstr>
      <vt:lpstr>Outliers on a Normal Curve</vt:lpstr>
      <vt:lpstr>Outliers on a Normal Curve</vt:lpstr>
      <vt:lpstr>Outliers on a Normal Curve</vt:lpstr>
      <vt:lpstr>Outliers on a Normal Curve</vt:lpstr>
      <vt:lpstr>Outliers on a Normal Curve</vt:lpstr>
      <vt:lpstr>Outliers on a Normal Curve</vt:lpstr>
      <vt:lpstr>Chapter 3</vt:lpstr>
      <vt:lpstr>Study Time and GPA</vt:lpstr>
      <vt:lpstr>Study Time and GPA</vt:lpstr>
      <vt:lpstr>Study Time and GPA</vt:lpstr>
      <vt:lpstr>PowerPoint Presentation</vt:lpstr>
      <vt:lpstr>Study Time and GPA</vt:lpstr>
      <vt:lpstr>Study Time and GPA</vt:lpstr>
      <vt:lpstr>Study Time and GPA</vt:lpstr>
      <vt:lpstr>Study Time and GPA</vt:lpstr>
      <vt:lpstr>Study Time and GPA</vt:lpstr>
      <vt:lpstr>Tootsie Pop Grab</vt:lpstr>
      <vt:lpstr>Scatterplot      vs       Residual Plot</vt:lpstr>
      <vt:lpstr>Scatterplot      vs       Residual Plot</vt:lpstr>
      <vt:lpstr>Tootsie Pop Grab</vt:lpstr>
      <vt:lpstr>Tootsie Pop Grab</vt:lpstr>
      <vt:lpstr>Tootsie Pop Grab</vt:lpstr>
      <vt:lpstr>Correlation</vt:lpstr>
      <vt:lpstr>Scatterplot &amp; Residual Plot</vt:lpstr>
      <vt:lpstr>Correlation Does Not Imply Causation</vt:lpstr>
      <vt:lpstr>Chapter 12.2</vt:lpstr>
      <vt:lpstr>Transformations</vt:lpstr>
      <vt:lpstr>Curved residual plot</vt:lpstr>
      <vt:lpstr>Baseball Salaries</vt:lpstr>
      <vt:lpstr>PowerPoint Presentation</vt:lpstr>
      <vt:lpstr>Year VS SALARY</vt:lpstr>
      <vt:lpstr>Year vs Log(salary)</vt:lpstr>
      <vt:lpstr>Residual Plot</vt:lpstr>
      <vt:lpstr>Exponential model</vt:lpstr>
      <vt:lpstr>Exponential model</vt:lpstr>
      <vt:lpstr>Life expectancy</vt:lpstr>
      <vt:lpstr>PowerPoint Presentation</vt:lpstr>
      <vt:lpstr>Chapter 4</vt:lpstr>
      <vt:lpstr>Sampling Design</vt:lpstr>
      <vt:lpstr>PowerPoint Presentation</vt:lpstr>
      <vt:lpstr>Obtaining a randomly chosen sample refers to the way in which  the sample is chosen, not the specific members of the population  that happen to end up in the sample.</vt:lpstr>
      <vt:lpstr>PowerPoint Presentation</vt:lpstr>
      <vt:lpstr>Sources of bias in probability samples:</vt:lpstr>
      <vt:lpstr>PowerPoint Presentation</vt:lpstr>
      <vt:lpstr>Other sampling techniques (nonprobability—BAD!):            </vt:lpstr>
      <vt:lpstr>Experimental Design</vt:lpstr>
      <vt:lpstr>PowerPoint Presentation</vt:lpstr>
      <vt:lpstr>Control--continued</vt:lpstr>
      <vt:lpstr>Mr. Pines Surf Wax</vt:lpstr>
      <vt:lpstr>Completely Randomized Design</vt:lpstr>
      <vt:lpstr>Block Design</vt:lpstr>
      <vt:lpstr>PowerPoint Presentation</vt:lpstr>
      <vt:lpstr>Chapter 6</vt:lpstr>
      <vt:lpstr>Simulation</vt:lpstr>
      <vt:lpstr>PowerPoint Presentation</vt:lpstr>
      <vt:lpstr>Conditional Probability Formulas</vt:lpstr>
      <vt:lpstr>Conditional Probability Formulas</vt:lpstr>
      <vt:lpstr>Independent Events</vt:lpstr>
      <vt:lpstr>Mutually Exclusive</vt:lpstr>
      <vt:lpstr>THE HIV PROBLEM</vt:lpstr>
      <vt:lpstr>PowerPoint Presentation</vt:lpstr>
      <vt:lpstr>PowerPoint Presentation</vt:lpstr>
      <vt:lpstr>Chapter 7</vt:lpstr>
      <vt:lpstr>Parameter vs Statistic</vt:lpstr>
      <vt:lpstr>Parameter vs Statistic</vt:lpstr>
      <vt:lpstr>Ch2 Vs Ch7</vt:lpstr>
      <vt:lpstr>Symbols</vt:lpstr>
      <vt:lpstr>Means</vt:lpstr>
      <vt:lpstr>Means vs Proportions</vt:lpstr>
      <vt:lpstr>Means vs Proportions</vt:lpstr>
      <vt:lpstr>PowerPoint Presentation</vt:lpstr>
      <vt:lpstr>PowerPoint Presentation</vt:lpstr>
      <vt:lpstr>Chapter 8</vt:lpstr>
      <vt:lpstr>PowerPoint Presentation</vt:lpstr>
      <vt:lpstr>PowerPoint Presentation</vt:lpstr>
      <vt:lpstr>What are some ways to shrink your interval?</vt:lpstr>
      <vt:lpstr>Margin of Error vs Standard Error</vt:lpstr>
      <vt:lpstr>Cutting the margin of error </vt:lpstr>
      <vt:lpstr>Reducing the margin of error </vt:lpstr>
      <vt:lpstr>Back to the REAL Die.</vt:lpstr>
      <vt:lpstr>Interpret the Interval</vt:lpstr>
      <vt:lpstr>Chapter 9</vt:lpstr>
      <vt:lpstr>PowerPoint Presentation</vt:lpstr>
      <vt:lpstr>Ho: μ = 73 vs Ha: μ ≠ 73, where μ is the true mean pulse rate for students at Rancho. </vt:lpstr>
      <vt:lpstr>Type 1 and 2 errors</vt:lpstr>
      <vt:lpstr>Power</vt:lpstr>
      <vt:lpstr>Conjecture</vt:lpstr>
      <vt:lpstr>PowerPoint Presentation</vt:lpstr>
      <vt:lpstr>PowerPoint Presentation</vt:lpstr>
      <vt:lpstr>Chapter 9 continued</vt:lpstr>
      <vt:lpstr>1-sample t-test</vt:lpstr>
      <vt:lpstr>PowerPoint Presentation</vt:lpstr>
      <vt:lpstr>1-Proportion Z-Test</vt:lpstr>
      <vt:lpstr>Find the p-value</vt:lpstr>
      <vt:lpstr>Tic Tac Toe                per. 1</vt:lpstr>
      <vt:lpstr>Chapter 10</vt:lpstr>
      <vt:lpstr>Formulas for ch13</vt:lpstr>
      <vt:lpstr>Formulas for ch13</vt:lpstr>
      <vt:lpstr>Formulas for ch13</vt:lpstr>
      <vt:lpstr>Formulas for ch13</vt:lpstr>
      <vt:lpstr>Formulas for ch13</vt:lpstr>
      <vt:lpstr>PowerPoint Presentation</vt:lpstr>
      <vt:lpstr>PowerPoint Presentation</vt:lpstr>
      <vt:lpstr>Group 3 vs Group 5  per1</vt:lpstr>
      <vt:lpstr>Group 3 vs Group 5  per1</vt:lpstr>
      <vt:lpstr>Matched Pairs Test</vt:lpstr>
      <vt:lpstr>PowerPoint Presentation</vt:lpstr>
      <vt:lpstr>Chapter 11</vt:lpstr>
      <vt:lpstr>What’s the difference?</vt:lpstr>
      <vt:lpstr>Formula</vt:lpstr>
      <vt:lpstr>Normal condition for χ2</vt:lpstr>
      <vt:lpstr>Degrees of Freedom (df)</vt:lpstr>
      <vt:lpstr>PowerPoint Presentation</vt:lpstr>
      <vt:lpstr>Calculator steps</vt:lpstr>
      <vt:lpstr>PowerPoint Presentation</vt:lpstr>
      <vt:lpstr>Hypotheses</vt:lpstr>
      <vt:lpstr>Chapter 15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dc:title>
  <dc:creator>Greg Pines</dc:creator>
  <cp:lastModifiedBy>Greg Pines</cp:lastModifiedBy>
  <cp:revision>32</cp:revision>
  <dcterms:created xsi:type="dcterms:W3CDTF">2015-04-14T03:39:49Z</dcterms:created>
  <dcterms:modified xsi:type="dcterms:W3CDTF">2017-05-05T16:26:56Z</dcterms:modified>
</cp:coreProperties>
</file>