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5"/>
  </p:notesMasterIdLst>
  <p:sldIdLst>
    <p:sldId id="319" r:id="rId2"/>
    <p:sldId id="257" r:id="rId3"/>
    <p:sldId id="261" r:id="rId4"/>
    <p:sldId id="281" r:id="rId5"/>
    <p:sldId id="279" r:id="rId6"/>
    <p:sldId id="268" r:id="rId7"/>
    <p:sldId id="282" r:id="rId8"/>
    <p:sldId id="283" r:id="rId9"/>
    <p:sldId id="284" r:id="rId10"/>
    <p:sldId id="258" r:id="rId11"/>
    <p:sldId id="276" r:id="rId12"/>
    <p:sldId id="265" r:id="rId13"/>
    <p:sldId id="259" r:id="rId14"/>
    <p:sldId id="320" r:id="rId15"/>
    <p:sldId id="321" r:id="rId16"/>
    <p:sldId id="322" r:id="rId17"/>
    <p:sldId id="311" r:id="rId18"/>
    <p:sldId id="312" r:id="rId19"/>
    <p:sldId id="313" r:id="rId20"/>
    <p:sldId id="314" r:id="rId21"/>
    <p:sldId id="315" r:id="rId22"/>
    <p:sldId id="278" r:id="rId23"/>
    <p:sldId id="285" r:id="rId24"/>
    <p:sldId id="288" r:id="rId25"/>
    <p:sldId id="289" r:id="rId26"/>
    <p:sldId id="286" r:id="rId27"/>
    <p:sldId id="287" r:id="rId28"/>
    <p:sldId id="329" r:id="rId29"/>
    <p:sldId id="269" r:id="rId30"/>
    <p:sldId id="270" r:id="rId31"/>
    <p:sldId id="273" r:id="rId32"/>
    <p:sldId id="323" r:id="rId33"/>
    <p:sldId id="324" r:id="rId34"/>
    <p:sldId id="333" r:id="rId35"/>
    <p:sldId id="325" r:id="rId36"/>
    <p:sldId id="332" r:id="rId37"/>
    <p:sldId id="326" r:id="rId38"/>
    <p:sldId id="331" r:id="rId39"/>
    <p:sldId id="327" r:id="rId40"/>
    <p:sldId id="330" r:id="rId41"/>
    <p:sldId id="328" r:id="rId42"/>
    <p:sldId id="334" r:id="rId43"/>
    <p:sldId id="345" r:id="rId44"/>
    <p:sldId id="346" r:id="rId45"/>
    <p:sldId id="347" r:id="rId46"/>
    <p:sldId id="348" r:id="rId47"/>
    <p:sldId id="349" r:id="rId48"/>
    <p:sldId id="350" r:id="rId49"/>
    <p:sldId id="351" r:id="rId50"/>
    <p:sldId id="352" r:id="rId51"/>
    <p:sldId id="290" r:id="rId52"/>
    <p:sldId id="291" r:id="rId53"/>
    <p:sldId id="292" r:id="rId54"/>
    <p:sldId id="293" r:id="rId55"/>
    <p:sldId id="294" r:id="rId56"/>
    <p:sldId id="295" r:id="rId57"/>
    <p:sldId id="296" r:id="rId58"/>
    <p:sldId id="298" r:id="rId59"/>
    <p:sldId id="297" r:id="rId60"/>
    <p:sldId id="317" r:id="rId61"/>
    <p:sldId id="318" r:id="rId62"/>
    <p:sldId id="310" r:id="rId63"/>
    <p:sldId id="316"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000"/>
    <a:srgbClr val="593F2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367" autoAdjust="0"/>
    <p:restoredTop sz="94660"/>
  </p:normalViewPr>
  <p:slideViewPr>
    <p:cSldViewPr snapToGrid="0" snapToObjects="1">
      <p:cViewPr varScale="1">
        <p:scale>
          <a:sx n="50" d="100"/>
          <a:sy n="50" d="100"/>
        </p:scale>
        <p:origin x="-15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 Id="rId3"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4E07A-B656-3842-B6C9-AC953AD015FE}" type="datetimeFigureOut">
              <a:rPr lang="en-US" smtClean="0"/>
              <a:t>11/7/16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958B4-198B-3C4A-AA2B-109E4181EB1D}" type="slidenum">
              <a:rPr lang="en-US" smtClean="0"/>
              <a:t>‹#›</a:t>
            </a:fld>
            <a:endParaRPr lang="en-US"/>
          </a:p>
        </p:txBody>
      </p:sp>
    </p:spTree>
    <p:extLst>
      <p:ext uri="{BB962C8B-B14F-4D97-AF65-F5344CB8AC3E}">
        <p14:creationId xmlns:p14="http://schemas.microsoft.com/office/powerpoint/2010/main" val="2401495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C8CBB21-4BB3-4541-AE54-552A21EA4F7E}" type="datetimeFigureOut">
              <a:rPr lang="en-US" smtClean="0"/>
              <a:pPr/>
              <a:t>11/7/16</a:t>
            </a:fld>
            <a:endParaRPr lang="en-US"/>
          </a:p>
        </p:txBody>
      </p:sp>
      <p:sp>
        <p:nvSpPr>
          <p:cNvPr id="16" name="Slide Number Placeholder 15"/>
          <p:cNvSpPr>
            <a:spLocks noGrp="1"/>
          </p:cNvSpPr>
          <p:nvPr>
            <p:ph type="sldNum" sz="quarter" idx="11"/>
          </p:nvPr>
        </p:nvSpPr>
        <p:spPr/>
        <p:txBody>
          <a:bodyPr/>
          <a:lstStyle/>
          <a:p>
            <a:fld id="{4C0CDA10-79B1-924B-8A5D-D566B97924F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CBB21-4BB3-4541-AE54-552A21EA4F7E}"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DA10-79B1-924B-8A5D-D566B97924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8CBB21-4BB3-4541-AE54-552A21EA4F7E}"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CDA10-79B1-924B-8A5D-D566B97924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C8CBB21-4BB3-4541-AE54-552A21EA4F7E}" type="datetimeFigureOut">
              <a:rPr lang="en-US" smtClean="0"/>
              <a:pPr/>
              <a:t>11/7/16</a:t>
            </a:fld>
            <a:endParaRPr lang="en-US"/>
          </a:p>
        </p:txBody>
      </p:sp>
      <p:sp>
        <p:nvSpPr>
          <p:cNvPr id="15" name="Slide Number Placeholder 14"/>
          <p:cNvSpPr>
            <a:spLocks noGrp="1"/>
          </p:cNvSpPr>
          <p:nvPr>
            <p:ph type="sldNum" sz="quarter" idx="11"/>
          </p:nvPr>
        </p:nvSpPr>
        <p:spPr/>
        <p:txBody>
          <a:bodyPr/>
          <a:lstStyle/>
          <a:p>
            <a:fld id="{4C0CDA10-79B1-924B-8A5D-D566B97924F9}"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C8CBB21-4BB3-4541-AE54-552A21EA4F7E}" type="datetimeFigureOut">
              <a:rPr lang="en-US" smtClean="0"/>
              <a:pPr/>
              <a:t>11/7/16</a:t>
            </a:fld>
            <a:endParaRPr lang="en-US"/>
          </a:p>
        </p:txBody>
      </p:sp>
      <p:sp>
        <p:nvSpPr>
          <p:cNvPr id="13" name="Slide Number Placeholder 12"/>
          <p:cNvSpPr>
            <a:spLocks noGrp="1"/>
          </p:cNvSpPr>
          <p:nvPr>
            <p:ph type="sldNum" sz="quarter" idx="11"/>
          </p:nvPr>
        </p:nvSpPr>
        <p:spPr/>
        <p:txBody>
          <a:bodyPr/>
          <a:lstStyle/>
          <a:p>
            <a:fld id="{4C0CDA10-79B1-924B-8A5D-D566B97924F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C8CBB21-4BB3-4541-AE54-552A21EA4F7E}" type="datetimeFigureOut">
              <a:rPr lang="en-US" smtClean="0"/>
              <a:pPr/>
              <a:t>11/7/16</a:t>
            </a:fld>
            <a:endParaRPr lang="en-US"/>
          </a:p>
        </p:txBody>
      </p:sp>
      <p:sp>
        <p:nvSpPr>
          <p:cNvPr id="9" name="Slide Number Placeholder 8"/>
          <p:cNvSpPr>
            <a:spLocks noGrp="1"/>
          </p:cNvSpPr>
          <p:nvPr>
            <p:ph type="sldNum" sz="quarter" idx="11"/>
          </p:nvPr>
        </p:nvSpPr>
        <p:spPr/>
        <p:txBody>
          <a:bodyPr/>
          <a:lstStyle/>
          <a:p>
            <a:fld id="{4C0CDA10-79B1-924B-8A5D-D566B97924F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C8CBB21-4BB3-4541-AE54-552A21EA4F7E}" type="datetimeFigureOut">
              <a:rPr lang="en-US" smtClean="0"/>
              <a:pPr/>
              <a:t>11/7/16</a:t>
            </a:fld>
            <a:endParaRPr lang="en-US"/>
          </a:p>
        </p:txBody>
      </p:sp>
      <p:sp>
        <p:nvSpPr>
          <p:cNvPr id="15" name="Slide Number Placeholder 14"/>
          <p:cNvSpPr>
            <a:spLocks noGrp="1"/>
          </p:cNvSpPr>
          <p:nvPr>
            <p:ph type="sldNum" sz="quarter" idx="11"/>
          </p:nvPr>
        </p:nvSpPr>
        <p:spPr/>
        <p:txBody>
          <a:bodyPr/>
          <a:lstStyle/>
          <a:p>
            <a:fld id="{4C0CDA10-79B1-924B-8A5D-D566B97924F9}"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C8CBB21-4BB3-4541-AE54-552A21EA4F7E}" type="datetimeFigureOut">
              <a:rPr lang="en-US" smtClean="0"/>
              <a:pPr/>
              <a:t>11/7/16</a:t>
            </a:fld>
            <a:endParaRPr lang="en-US"/>
          </a:p>
        </p:txBody>
      </p:sp>
      <p:sp>
        <p:nvSpPr>
          <p:cNvPr id="8" name="Slide Number Placeholder 7"/>
          <p:cNvSpPr>
            <a:spLocks noGrp="1"/>
          </p:cNvSpPr>
          <p:nvPr>
            <p:ph type="sldNum" sz="quarter" idx="11"/>
          </p:nvPr>
        </p:nvSpPr>
        <p:spPr/>
        <p:txBody>
          <a:bodyPr/>
          <a:lstStyle/>
          <a:p>
            <a:fld id="{4C0CDA10-79B1-924B-8A5D-D566B97924F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8CBB21-4BB3-4541-AE54-552A21EA4F7E}" type="datetimeFigureOut">
              <a:rPr lang="en-US" smtClean="0"/>
              <a:pPr/>
              <a:t>11/7/16</a:t>
            </a:fld>
            <a:endParaRPr lang="en-US"/>
          </a:p>
        </p:txBody>
      </p:sp>
      <p:sp>
        <p:nvSpPr>
          <p:cNvPr id="6" name="Slide Number Placeholder 5"/>
          <p:cNvSpPr>
            <a:spLocks noGrp="1"/>
          </p:cNvSpPr>
          <p:nvPr>
            <p:ph type="sldNum" sz="quarter" idx="11"/>
          </p:nvPr>
        </p:nvSpPr>
        <p:spPr/>
        <p:txBody>
          <a:bodyPr/>
          <a:lstStyle/>
          <a:p>
            <a:fld id="{4C0CDA10-79B1-924B-8A5D-D566B97924F9}"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C8CBB21-4BB3-4541-AE54-552A21EA4F7E}" type="datetimeFigureOut">
              <a:rPr lang="en-US" smtClean="0"/>
              <a:pPr/>
              <a:t>11/7/16</a:t>
            </a:fld>
            <a:endParaRPr lang="en-US"/>
          </a:p>
        </p:txBody>
      </p:sp>
      <p:sp>
        <p:nvSpPr>
          <p:cNvPr id="16" name="Slide Number Placeholder 15"/>
          <p:cNvSpPr>
            <a:spLocks noGrp="1"/>
          </p:cNvSpPr>
          <p:nvPr>
            <p:ph type="sldNum" sz="quarter" idx="11"/>
          </p:nvPr>
        </p:nvSpPr>
        <p:spPr/>
        <p:txBody>
          <a:bodyPr/>
          <a:lstStyle/>
          <a:p>
            <a:fld id="{4C0CDA10-79B1-924B-8A5D-D566B97924F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C8CBB21-4BB3-4541-AE54-552A21EA4F7E}" type="datetimeFigureOut">
              <a:rPr lang="en-US" smtClean="0"/>
              <a:pPr/>
              <a:t>11/7/16</a:t>
            </a:fld>
            <a:endParaRPr lang="en-US"/>
          </a:p>
        </p:txBody>
      </p:sp>
      <p:sp>
        <p:nvSpPr>
          <p:cNvPr id="14" name="Slide Number Placeholder 13"/>
          <p:cNvSpPr>
            <a:spLocks noGrp="1"/>
          </p:cNvSpPr>
          <p:nvPr>
            <p:ph type="sldNum" sz="quarter" idx="11"/>
          </p:nvPr>
        </p:nvSpPr>
        <p:spPr/>
        <p:txBody>
          <a:bodyPr/>
          <a:lstStyle/>
          <a:p>
            <a:fld id="{4C0CDA10-79B1-924B-8A5D-D566B97924F9}"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C8CBB21-4BB3-4541-AE54-552A21EA4F7E}" type="datetimeFigureOut">
              <a:rPr lang="en-US" smtClean="0"/>
              <a:pPr/>
              <a:t>11/7/16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C0CDA10-79B1-924B-8A5D-D566B97924F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oleObject" Target="../embeddings/oleObject4.bin"/><Relationship Id="rId5"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microsoft.com/office/2007/relationships/hdphoto" Target="../media/hdphoto3.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microsoft.com/office/2007/relationships/hdphoto" Target="../media/hdphoto4.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microsoft.com/office/2007/relationships/hdphoto" Target="../media/hdphoto5.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microsoft.com/office/2007/relationships/hdphoto" Target="../media/hdphoto6.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microsoft.com/office/2007/relationships/hdphoto" Target="../media/hdphoto7.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 Id="rId3" Type="http://schemas.microsoft.com/office/2007/relationships/hdphoto" Target="../media/hdphoto8.wd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 Id="rId3" Type="http://schemas.microsoft.com/office/2007/relationships/hdphoto" Target="../media/hdphoto9.wd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 Id="rId3" Type="http://schemas.microsoft.com/office/2007/relationships/hdphoto" Target="../media/hdphoto10.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 Id="rId3"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oleObject" Target="../embeddings/oleObject6.bin"/><Relationship Id="rId6" Type="http://schemas.openxmlformats.org/officeDocument/2006/relationships/image" Target="../media/image49.emf"/><Relationship Id="rId7" Type="http://schemas.openxmlformats.org/officeDocument/2006/relationships/oleObject" Target="../embeddings/oleObject7.bin"/><Relationship Id="rId8" Type="http://schemas.openxmlformats.org/officeDocument/2006/relationships/image" Target="../media/image50.emf"/><Relationship Id="rId9" Type="http://schemas.openxmlformats.org/officeDocument/2006/relationships/oleObject" Target="../embeddings/oleObject8.bin"/><Relationship Id="rId10" Type="http://schemas.openxmlformats.org/officeDocument/2006/relationships/image" Target="../media/image51.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Normal Distribution</a:t>
            </a:r>
            <a:endParaRPr lang="en-US" dirty="0"/>
          </a:p>
        </p:txBody>
      </p:sp>
      <p:sp>
        <p:nvSpPr>
          <p:cNvPr id="3" name="Title 2"/>
          <p:cNvSpPr>
            <a:spLocks noGrp="1"/>
          </p:cNvSpPr>
          <p:nvPr>
            <p:ph type="title"/>
          </p:nvPr>
        </p:nvSpPr>
        <p:spPr/>
        <p:txBody>
          <a:bodyPr/>
          <a:lstStyle/>
          <a:p>
            <a:r>
              <a:rPr lang="en-US" dirty="0" smtClean="0"/>
              <a:t>Chapter 2</a:t>
            </a:r>
            <a:endParaRPr lang="en-US" dirty="0"/>
          </a:p>
        </p:txBody>
      </p:sp>
    </p:spTree>
    <p:extLst>
      <p:ext uri="{BB962C8B-B14F-4D97-AF65-F5344CB8AC3E}">
        <p14:creationId xmlns:p14="http://schemas.microsoft.com/office/powerpoint/2010/main" val="203793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08233" y="1569052"/>
            <a:ext cx="1942308" cy="956681"/>
          </a:xfrm>
          <a:prstGeom prst="rect">
            <a:avLst/>
          </a:prstGeom>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317500" y="568410"/>
            <a:ext cx="8826500" cy="6289590"/>
          </a:xfrm>
        </p:spPr>
        <p:txBody>
          <a:bodyPr anchor="t"/>
          <a:lstStyle/>
          <a:p>
            <a:pPr marL="18288" indent="0">
              <a:buNone/>
            </a:pPr>
            <a:r>
              <a:rPr lang="en-US" dirty="0" smtClean="0"/>
              <a:t>Draw a Normal Curve with Mean </a:t>
            </a:r>
            <a:r>
              <a:rPr lang="en-US" i="1" dirty="0" smtClean="0"/>
              <a:t>μ</a:t>
            </a:r>
            <a:r>
              <a:rPr lang="en-US" dirty="0" smtClean="0"/>
              <a:t> = 70 and Standard Deviation </a:t>
            </a:r>
            <a:r>
              <a:rPr lang="en-US" dirty="0" err="1" smtClean="0"/>
              <a:t>σ</a:t>
            </a:r>
            <a:r>
              <a:rPr lang="en-US" dirty="0" smtClean="0"/>
              <a:t> = 10.</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What percent of the data was less than 80? </a:t>
            </a:r>
          </a:p>
          <a:p>
            <a:r>
              <a:rPr lang="en-US" dirty="0" smtClean="0"/>
              <a:t>What percent of the data was between 50 and 90? </a:t>
            </a:r>
          </a:p>
          <a:p>
            <a:r>
              <a:rPr lang="en-US" dirty="0" smtClean="0"/>
              <a:t>What score was at the 50</a:t>
            </a:r>
            <a:r>
              <a:rPr lang="en-US" baseline="30000" dirty="0" smtClean="0"/>
              <a:t>th</a:t>
            </a:r>
            <a:r>
              <a:rPr lang="en-US" dirty="0" smtClean="0"/>
              <a:t> percentile?    </a:t>
            </a:r>
            <a:endParaRPr lang="en-US" dirty="0" smtClean="0">
              <a:solidFill>
                <a:srgbClr val="FF6600"/>
              </a:solidFill>
            </a:endParaRPr>
          </a:p>
          <a:p>
            <a:r>
              <a:rPr lang="en-US" dirty="0" smtClean="0"/>
              <a:t>What score would be the 16</a:t>
            </a:r>
            <a:r>
              <a:rPr lang="en-US" baseline="30000" dirty="0" smtClean="0"/>
              <a:t>th</a:t>
            </a:r>
            <a:r>
              <a:rPr lang="en-US" dirty="0" smtClean="0"/>
              <a:t> percentile?  </a:t>
            </a:r>
            <a:endParaRPr lang="en-US" dirty="0" smtClean="0">
              <a:solidFill>
                <a:srgbClr val="FF6600"/>
              </a:solidFill>
            </a:endParaRPr>
          </a:p>
          <a:p>
            <a:endParaRPr lang="en-US" dirty="0"/>
          </a:p>
          <a:p>
            <a:endParaRPr lang="en-US" dirty="0"/>
          </a:p>
        </p:txBody>
      </p:sp>
      <p:pic>
        <p:nvPicPr>
          <p:cNvPr id="4" name="Picture 3" descr="Picture 4.png"/>
          <p:cNvPicPr>
            <a:picLocks noChangeAspect="1"/>
          </p:cNvPicPr>
          <p:nvPr/>
        </p:nvPicPr>
        <p:blipFill>
          <a:blip r:embed="rId3"/>
          <a:stretch>
            <a:fillRect/>
          </a:stretch>
        </p:blipFill>
        <p:spPr>
          <a:xfrm>
            <a:off x="1311275" y="1158875"/>
            <a:ext cx="4832350" cy="2107129"/>
          </a:xfrm>
          <a:prstGeom prst="rect">
            <a:avLst/>
          </a:prstGeom>
        </p:spPr>
      </p:pic>
      <p:sp>
        <p:nvSpPr>
          <p:cNvPr id="5" name="TextBox 4"/>
          <p:cNvSpPr txBox="1"/>
          <p:nvPr/>
        </p:nvSpPr>
        <p:spPr>
          <a:xfrm>
            <a:off x="1523999" y="3248055"/>
            <a:ext cx="4810126" cy="400110"/>
          </a:xfrm>
          <a:prstGeom prst="rect">
            <a:avLst/>
          </a:prstGeom>
          <a:noFill/>
        </p:spPr>
        <p:txBody>
          <a:bodyPr wrap="square" rtlCol="0">
            <a:spAutoFit/>
          </a:bodyPr>
          <a:lstStyle/>
          <a:p>
            <a:r>
              <a:rPr lang="en-US" sz="2000" dirty="0" smtClean="0">
                <a:solidFill>
                  <a:srgbClr val="FFFF00"/>
                </a:solidFill>
              </a:rPr>
              <a:t>40       50       60      70      80        90      100</a:t>
            </a:r>
            <a:endParaRPr lang="en-US" sz="2000" dirty="0">
              <a:solidFill>
                <a:srgbClr val="FFFF00"/>
              </a:solidFill>
            </a:endParaRPr>
          </a:p>
        </p:txBody>
      </p:sp>
      <p:cxnSp>
        <p:nvCxnSpPr>
          <p:cNvPr id="10" name="Straight Connector 9"/>
          <p:cNvCxnSpPr/>
          <p:nvPr/>
        </p:nvCxnSpPr>
        <p:spPr>
          <a:xfrm flipV="1">
            <a:off x="3778250" y="2143125"/>
            <a:ext cx="682625" cy="15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4032250" y="1603375"/>
            <a:ext cx="698500" cy="539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730750" y="1412875"/>
            <a:ext cx="1111250" cy="369332"/>
          </a:xfrm>
          <a:prstGeom prst="rect">
            <a:avLst/>
          </a:prstGeom>
          <a:noFill/>
        </p:spPr>
        <p:txBody>
          <a:bodyPr wrap="square" rtlCol="0">
            <a:spAutoFit/>
          </a:bodyPr>
          <a:lstStyle/>
          <a:p>
            <a:r>
              <a:rPr lang="en-US" dirty="0" err="1" smtClean="0">
                <a:solidFill>
                  <a:schemeClr val="bg1"/>
                </a:solidFill>
              </a:rPr>
              <a:t>σ</a:t>
            </a:r>
            <a:r>
              <a:rPr lang="en-US" dirty="0" smtClean="0">
                <a:solidFill>
                  <a:schemeClr val="bg1"/>
                </a:solidFill>
              </a:rPr>
              <a:t> = 10</a:t>
            </a:r>
            <a:endParaRPr lang="en-US" dirty="0">
              <a:solidFill>
                <a:schemeClr val="bg1"/>
              </a:solidFill>
            </a:endParaRPr>
          </a:p>
        </p:txBody>
      </p:sp>
      <p:sp>
        <p:nvSpPr>
          <p:cNvPr id="14" name="TextBox 13"/>
          <p:cNvSpPr txBox="1"/>
          <p:nvPr/>
        </p:nvSpPr>
        <p:spPr>
          <a:xfrm>
            <a:off x="3556000" y="2878723"/>
            <a:ext cx="738187" cy="369332"/>
          </a:xfrm>
          <a:prstGeom prst="rect">
            <a:avLst/>
          </a:prstGeom>
          <a:noFill/>
        </p:spPr>
        <p:txBody>
          <a:bodyPr wrap="square" rtlCol="0">
            <a:spAutoFit/>
          </a:bodyPr>
          <a:lstStyle/>
          <a:p>
            <a:r>
              <a:rPr lang="en-US" i="1" dirty="0" err="1" smtClean="0">
                <a:solidFill>
                  <a:srgbClr val="000000"/>
                </a:solidFill>
              </a:rPr>
              <a:t>μ</a:t>
            </a:r>
            <a:endParaRPr lang="en-US"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57390686"/>
              </p:ext>
            </p:extLst>
          </p:nvPr>
        </p:nvGraphicFramePr>
        <p:xfrm>
          <a:off x="6882636" y="1782207"/>
          <a:ext cx="1613431" cy="613104"/>
        </p:xfrm>
        <a:graphic>
          <a:graphicData uri="http://schemas.openxmlformats.org/presentationml/2006/ole">
            <mc:AlternateContent xmlns:mc="http://schemas.openxmlformats.org/markup-compatibility/2006">
              <mc:Choice xmlns:v="urn:schemas-microsoft-com:vml" Requires="v">
                <p:oleObj spid="_x0000_s21593" name="Equation" r:id="rId4" imgW="635000" imgH="241300" progId="Equation.3">
                  <p:embed/>
                </p:oleObj>
              </mc:Choice>
              <mc:Fallback>
                <p:oleObj name="Equation" r:id="rId4" imgW="635000" imgH="241300" progId="Equation.3">
                  <p:embed/>
                  <p:pic>
                    <p:nvPicPr>
                      <p:cNvPr id="0" name=""/>
                      <p:cNvPicPr/>
                      <p:nvPr/>
                    </p:nvPicPr>
                    <p:blipFill>
                      <a:blip r:embed="rId5"/>
                      <a:stretch>
                        <a:fillRect/>
                      </a:stretch>
                    </p:blipFill>
                    <p:spPr>
                      <a:xfrm>
                        <a:off x="6882636" y="1782207"/>
                        <a:ext cx="1613431" cy="613104"/>
                      </a:xfrm>
                      <a:prstGeom prst="rect">
                        <a:avLst/>
                      </a:prstGeom>
                    </p:spPr>
                  </p:pic>
                </p:oleObj>
              </mc:Fallback>
            </mc:AlternateContent>
          </a:graphicData>
        </a:graphic>
      </p:graphicFrame>
      <p:sp>
        <p:nvSpPr>
          <p:cNvPr id="2" name="TextBox 1"/>
          <p:cNvSpPr txBox="1"/>
          <p:nvPr/>
        </p:nvSpPr>
        <p:spPr>
          <a:xfrm>
            <a:off x="1744811" y="199078"/>
            <a:ext cx="4574877"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Sample Test Scores for a typical math class.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7500" y="568410"/>
            <a:ext cx="8826500" cy="6289590"/>
          </a:xfrm>
        </p:spPr>
        <p:txBody>
          <a:bodyPr anchor="t"/>
          <a:lstStyle/>
          <a:p>
            <a:pPr marL="18288" indent="0">
              <a:buNone/>
            </a:pPr>
            <a:r>
              <a:rPr lang="en-US" dirty="0" smtClean="0"/>
              <a:t>Draw a Normal Curve with Mean </a:t>
            </a:r>
            <a:r>
              <a:rPr lang="en-US" i="1" dirty="0" smtClean="0"/>
              <a:t>μ</a:t>
            </a:r>
            <a:r>
              <a:rPr lang="en-US" dirty="0" smtClean="0"/>
              <a:t> = 70 and Standard Deviation </a:t>
            </a:r>
            <a:r>
              <a:rPr lang="en-US" dirty="0" err="1" smtClean="0"/>
              <a:t>σ</a:t>
            </a:r>
            <a:r>
              <a:rPr lang="en-US" dirty="0" smtClean="0"/>
              <a:t> = 10.</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What percent of the data was less than 80?    </a:t>
            </a:r>
            <a:r>
              <a:rPr lang="en-US" dirty="0" smtClean="0">
                <a:solidFill>
                  <a:srgbClr val="FF6600"/>
                </a:solidFill>
              </a:rPr>
              <a:t>about 84%</a:t>
            </a:r>
          </a:p>
          <a:p>
            <a:r>
              <a:rPr lang="en-US" dirty="0" smtClean="0"/>
              <a:t>What percent of the data was between 50 and 90?   </a:t>
            </a:r>
            <a:r>
              <a:rPr lang="en-US" dirty="0" smtClean="0">
                <a:solidFill>
                  <a:srgbClr val="FF6600"/>
                </a:solidFill>
              </a:rPr>
              <a:t>about 95%</a:t>
            </a:r>
          </a:p>
          <a:p>
            <a:r>
              <a:rPr lang="en-US" dirty="0" smtClean="0"/>
              <a:t>What score was at the 50</a:t>
            </a:r>
            <a:r>
              <a:rPr lang="en-US" baseline="30000" dirty="0" smtClean="0"/>
              <a:t>th</a:t>
            </a:r>
            <a:r>
              <a:rPr lang="en-US" dirty="0" smtClean="0"/>
              <a:t> percentile?    </a:t>
            </a:r>
            <a:r>
              <a:rPr lang="en-US" dirty="0" smtClean="0">
                <a:solidFill>
                  <a:srgbClr val="FF6600"/>
                </a:solidFill>
              </a:rPr>
              <a:t>70</a:t>
            </a:r>
          </a:p>
          <a:p>
            <a:r>
              <a:rPr lang="en-US" dirty="0" smtClean="0"/>
              <a:t>What score would be the 16</a:t>
            </a:r>
            <a:r>
              <a:rPr lang="en-US" baseline="30000" dirty="0" smtClean="0"/>
              <a:t>th</a:t>
            </a:r>
            <a:r>
              <a:rPr lang="en-US" dirty="0" smtClean="0"/>
              <a:t> percentile?  </a:t>
            </a:r>
            <a:r>
              <a:rPr lang="en-US" dirty="0">
                <a:solidFill>
                  <a:srgbClr val="FF6600"/>
                </a:solidFill>
              </a:rPr>
              <a:t>6</a:t>
            </a:r>
            <a:r>
              <a:rPr lang="en-US" dirty="0" smtClean="0">
                <a:solidFill>
                  <a:srgbClr val="FF6600"/>
                </a:solidFill>
              </a:rPr>
              <a:t>0</a:t>
            </a:r>
          </a:p>
          <a:p>
            <a:endParaRPr lang="en-US" dirty="0"/>
          </a:p>
          <a:p>
            <a:endParaRPr lang="en-US" dirty="0"/>
          </a:p>
        </p:txBody>
      </p:sp>
      <p:pic>
        <p:nvPicPr>
          <p:cNvPr id="4" name="Picture 3" descr="Picture 4.png"/>
          <p:cNvPicPr>
            <a:picLocks noChangeAspect="1"/>
          </p:cNvPicPr>
          <p:nvPr/>
        </p:nvPicPr>
        <p:blipFill>
          <a:blip r:embed="rId2"/>
          <a:stretch>
            <a:fillRect/>
          </a:stretch>
        </p:blipFill>
        <p:spPr>
          <a:xfrm>
            <a:off x="1311275" y="1158875"/>
            <a:ext cx="4832350" cy="2107129"/>
          </a:xfrm>
          <a:prstGeom prst="rect">
            <a:avLst/>
          </a:prstGeom>
        </p:spPr>
      </p:pic>
      <p:sp>
        <p:nvSpPr>
          <p:cNvPr id="5" name="TextBox 4"/>
          <p:cNvSpPr txBox="1"/>
          <p:nvPr/>
        </p:nvSpPr>
        <p:spPr>
          <a:xfrm>
            <a:off x="1523999" y="3248055"/>
            <a:ext cx="4810126" cy="400110"/>
          </a:xfrm>
          <a:prstGeom prst="rect">
            <a:avLst/>
          </a:prstGeom>
          <a:noFill/>
        </p:spPr>
        <p:txBody>
          <a:bodyPr wrap="square" rtlCol="0">
            <a:spAutoFit/>
          </a:bodyPr>
          <a:lstStyle/>
          <a:p>
            <a:r>
              <a:rPr lang="en-US" sz="2000" dirty="0" smtClean="0">
                <a:solidFill>
                  <a:srgbClr val="FFFF00"/>
                </a:solidFill>
              </a:rPr>
              <a:t>40       50       60      70      80        90      100</a:t>
            </a:r>
            <a:endParaRPr lang="en-US" sz="2000" dirty="0">
              <a:solidFill>
                <a:srgbClr val="FFFF00"/>
              </a:solidFill>
            </a:endParaRPr>
          </a:p>
        </p:txBody>
      </p:sp>
      <p:cxnSp>
        <p:nvCxnSpPr>
          <p:cNvPr id="10" name="Straight Connector 9"/>
          <p:cNvCxnSpPr/>
          <p:nvPr/>
        </p:nvCxnSpPr>
        <p:spPr>
          <a:xfrm flipV="1">
            <a:off x="3778250" y="2143125"/>
            <a:ext cx="682625" cy="15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4032250" y="1603375"/>
            <a:ext cx="698500" cy="539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730750" y="1412875"/>
            <a:ext cx="1111250" cy="369332"/>
          </a:xfrm>
          <a:prstGeom prst="rect">
            <a:avLst/>
          </a:prstGeom>
          <a:noFill/>
        </p:spPr>
        <p:txBody>
          <a:bodyPr wrap="square" rtlCol="0">
            <a:spAutoFit/>
          </a:bodyPr>
          <a:lstStyle/>
          <a:p>
            <a:r>
              <a:rPr lang="en-US" dirty="0" err="1" smtClean="0">
                <a:solidFill>
                  <a:schemeClr val="bg1"/>
                </a:solidFill>
              </a:rPr>
              <a:t>σ</a:t>
            </a:r>
            <a:r>
              <a:rPr lang="en-US" dirty="0" smtClean="0">
                <a:solidFill>
                  <a:schemeClr val="bg1"/>
                </a:solidFill>
              </a:rPr>
              <a:t> = 10</a:t>
            </a:r>
            <a:endParaRPr lang="en-US" dirty="0">
              <a:solidFill>
                <a:schemeClr val="bg1"/>
              </a:solidFill>
            </a:endParaRPr>
          </a:p>
        </p:txBody>
      </p:sp>
      <p:sp>
        <p:nvSpPr>
          <p:cNvPr id="14" name="TextBox 13"/>
          <p:cNvSpPr txBox="1"/>
          <p:nvPr/>
        </p:nvSpPr>
        <p:spPr>
          <a:xfrm>
            <a:off x="3556000" y="2878723"/>
            <a:ext cx="738187" cy="369332"/>
          </a:xfrm>
          <a:prstGeom prst="rect">
            <a:avLst/>
          </a:prstGeom>
          <a:noFill/>
        </p:spPr>
        <p:txBody>
          <a:bodyPr wrap="square" rtlCol="0">
            <a:spAutoFit/>
          </a:bodyPr>
          <a:lstStyle/>
          <a:p>
            <a:r>
              <a:rPr lang="en-US" i="1" dirty="0" err="1" smtClean="0">
                <a:solidFill>
                  <a:srgbClr val="000000"/>
                </a:solidFill>
              </a:rPr>
              <a:t>μ</a:t>
            </a:r>
            <a:endParaRPr lang="en-US" dirty="0">
              <a:solidFill>
                <a:srgbClr val="000000"/>
              </a:solidFill>
            </a:endParaRPr>
          </a:p>
        </p:txBody>
      </p:sp>
    </p:spTree>
    <p:extLst>
      <p:ext uri="{BB962C8B-B14F-4D97-AF65-F5344CB8AC3E}">
        <p14:creationId xmlns:p14="http://schemas.microsoft.com/office/powerpoint/2010/main" val="3921930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250" y="1349951"/>
            <a:ext cx="8604249" cy="549950"/>
          </a:xfrm>
        </p:spPr>
        <p:txBody>
          <a:bodyPr anchor="t">
            <a:normAutofit fontScale="92500"/>
          </a:bodyPr>
          <a:lstStyle/>
          <a:p>
            <a:r>
              <a:rPr lang="en-US" dirty="0" smtClean="0"/>
              <a:t>A Z-score is the number of Standard Deviations above or below the mean</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p:txBody>
      </p:sp>
      <p:sp>
        <p:nvSpPr>
          <p:cNvPr id="2" name="Title 1"/>
          <p:cNvSpPr>
            <a:spLocks noGrp="1"/>
          </p:cNvSpPr>
          <p:nvPr>
            <p:ph type="title"/>
          </p:nvPr>
        </p:nvSpPr>
        <p:spPr>
          <a:xfrm>
            <a:off x="685800" y="228601"/>
            <a:ext cx="7543800" cy="914400"/>
          </a:xfrm>
        </p:spPr>
        <p:txBody>
          <a:bodyPr/>
          <a:lstStyle/>
          <a:p>
            <a:r>
              <a:rPr lang="en-US" dirty="0" smtClean="0"/>
              <a:t>Z - Scores</a:t>
            </a:r>
            <a:endParaRPr lang="en-US" dirty="0"/>
          </a:p>
        </p:txBody>
      </p:sp>
      <p:pic>
        <p:nvPicPr>
          <p:cNvPr id="4" name="Picture 3"/>
          <p:cNvPicPr>
            <a:picLocks noChangeAspect="1"/>
          </p:cNvPicPr>
          <p:nvPr/>
        </p:nvPicPr>
        <p:blipFill>
          <a:blip r:embed="rId2"/>
          <a:stretch>
            <a:fillRect/>
          </a:stretch>
        </p:blipFill>
        <p:spPr>
          <a:xfrm>
            <a:off x="1683482" y="1899901"/>
            <a:ext cx="3634643" cy="2665405"/>
          </a:xfrm>
          <a:prstGeom prst="rect">
            <a:avLst/>
          </a:prstGeom>
        </p:spPr>
      </p:pic>
      <p:sp>
        <p:nvSpPr>
          <p:cNvPr id="5" name="TextBox 4"/>
          <p:cNvSpPr txBox="1"/>
          <p:nvPr/>
        </p:nvSpPr>
        <p:spPr>
          <a:xfrm>
            <a:off x="492126" y="5413374"/>
            <a:ext cx="8334374" cy="646331"/>
          </a:xfrm>
          <a:prstGeom prst="rect">
            <a:avLst/>
          </a:prstGeom>
          <a:noFill/>
        </p:spPr>
        <p:txBody>
          <a:bodyPr wrap="square" rtlCol="0">
            <a:spAutoFit/>
          </a:bodyPr>
          <a:lstStyle/>
          <a:p>
            <a:r>
              <a:rPr lang="en-US" dirty="0" smtClean="0"/>
              <a:t>You can be asked to find any of the 4 pieces in the above equation. If given a percentage you need to use the </a:t>
            </a:r>
            <a:r>
              <a:rPr lang="en-US" dirty="0" err="1" smtClean="0"/>
              <a:t>invNorm</a:t>
            </a:r>
            <a:r>
              <a:rPr lang="en-US" dirty="0" smtClean="0"/>
              <a:t> function on your calculator to get the Z-score.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5402" y="2890043"/>
            <a:ext cx="4486436" cy="16957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800389"/>
            <a:ext cx="8229600" cy="5346599"/>
          </a:xfrm>
        </p:spPr>
        <p:txBody>
          <a:bodyPr anchor="t">
            <a:normAutofit/>
          </a:bodyPr>
          <a:lstStyle/>
          <a:p>
            <a:pPr marL="18288" indent="0">
              <a:buNone/>
            </a:pPr>
            <a:r>
              <a:rPr lang="en-US" sz="2800" dirty="0" smtClean="0"/>
              <a:t>Assume </a:t>
            </a:r>
            <a:r>
              <a:rPr lang="en-US" sz="2800" dirty="0"/>
              <a:t>a </a:t>
            </a:r>
            <a:r>
              <a:rPr lang="en-US" sz="2800" dirty="0" smtClean="0"/>
              <a:t> Normal Distribution with a Mean </a:t>
            </a:r>
            <a:r>
              <a:rPr lang="en-US" sz="2800" i="1" dirty="0"/>
              <a:t>μ</a:t>
            </a:r>
            <a:r>
              <a:rPr lang="en-US" sz="2800" dirty="0"/>
              <a:t> = 70 and Standard Deviation </a:t>
            </a:r>
            <a:r>
              <a:rPr lang="en-US" sz="2800" dirty="0" err="1"/>
              <a:t>σ</a:t>
            </a:r>
            <a:r>
              <a:rPr lang="en-US" sz="2800" dirty="0"/>
              <a:t> = 10</a:t>
            </a:r>
            <a:r>
              <a:rPr lang="en-US" sz="2800" dirty="0" smtClean="0"/>
              <a:t>.</a:t>
            </a:r>
          </a:p>
          <a:p>
            <a:pPr marL="18288" indent="0">
              <a:buNone/>
            </a:pPr>
            <a:endParaRPr lang="en-US" sz="2800" dirty="0"/>
          </a:p>
          <a:p>
            <a:pPr>
              <a:buNone/>
            </a:pPr>
            <a:r>
              <a:rPr lang="en-US" sz="2800" dirty="0" smtClean="0"/>
              <a:t>Calculate the Z-score a score of 83.</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Z = 1.3 which means that a score of 83 is 1.3 standard deviations above the mean.</a:t>
            </a:r>
          </a:p>
        </p:txBody>
      </p:sp>
      <p:graphicFrame>
        <p:nvGraphicFramePr>
          <p:cNvPr id="17411" name="Object 3"/>
          <p:cNvGraphicFramePr>
            <a:graphicFrameLocks noChangeAspect="1"/>
          </p:cNvGraphicFramePr>
          <p:nvPr/>
        </p:nvGraphicFramePr>
        <p:xfrm>
          <a:off x="2047875" y="2890043"/>
          <a:ext cx="2892425" cy="1446213"/>
        </p:xfrm>
        <a:graphic>
          <a:graphicData uri="http://schemas.openxmlformats.org/presentationml/2006/ole">
            <mc:AlternateContent xmlns:mc="http://schemas.openxmlformats.org/markup-compatibility/2006">
              <mc:Choice xmlns:v="urn:schemas-microsoft-com:vml" Requires="v">
                <p:oleObj spid="_x0000_s17503" name="Equation" r:id="rId3" imgW="736600" imgH="368300" progId="Equation.3">
                  <p:embed/>
                </p:oleObj>
              </mc:Choice>
              <mc:Fallback>
                <p:oleObj name="Equation" r:id="rId3" imgW="736600" imgH="3683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2890043"/>
                        <a:ext cx="2892425" cy="144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1526559"/>
              </p:ext>
            </p:extLst>
          </p:nvPr>
        </p:nvGraphicFramePr>
        <p:xfrm>
          <a:off x="480023" y="1178734"/>
          <a:ext cx="2087954" cy="2225040"/>
        </p:xfrm>
        <a:graphic>
          <a:graphicData uri="http://schemas.openxmlformats.org/drawingml/2006/table">
            <a:tbl>
              <a:tblPr firstRow="1" bandRow="1">
                <a:tableStyleId>{5C22544A-7EE6-4342-B048-85BDC9FD1C3A}</a:tableStyleId>
              </a:tblPr>
              <a:tblGrid>
                <a:gridCol w="301823"/>
                <a:gridCol w="1786131"/>
              </a:tblGrid>
              <a:tr h="370840">
                <a:tc>
                  <a:txBody>
                    <a:bodyPr/>
                    <a:lstStyle/>
                    <a:p>
                      <a:pPr algn="l"/>
                      <a:r>
                        <a:rPr lang="en-US" b="1" dirty="0" smtClean="0">
                          <a:solidFill>
                            <a:srgbClr val="000000"/>
                          </a:solidFill>
                        </a:rPr>
                        <a:t>0</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012</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1</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2248</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2</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1134599</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3</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00036</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4</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457</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5</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a:t>
                      </a:r>
                    </a:p>
                  </a:txBody>
                  <a:tcPr>
                    <a:lnL w="12700" cap="flat" cmpd="sng" algn="ctr">
                      <a:solidFill>
                        <a:srgbClr val="000000"/>
                      </a:solidFill>
                      <a:prstDash val="solid"/>
                      <a:round/>
                      <a:headEnd type="none" w="med" len="med"/>
                      <a:tailEnd type="none" w="med" len="med"/>
                    </a:lnL>
                    <a:solidFill>
                      <a:schemeClr val="tx1"/>
                    </a:solidFill>
                  </a:tcPr>
                </a:tc>
              </a:tr>
            </a:tbl>
          </a:graphicData>
        </a:graphic>
      </p:graphicFrame>
      <p:sp>
        <p:nvSpPr>
          <p:cNvPr id="7" name="TextBox 6"/>
          <p:cNvSpPr txBox="1"/>
          <p:nvPr/>
        </p:nvSpPr>
        <p:spPr>
          <a:xfrm>
            <a:off x="575531" y="436531"/>
            <a:ext cx="4648816" cy="369332"/>
          </a:xfrm>
          <a:prstGeom prst="rect">
            <a:avLst/>
          </a:prstGeom>
          <a:noFill/>
        </p:spPr>
        <p:txBody>
          <a:bodyPr wrap="none" rtlCol="0">
            <a:spAutoFit/>
          </a:bodyPr>
          <a:lstStyle/>
          <a:p>
            <a:r>
              <a:rPr lang="en-US" dirty="0" smtClean="0"/>
              <a:t>Scores from Miss </a:t>
            </a:r>
            <a:r>
              <a:rPr lang="en-US" dirty="0" err="1" smtClean="0"/>
              <a:t>Turrys</a:t>
            </a:r>
            <a:r>
              <a:rPr lang="en-US" dirty="0" smtClean="0"/>
              <a:t> quiz on Dinosaurs.</a:t>
            </a:r>
            <a:endParaRPr lang="en-US" dirty="0"/>
          </a:p>
        </p:txBody>
      </p:sp>
      <p:sp>
        <p:nvSpPr>
          <p:cNvPr id="8" name="TextBox 7"/>
          <p:cNvSpPr txBox="1"/>
          <p:nvPr/>
        </p:nvSpPr>
        <p:spPr>
          <a:xfrm>
            <a:off x="480023" y="4061589"/>
            <a:ext cx="489125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1) Calculate the mean and standard deviation.</a:t>
            </a:r>
            <a:endParaRPr lang="en-US" dirty="0"/>
          </a:p>
        </p:txBody>
      </p:sp>
      <p:sp>
        <p:nvSpPr>
          <p:cNvPr id="9" name="TextBox 8"/>
          <p:cNvSpPr txBox="1"/>
          <p:nvPr/>
        </p:nvSpPr>
        <p:spPr>
          <a:xfrm>
            <a:off x="480023" y="5821217"/>
            <a:ext cx="685220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2</a:t>
            </a:r>
            <a:r>
              <a:rPr lang="en-US" dirty="0" smtClean="0"/>
              <a:t>) Interpret the meaning of the standard deviation in this context.</a:t>
            </a:r>
            <a:endParaRPr lang="en-US" dirty="0"/>
          </a:p>
        </p:txBody>
      </p:sp>
      <p:pic>
        <p:nvPicPr>
          <p:cNvPr id="10" name="Picture 9" descr="Screen Shot 2015-10-23 at 10.4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281" y="805863"/>
            <a:ext cx="2687061" cy="2306646"/>
          </a:xfrm>
          <a:prstGeom prst="rect">
            <a:avLst/>
          </a:prstGeom>
          <a:ln w="57150" cmpd="sng">
            <a:solidFill>
              <a:srgbClr val="FBC01E"/>
            </a:solidFill>
          </a:ln>
        </p:spPr>
      </p:pic>
    </p:spTree>
    <p:extLst>
      <p:ext uri="{BB962C8B-B14F-4D97-AF65-F5344CB8AC3E}">
        <p14:creationId xmlns:p14="http://schemas.microsoft.com/office/powerpoint/2010/main" val="4043230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6872259"/>
              </p:ext>
            </p:extLst>
          </p:nvPr>
        </p:nvGraphicFramePr>
        <p:xfrm>
          <a:off x="480023" y="1178734"/>
          <a:ext cx="2087954" cy="2225040"/>
        </p:xfrm>
        <a:graphic>
          <a:graphicData uri="http://schemas.openxmlformats.org/drawingml/2006/table">
            <a:tbl>
              <a:tblPr firstRow="1" bandRow="1">
                <a:tableStyleId>{5C22544A-7EE6-4342-B048-85BDC9FD1C3A}</a:tableStyleId>
              </a:tblPr>
              <a:tblGrid>
                <a:gridCol w="301823"/>
                <a:gridCol w="1786131"/>
              </a:tblGrid>
              <a:tr h="370840">
                <a:tc>
                  <a:txBody>
                    <a:bodyPr/>
                    <a:lstStyle/>
                    <a:p>
                      <a:pPr algn="l"/>
                      <a:r>
                        <a:rPr lang="en-US" b="1" dirty="0" smtClean="0">
                          <a:solidFill>
                            <a:srgbClr val="000000"/>
                          </a:solidFill>
                        </a:rPr>
                        <a:t>0</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012</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1</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2248</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2</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1134599</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3</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00036</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4</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457</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5</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a:t>
                      </a:r>
                    </a:p>
                  </a:txBody>
                  <a:tcPr>
                    <a:lnL w="12700" cap="flat" cmpd="sng" algn="ctr">
                      <a:solidFill>
                        <a:srgbClr val="000000"/>
                      </a:solidFill>
                      <a:prstDash val="solid"/>
                      <a:round/>
                      <a:headEnd type="none" w="med" len="med"/>
                      <a:tailEnd type="none" w="med" len="med"/>
                    </a:lnL>
                    <a:solidFill>
                      <a:schemeClr val="tx1"/>
                    </a:solidFill>
                  </a:tcPr>
                </a:tc>
              </a:tr>
            </a:tbl>
          </a:graphicData>
        </a:graphic>
      </p:graphicFrame>
      <p:sp>
        <p:nvSpPr>
          <p:cNvPr id="7" name="TextBox 6"/>
          <p:cNvSpPr txBox="1"/>
          <p:nvPr/>
        </p:nvSpPr>
        <p:spPr>
          <a:xfrm>
            <a:off x="575531" y="436531"/>
            <a:ext cx="4648816" cy="369332"/>
          </a:xfrm>
          <a:prstGeom prst="rect">
            <a:avLst/>
          </a:prstGeom>
          <a:noFill/>
        </p:spPr>
        <p:txBody>
          <a:bodyPr wrap="none" rtlCol="0">
            <a:spAutoFit/>
          </a:bodyPr>
          <a:lstStyle/>
          <a:p>
            <a:r>
              <a:rPr lang="en-US" dirty="0" smtClean="0"/>
              <a:t>Scores from Miss </a:t>
            </a:r>
            <a:r>
              <a:rPr lang="en-US" dirty="0" err="1" smtClean="0"/>
              <a:t>Turrys</a:t>
            </a:r>
            <a:r>
              <a:rPr lang="en-US" dirty="0" smtClean="0"/>
              <a:t> quiz on Dinosaurs.</a:t>
            </a:r>
            <a:endParaRPr lang="en-US" dirty="0"/>
          </a:p>
        </p:txBody>
      </p:sp>
      <p:sp>
        <p:nvSpPr>
          <p:cNvPr id="8" name="TextBox 7"/>
          <p:cNvSpPr txBox="1"/>
          <p:nvPr/>
        </p:nvSpPr>
        <p:spPr>
          <a:xfrm>
            <a:off x="480023" y="4061589"/>
            <a:ext cx="601959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3</a:t>
            </a:r>
            <a:r>
              <a:rPr lang="en-US" dirty="0" smtClean="0"/>
              <a:t>) </a:t>
            </a:r>
            <a:r>
              <a:rPr lang="en-US" dirty="0" err="1" smtClean="0"/>
              <a:t>Peppa</a:t>
            </a:r>
            <a:r>
              <a:rPr lang="en-US" dirty="0" smtClean="0"/>
              <a:t> earned a 45. Calculate and interpret her z-score.</a:t>
            </a:r>
            <a:endParaRPr lang="en-US" dirty="0"/>
          </a:p>
        </p:txBody>
      </p:sp>
      <p:sp>
        <p:nvSpPr>
          <p:cNvPr id="9" name="TextBox 8"/>
          <p:cNvSpPr txBox="1"/>
          <p:nvPr/>
        </p:nvSpPr>
        <p:spPr>
          <a:xfrm>
            <a:off x="480023" y="5821217"/>
            <a:ext cx="594972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4) George earned a 2. Calculate and interpret his z-score. </a:t>
            </a:r>
            <a:endParaRPr lang="en-US" dirty="0"/>
          </a:p>
        </p:txBody>
      </p:sp>
      <p:pic>
        <p:nvPicPr>
          <p:cNvPr id="10" name="Picture 9" descr="Screen Shot 2015-10-23 at 10.4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281" y="805863"/>
            <a:ext cx="2687061" cy="2306646"/>
          </a:xfrm>
          <a:prstGeom prst="rect">
            <a:avLst/>
          </a:prstGeom>
          <a:ln w="57150" cmpd="sng">
            <a:solidFill>
              <a:srgbClr val="FBC01E"/>
            </a:solidFill>
          </a:ln>
        </p:spPr>
      </p:pic>
    </p:spTree>
    <p:extLst>
      <p:ext uri="{BB962C8B-B14F-4D97-AF65-F5344CB8AC3E}">
        <p14:creationId xmlns:p14="http://schemas.microsoft.com/office/powerpoint/2010/main" val="1283393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68646603"/>
              </p:ext>
            </p:extLst>
          </p:nvPr>
        </p:nvGraphicFramePr>
        <p:xfrm>
          <a:off x="480023" y="1178734"/>
          <a:ext cx="2087954" cy="2225040"/>
        </p:xfrm>
        <a:graphic>
          <a:graphicData uri="http://schemas.openxmlformats.org/drawingml/2006/table">
            <a:tbl>
              <a:tblPr firstRow="1" bandRow="1">
                <a:tableStyleId>{5C22544A-7EE6-4342-B048-85BDC9FD1C3A}</a:tableStyleId>
              </a:tblPr>
              <a:tblGrid>
                <a:gridCol w="301823"/>
                <a:gridCol w="1786131"/>
              </a:tblGrid>
              <a:tr h="370840">
                <a:tc>
                  <a:txBody>
                    <a:bodyPr/>
                    <a:lstStyle/>
                    <a:p>
                      <a:pPr algn="l"/>
                      <a:r>
                        <a:rPr lang="en-US" b="1" dirty="0" smtClean="0">
                          <a:solidFill>
                            <a:srgbClr val="000000"/>
                          </a:solidFill>
                        </a:rPr>
                        <a:t>0</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012</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1</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2248</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2</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1134599</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3</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00036</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4</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457</a:t>
                      </a:r>
                    </a:p>
                  </a:txBody>
                  <a:tcPr>
                    <a:lnL w="12700" cap="flat" cmpd="sng" algn="ctr">
                      <a:solidFill>
                        <a:srgbClr val="000000"/>
                      </a:solidFill>
                      <a:prstDash val="solid"/>
                      <a:round/>
                      <a:headEnd type="none" w="med" len="med"/>
                      <a:tailEnd type="none" w="med" len="med"/>
                    </a:lnL>
                    <a:solidFill>
                      <a:schemeClr val="tx1"/>
                    </a:solidFill>
                  </a:tcPr>
                </a:tc>
              </a:tr>
              <a:tr h="370840">
                <a:tc>
                  <a:txBody>
                    <a:bodyPr/>
                    <a:lstStyle/>
                    <a:p>
                      <a:pPr algn="l"/>
                      <a:r>
                        <a:rPr lang="en-US" b="1" dirty="0" smtClean="0">
                          <a:solidFill>
                            <a:srgbClr val="000000"/>
                          </a:solidFill>
                        </a:rPr>
                        <a:t>5</a:t>
                      </a:r>
                      <a:endParaRPr lang="en-US" b="1" dirty="0">
                        <a:solidFill>
                          <a:srgbClr val="000000"/>
                        </a:solidFill>
                      </a:endParaRPr>
                    </a:p>
                  </a:txBody>
                  <a:tcPr>
                    <a:lnR w="12700" cap="flat" cmpd="sng" algn="ctr">
                      <a:solidFill>
                        <a:srgbClr val="000000"/>
                      </a:solidFill>
                      <a:prstDash val="solid"/>
                      <a:round/>
                      <a:headEnd type="none" w="med" len="med"/>
                      <a:tailEnd type="none" w="med" len="med"/>
                    </a:lnR>
                    <a:solidFill>
                      <a:schemeClr val="tx1"/>
                    </a:solidFill>
                  </a:tcPr>
                </a:tc>
                <a:tc>
                  <a:txBody>
                    <a:bodyPr/>
                    <a:lstStyle/>
                    <a:p>
                      <a:pPr algn="l"/>
                      <a:r>
                        <a:rPr lang="en-US" b="1" dirty="0" smtClean="0">
                          <a:solidFill>
                            <a:srgbClr val="000000"/>
                          </a:solidFill>
                        </a:rPr>
                        <a:t>0</a:t>
                      </a:r>
                    </a:p>
                  </a:txBody>
                  <a:tcPr>
                    <a:lnL w="12700" cap="flat" cmpd="sng" algn="ctr">
                      <a:solidFill>
                        <a:srgbClr val="000000"/>
                      </a:solidFill>
                      <a:prstDash val="solid"/>
                      <a:round/>
                      <a:headEnd type="none" w="med" len="med"/>
                      <a:tailEnd type="none" w="med" len="med"/>
                    </a:lnL>
                    <a:solidFill>
                      <a:schemeClr val="tx1"/>
                    </a:solidFill>
                  </a:tcPr>
                </a:tc>
              </a:tr>
            </a:tbl>
          </a:graphicData>
        </a:graphic>
      </p:graphicFrame>
      <p:sp>
        <p:nvSpPr>
          <p:cNvPr id="7" name="TextBox 6"/>
          <p:cNvSpPr txBox="1"/>
          <p:nvPr/>
        </p:nvSpPr>
        <p:spPr>
          <a:xfrm>
            <a:off x="575531" y="436531"/>
            <a:ext cx="4696831" cy="369332"/>
          </a:xfrm>
          <a:prstGeom prst="rect">
            <a:avLst/>
          </a:prstGeom>
          <a:noFill/>
        </p:spPr>
        <p:txBody>
          <a:bodyPr wrap="none" rtlCol="0">
            <a:spAutoFit/>
          </a:bodyPr>
          <a:lstStyle/>
          <a:p>
            <a:r>
              <a:rPr lang="en-US" dirty="0" smtClean="0"/>
              <a:t>Scores from Miss </a:t>
            </a:r>
            <a:r>
              <a:rPr lang="en-US" dirty="0" err="1" smtClean="0"/>
              <a:t>Turry’s</a:t>
            </a:r>
            <a:r>
              <a:rPr lang="en-US" dirty="0" smtClean="0"/>
              <a:t> quiz on Dinosaurs.</a:t>
            </a:r>
            <a:endParaRPr lang="en-US" dirty="0"/>
          </a:p>
        </p:txBody>
      </p:sp>
      <p:sp>
        <p:nvSpPr>
          <p:cNvPr id="8" name="TextBox 7"/>
          <p:cNvSpPr txBox="1"/>
          <p:nvPr/>
        </p:nvSpPr>
        <p:spPr>
          <a:xfrm>
            <a:off x="480023" y="4061589"/>
            <a:ext cx="825217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5</a:t>
            </a:r>
            <a:r>
              <a:rPr lang="en-US" dirty="0" smtClean="0"/>
              <a:t>) The scores on Miss </a:t>
            </a:r>
            <a:r>
              <a:rPr lang="en-US" dirty="0" err="1" smtClean="0"/>
              <a:t>Turry’s</a:t>
            </a:r>
            <a:r>
              <a:rPr lang="en-US" dirty="0" smtClean="0"/>
              <a:t> next quiz had a mean of 32 and a standard deviation of 6.5. </a:t>
            </a:r>
            <a:r>
              <a:rPr lang="en-US" dirty="0" err="1" smtClean="0"/>
              <a:t>Peppa</a:t>
            </a:r>
            <a:r>
              <a:rPr lang="en-US" dirty="0" smtClean="0"/>
              <a:t> earned a 47 on this quiz. On which quiz did she perform better relative to the rest of the class? Explain</a:t>
            </a:r>
            <a:endParaRPr lang="en-US" dirty="0"/>
          </a:p>
        </p:txBody>
      </p:sp>
      <p:pic>
        <p:nvPicPr>
          <p:cNvPr id="10" name="Picture 9" descr="Screen Shot 2015-10-23 at 10.4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281" y="805863"/>
            <a:ext cx="2687061" cy="2306646"/>
          </a:xfrm>
          <a:prstGeom prst="rect">
            <a:avLst/>
          </a:prstGeom>
          <a:ln w="57150" cmpd="sng">
            <a:solidFill>
              <a:srgbClr val="FBC01E"/>
            </a:solidFill>
          </a:ln>
        </p:spPr>
      </p:pic>
    </p:spTree>
    <p:extLst>
      <p:ext uri="{BB962C8B-B14F-4D97-AF65-F5344CB8AC3E}">
        <p14:creationId xmlns:p14="http://schemas.microsoft.com/office/powerpoint/2010/main" val="26441561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Ch</a:t>
            </a:r>
            <a:r>
              <a:rPr lang="en-US" dirty="0" smtClean="0"/>
              <a:t> 5 Test Scores</a:t>
            </a:r>
            <a:endParaRPr lang="en-US" dirty="0"/>
          </a:p>
        </p:txBody>
      </p:sp>
      <p:pic>
        <p:nvPicPr>
          <p:cNvPr id="4" name="Picture 3" descr="Screen Shot 2014-10-23 at 9.52.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060" y="830479"/>
            <a:ext cx="5395095" cy="4046321"/>
          </a:xfrm>
          <a:prstGeom prst="rect">
            <a:avLst/>
          </a:prstGeom>
        </p:spPr>
      </p:pic>
      <p:sp>
        <p:nvSpPr>
          <p:cNvPr id="6" name="TextBox 5"/>
          <p:cNvSpPr txBox="1"/>
          <p:nvPr/>
        </p:nvSpPr>
        <p:spPr>
          <a:xfrm>
            <a:off x="6845114" y="5674449"/>
            <a:ext cx="1244251" cy="584776"/>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3200" dirty="0"/>
              <a:t>n</a:t>
            </a:r>
            <a:r>
              <a:rPr lang="en-US" sz="3200" dirty="0" smtClean="0"/>
              <a:t> = 85</a:t>
            </a:r>
            <a:endParaRPr lang="en-US" sz="3200" dirty="0"/>
          </a:p>
        </p:txBody>
      </p:sp>
    </p:spTree>
    <p:extLst>
      <p:ext uri="{BB962C8B-B14F-4D97-AF65-F5344CB8AC3E}">
        <p14:creationId xmlns:p14="http://schemas.microsoft.com/office/powerpoint/2010/main" val="4728647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3 at 9.52.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093" y="345253"/>
            <a:ext cx="5838964" cy="4379223"/>
          </a:xfrm>
          <a:prstGeom prst="rect">
            <a:avLst/>
          </a:prstGeom>
          <a:ln w="38100" cmpd="sng">
            <a:solidFill>
              <a:srgbClr val="FF0000"/>
            </a:solidFill>
          </a:ln>
        </p:spPr>
      </p:pic>
      <p:sp>
        <p:nvSpPr>
          <p:cNvPr id="5" name="TextBox 4"/>
          <p:cNvSpPr txBox="1"/>
          <p:nvPr/>
        </p:nvSpPr>
        <p:spPr>
          <a:xfrm>
            <a:off x="7561549" y="824774"/>
            <a:ext cx="1244251" cy="584776"/>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3200" dirty="0"/>
              <a:t>n</a:t>
            </a:r>
            <a:r>
              <a:rPr lang="en-US" sz="3200" dirty="0" smtClean="0"/>
              <a:t> = 85</a:t>
            </a:r>
            <a:endParaRPr lang="en-US" sz="3200" dirty="0"/>
          </a:p>
        </p:txBody>
      </p:sp>
      <p:pic>
        <p:nvPicPr>
          <p:cNvPr id="6" name="Picture 5" descr="Screen Shot 2014-10-23 at 9.56.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15" y="5163089"/>
            <a:ext cx="4865752" cy="1444520"/>
          </a:xfrm>
          <a:prstGeom prst="rect">
            <a:avLst/>
          </a:prstGeom>
          <a:ln>
            <a:solidFill>
              <a:srgbClr val="FF0000"/>
            </a:solidFill>
          </a:ln>
        </p:spPr>
      </p:pic>
      <p:sp>
        <p:nvSpPr>
          <p:cNvPr id="7" name="TextBox 6"/>
          <p:cNvSpPr txBox="1"/>
          <p:nvPr/>
        </p:nvSpPr>
        <p:spPr>
          <a:xfrm>
            <a:off x="5822470" y="5143377"/>
            <a:ext cx="3100919" cy="1200329"/>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Based on the mean and median, it appears that the distribution of test scores are approximately Normal.</a:t>
            </a:r>
            <a:endParaRPr lang="en-US" dirty="0"/>
          </a:p>
        </p:txBody>
      </p:sp>
    </p:spTree>
    <p:extLst>
      <p:ext uri="{BB962C8B-B14F-4D97-AF65-F5344CB8AC3E}">
        <p14:creationId xmlns:p14="http://schemas.microsoft.com/office/powerpoint/2010/main" val="3094353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3 at 9.52.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093" y="345253"/>
            <a:ext cx="5838964" cy="4379223"/>
          </a:xfrm>
          <a:prstGeom prst="rect">
            <a:avLst/>
          </a:prstGeom>
          <a:ln w="38100" cmpd="sng">
            <a:solidFill>
              <a:srgbClr val="FF0000"/>
            </a:solidFill>
          </a:ln>
        </p:spPr>
      </p:pic>
      <p:sp>
        <p:nvSpPr>
          <p:cNvPr id="5" name="TextBox 4"/>
          <p:cNvSpPr txBox="1"/>
          <p:nvPr/>
        </p:nvSpPr>
        <p:spPr>
          <a:xfrm>
            <a:off x="7561549" y="824774"/>
            <a:ext cx="1244251" cy="584776"/>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3200" dirty="0"/>
              <a:t>n</a:t>
            </a:r>
            <a:r>
              <a:rPr lang="en-US" sz="3200" dirty="0" smtClean="0"/>
              <a:t> = 85</a:t>
            </a:r>
            <a:endParaRPr lang="en-US" sz="3200" dirty="0"/>
          </a:p>
        </p:txBody>
      </p:sp>
      <p:pic>
        <p:nvPicPr>
          <p:cNvPr id="6" name="Picture 5" descr="Screen Shot 2014-10-23 at 9.56.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184" y="5097108"/>
            <a:ext cx="4865752" cy="1444520"/>
          </a:xfrm>
          <a:prstGeom prst="rect">
            <a:avLst/>
          </a:prstGeom>
          <a:ln>
            <a:solidFill>
              <a:srgbClr val="FF0000"/>
            </a:solidFill>
          </a:ln>
        </p:spPr>
      </p:pic>
    </p:spTree>
    <p:extLst>
      <p:ext uri="{BB962C8B-B14F-4D97-AF65-F5344CB8AC3E}">
        <p14:creationId xmlns:p14="http://schemas.microsoft.com/office/powerpoint/2010/main" val="2314701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40" y="228601"/>
            <a:ext cx="8344374" cy="914400"/>
          </a:xfrm>
        </p:spPr>
        <p:txBody>
          <a:bodyPr/>
          <a:lstStyle/>
          <a:p>
            <a:r>
              <a:rPr lang="en-US" sz="5400" dirty="0" smtClean="0"/>
              <a:t>The Normal Distribution</a:t>
            </a:r>
            <a:endParaRPr lang="en-US" sz="5400" dirty="0"/>
          </a:p>
        </p:txBody>
      </p:sp>
      <p:sp>
        <p:nvSpPr>
          <p:cNvPr id="6" name="TextBox 5"/>
          <p:cNvSpPr txBox="1"/>
          <p:nvPr/>
        </p:nvSpPr>
        <p:spPr>
          <a:xfrm>
            <a:off x="725747" y="1748522"/>
            <a:ext cx="7999711" cy="4801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The assumption that something is “Normal” is one of the most important things in Statistics.</a:t>
            </a:r>
          </a:p>
          <a:p>
            <a:endParaRPr lang="en-US" dirty="0"/>
          </a:p>
          <a:p>
            <a:r>
              <a:rPr lang="en-US" dirty="0" smtClean="0"/>
              <a:t>Think of a list of numbers that has low values, high values, and values in the middle. If you have LOTS  of these types of numbers then they MIGHT follow a “Normal Distribution”</a:t>
            </a:r>
          </a:p>
          <a:p>
            <a:endParaRPr lang="en-US" dirty="0"/>
          </a:p>
          <a:p>
            <a:r>
              <a:rPr lang="en-US" dirty="0" smtClean="0"/>
              <a:t>A good example might be the height of ALL women in the United States. This would be a list of millions of numbers. They would all average to a certain height(the mean). There would be some very tall women and some very short women, because there are SO MANY women in the United States, this data would follow a Normal Distribution.</a:t>
            </a:r>
          </a:p>
          <a:p>
            <a:endParaRPr lang="en-US" dirty="0"/>
          </a:p>
          <a:p>
            <a:r>
              <a:rPr lang="en-US" dirty="0" smtClean="0"/>
              <a:t>Other things that might follow a Normal Distribution: test scores for ALL of tests in AP Stats, the time it takes you to get to school for all of the school days this year, shoes sizes for men, IQ scores, the number of times that you blink each day,…..etc.</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0-23 at 9.5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644" y="346407"/>
            <a:ext cx="4865752" cy="1444520"/>
          </a:xfrm>
          <a:prstGeom prst="rect">
            <a:avLst/>
          </a:prstGeom>
          <a:ln>
            <a:solidFill>
              <a:srgbClr val="FF0000"/>
            </a:solidFill>
          </a:ln>
        </p:spPr>
      </p:pic>
      <p:sp>
        <p:nvSpPr>
          <p:cNvPr id="2" name="TextBox 1"/>
          <p:cNvSpPr txBox="1"/>
          <p:nvPr/>
        </p:nvSpPr>
        <p:spPr>
          <a:xfrm>
            <a:off x="956667" y="2372135"/>
            <a:ext cx="73029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Sketch a Normal Curve using the mean and standard deviation above.</a:t>
            </a:r>
            <a:endParaRPr lang="en-US" dirty="0"/>
          </a:p>
        </p:txBody>
      </p:sp>
      <p:sp>
        <p:nvSpPr>
          <p:cNvPr id="3" name="TextBox 2"/>
          <p:cNvSpPr txBox="1"/>
          <p:nvPr/>
        </p:nvSpPr>
        <p:spPr>
          <a:xfrm>
            <a:off x="1270057" y="3015459"/>
            <a:ext cx="682865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Compare the distribution of Ch5 test scores to the Empirical Rule.</a:t>
            </a:r>
            <a:endParaRPr lang="en-US" dirty="0"/>
          </a:p>
        </p:txBody>
      </p:sp>
    </p:spTree>
    <p:extLst>
      <p:ext uri="{BB962C8B-B14F-4D97-AF65-F5344CB8AC3E}">
        <p14:creationId xmlns:p14="http://schemas.microsoft.com/office/powerpoint/2010/main" val="34477533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3 at 9.52.43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99112" y="517065"/>
            <a:ext cx="7629450" cy="5722088"/>
          </a:xfrm>
          <a:prstGeom prst="rect">
            <a:avLst/>
          </a:prstGeom>
          <a:ln w="76200" cmpd="sng">
            <a:solidFill>
              <a:srgbClr val="FF0000"/>
            </a:solidFill>
          </a:ln>
        </p:spPr>
      </p:pic>
    </p:spTree>
    <p:extLst>
      <p:ext uri="{BB962C8B-B14F-4D97-AF65-F5344CB8AC3E}">
        <p14:creationId xmlns:p14="http://schemas.microsoft.com/office/powerpoint/2010/main" val="6515135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33734" y="5791200"/>
            <a:ext cx="2028792" cy="9224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N(0,1)</a:t>
            </a:r>
            <a:endParaRPr lang="en-US" sz="3600" dirty="0"/>
          </a:p>
        </p:txBody>
      </p:sp>
      <p:sp>
        <p:nvSpPr>
          <p:cNvPr id="4" name="Title 3"/>
          <p:cNvSpPr>
            <a:spLocks noGrp="1"/>
          </p:cNvSpPr>
          <p:nvPr>
            <p:ph type="title"/>
          </p:nvPr>
        </p:nvSpPr>
        <p:spPr>
          <a:xfrm>
            <a:off x="777240" y="4662358"/>
            <a:ext cx="7543800" cy="914400"/>
          </a:xfrm>
        </p:spPr>
        <p:txBody>
          <a:bodyPr/>
          <a:lstStyle/>
          <a:p>
            <a:r>
              <a:rPr lang="en-US" dirty="0" smtClean="0"/>
              <a:t>Standard Normal Curve</a:t>
            </a:r>
            <a:endParaRPr lang="en-US" dirty="0"/>
          </a:p>
        </p:txBody>
      </p:sp>
      <p:pic>
        <p:nvPicPr>
          <p:cNvPr id="5" name="Picture 4" descr="Screen Shot 2013-10-27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468066"/>
            <a:ext cx="7372930" cy="3978463"/>
          </a:xfrm>
          <a:prstGeom prst="rect">
            <a:avLst/>
          </a:prstGeom>
        </p:spPr>
      </p:pic>
    </p:spTree>
    <p:extLst>
      <p:ext uri="{BB962C8B-B14F-4D97-AF65-F5344CB8AC3E}">
        <p14:creationId xmlns:p14="http://schemas.microsoft.com/office/powerpoint/2010/main" val="20667682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861" y="549155"/>
            <a:ext cx="6320811" cy="461665"/>
          </a:xfrm>
          <a:prstGeom prst="rect">
            <a:avLst/>
          </a:prstGeom>
          <a:noFill/>
        </p:spPr>
        <p:txBody>
          <a:bodyPr wrap="none" rtlCol="0">
            <a:spAutoFit/>
          </a:bodyPr>
          <a:lstStyle/>
          <a:p>
            <a:r>
              <a:rPr lang="en-US" sz="2400" dirty="0" smtClean="0"/>
              <a:t>Find the percentile for the following Z-scores</a:t>
            </a:r>
          </a:p>
        </p:txBody>
      </p:sp>
      <p:sp>
        <p:nvSpPr>
          <p:cNvPr id="4" name="TextBox 3"/>
          <p:cNvSpPr txBox="1"/>
          <p:nvPr/>
        </p:nvSpPr>
        <p:spPr>
          <a:xfrm>
            <a:off x="892516" y="1578820"/>
            <a:ext cx="1531188" cy="1938992"/>
          </a:xfrm>
          <a:prstGeom prst="rect">
            <a:avLst/>
          </a:prstGeom>
          <a:noFill/>
        </p:spPr>
        <p:txBody>
          <a:bodyPr wrap="none" rtlCol="0">
            <a:spAutoFit/>
          </a:bodyPr>
          <a:lstStyle/>
          <a:p>
            <a:pPr marL="342900" indent="-342900">
              <a:buAutoNum type="arabicPeriod"/>
            </a:pPr>
            <a:r>
              <a:rPr lang="en-US" sz="2400" dirty="0" smtClean="0"/>
              <a:t>z = 2.34</a:t>
            </a:r>
          </a:p>
          <a:p>
            <a:pPr marL="342900" indent="-342900">
              <a:buAutoNum type="arabicPeriod"/>
            </a:pPr>
            <a:endParaRPr lang="en-US" sz="2400" dirty="0"/>
          </a:p>
          <a:p>
            <a:pPr marL="342900" indent="-342900">
              <a:buAutoNum type="arabicPeriod"/>
            </a:pPr>
            <a:r>
              <a:rPr lang="en-US" sz="2400" dirty="0" smtClean="0"/>
              <a:t>z = -.34</a:t>
            </a:r>
          </a:p>
          <a:p>
            <a:pPr marL="342900" indent="-342900">
              <a:buAutoNum type="arabicPeriod"/>
            </a:pPr>
            <a:endParaRPr lang="en-US" sz="2400" dirty="0"/>
          </a:p>
          <a:p>
            <a:pPr marL="342900" indent="-342900">
              <a:buAutoNum type="arabicPeriod"/>
            </a:pPr>
            <a:r>
              <a:rPr lang="en-US" sz="2400" dirty="0" smtClean="0"/>
              <a:t>z = -.27</a:t>
            </a:r>
            <a:endParaRPr lang="en-US" sz="2400" dirty="0"/>
          </a:p>
        </p:txBody>
      </p:sp>
      <p:sp>
        <p:nvSpPr>
          <p:cNvPr id="5" name="TextBox 4"/>
          <p:cNvSpPr txBox="1"/>
          <p:nvPr/>
        </p:nvSpPr>
        <p:spPr>
          <a:xfrm>
            <a:off x="5200623" y="2059331"/>
            <a:ext cx="2743773" cy="369332"/>
          </a:xfrm>
          <a:prstGeom prst="rect">
            <a:avLst/>
          </a:prstGeom>
          <a:solidFill>
            <a:srgbClr val="FFFF00"/>
          </a:solidFill>
          <a:ln>
            <a:solidFill>
              <a:schemeClr val="bg1"/>
            </a:solidFill>
          </a:ln>
        </p:spPr>
        <p:txBody>
          <a:bodyPr wrap="none" rtlCol="0">
            <a:spAutoFit/>
          </a:bodyPr>
          <a:lstStyle/>
          <a:p>
            <a:r>
              <a:rPr lang="en-US" dirty="0" smtClean="0">
                <a:solidFill>
                  <a:srgbClr val="000000"/>
                </a:solidFill>
              </a:rPr>
              <a:t>Use the the Yellow Table.</a:t>
            </a:r>
            <a:endParaRPr lang="en-US" dirty="0">
              <a:solidFill>
                <a:srgbClr val="000000"/>
              </a:solidFill>
            </a:endParaRPr>
          </a:p>
        </p:txBody>
      </p:sp>
      <p:sp>
        <p:nvSpPr>
          <p:cNvPr id="7" name="TextBox 6"/>
          <p:cNvSpPr txBox="1"/>
          <p:nvPr/>
        </p:nvSpPr>
        <p:spPr>
          <a:xfrm>
            <a:off x="1046990" y="4530527"/>
            <a:ext cx="1595208" cy="1938992"/>
          </a:xfrm>
          <a:prstGeom prst="rect">
            <a:avLst/>
          </a:prstGeom>
          <a:noFill/>
        </p:spPr>
        <p:txBody>
          <a:bodyPr wrap="none" rtlCol="0">
            <a:spAutoFit/>
          </a:bodyPr>
          <a:lstStyle/>
          <a:p>
            <a:r>
              <a:rPr lang="en-US" sz="2400" dirty="0" smtClean="0"/>
              <a:t>4. z = -1.25</a:t>
            </a:r>
          </a:p>
          <a:p>
            <a:endParaRPr lang="en-US" sz="2400" dirty="0"/>
          </a:p>
          <a:p>
            <a:r>
              <a:rPr lang="en-US" sz="2400" dirty="0" smtClean="0"/>
              <a:t>5. z = 1.89</a:t>
            </a:r>
          </a:p>
          <a:p>
            <a:endParaRPr lang="en-US" sz="2400" dirty="0"/>
          </a:p>
          <a:p>
            <a:r>
              <a:rPr lang="en-US" sz="2400" dirty="0" smtClean="0"/>
              <a:t>6. z = 0</a:t>
            </a:r>
            <a:endParaRPr lang="en-US" sz="2400" dirty="0"/>
          </a:p>
        </p:txBody>
      </p:sp>
      <p:sp>
        <p:nvSpPr>
          <p:cNvPr id="8" name="TextBox 7"/>
          <p:cNvSpPr txBox="1"/>
          <p:nvPr/>
        </p:nvSpPr>
        <p:spPr>
          <a:xfrm>
            <a:off x="4994658" y="4839427"/>
            <a:ext cx="1111152" cy="369332"/>
          </a:xfrm>
          <a:prstGeom prst="rect">
            <a:avLst/>
          </a:prstGeom>
          <a:noFill/>
        </p:spPr>
        <p:txBody>
          <a:bodyPr wrap="none" rtlCol="0">
            <a:spAutoFit/>
          </a:bodyPr>
          <a:lstStyle/>
          <a:p>
            <a:r>
              <a:rPr lang="en-US" dirty="0" smtClean="0"/>
              <a:t>Use your </a:t>
            </a:r>
            <a:endParaRPr lang="en-US" dirty="0"/>
          </a:p>
        </p:txBody>
      </p:sp>
      <p:pic>
        <p:nvPicPr>
          <p:cNvPr id="9" name="Picture 8" descr="Screen Shot 2013-10-28 at 9.4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808" y="4530527"/>
            <a:ext cx="405681" cy="971747"/>
          </a:xfrm>
          <a:prstGeom prst="rect">
            <a:avLst/>
          </a:prstGeom>
        </p:spPr>
      </p:pic>
    </p:spTree>
    <p:extLst>
      <p:ext uri="{BB962C8B-B14F-4D97-AF65-F5344CB8AC3E}">
        <p14:creationId xmlns:p14="http://schemas.microsoft.com/office/powerpoint/2010/main" val="3833860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0-29 at 9.40.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720" y="3345253"/>
            <a:ext cx="3510167" cy="3152364"/>
          </a:xfrm>
          <a:prstGeom prst="rect">
            <a:avLst/>
          </a:prstGeom>
        </p:spPr>
      </p:pic>
      <p:pic>
        <p:nvPicPr>
          <p:cNvPr id="4" name="Picture 3" descr="Screen Shot 2013-10-29 at 9.40.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20" y="318784"/>
            <a:ext cx="4153633" cy="2828886"/>
          </a:xfrm>
          <a:prstGeom prst="rect">
            <a:avLst/>
          </a:prstGeom>
        </p:spPr>
      </p:pic>
      <p:pic>
        <p:nvPicPr>
          <p:cNvPr id="6" name="Picture 5" descr="Screen Shot 2013-10-29 at 9.40.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057" y="3731147"/>
            <a:ext cx="3578196" cy="2992977"/>
          </a:xfrm>
          <a:prstGeom prst="rect">
            <a:avLst/>
          </a:prstGeom>
        </p:spPr>
      </p:pic>
    </p:spTree>
    <p:extLst>
      <p:ext uri="{BB962C8B-B14F-4D97-AF65-F5344CB8AC3E}">
        <p14:creationId xmlns:p14="http://schemas.microsoft.com/office/powerpoint/2010/main" val="30945767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29 at 9.39.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94" y="167873"/>
            <a:ext cx="8394700" cy="6261100"/>
          </a:xfrm>
          <a:prstGeom prst="rect">
            <a:avLst/>
          </a:prstGeom>
        </p:spPr>
      </p:pic>
    </p:spTree>
    <p:extLst>
      <p:ext uri="{BB962C8B-B14F-4D97-AF65-F5344CB8AC3E}">
        <p14:creationId xmlns:p14="http://schemas.microsoft.com/office/powerpoint/2010/main" val="914676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861" y="549155"/>
            <a:ext cx="5229166" cy="461665"/>
          </a:xfrm>
          <a:prstGeom prst="rect">
            <a:avLst/>
          </a:prstGeom>
          <a:noFill/>
        </p:spPr>
        <p:txBody>
          <a:bodyPr wrap="none" rtlCol="0">
            <a:spAutoFit/>
          </a:bodyPr>
          <a:lstStyle/>
          <a:p>
            <a:r>
              <a:rPr lang="en-US" sz="2400" dirty="0" smtClean="0"/>
              <a:t>Given the percentile, find the Z-score</a:t>
            </a:r>
          </a:p>
        </p:txBody>
      </p:sp>
      <p:sp>
        <p:nvSpPr>
          <p:cNvPr id="4" name="TextBox 3"/>
          <p:cNvSpPr txBox="1"/>
          <p:nvPr/>
        </p:nvSpPr>
        <p:spPr>
          <a:xfrm>
            <a:off x="892516" y="1578820"/>
            <a:ext cx="1774845" cy="1938992"/>
          </a:xfrm>
          <a:prstGeom prst="rect">
            <a:avLst/>
          </a:prstGeom>
          <a:noFill/>
        </p:spPr>
        <p:txBody>
          <a:bodyPr wrap="none" rtlCol="0">
            <a:spAutoFit/>
          </a:bodyPr>
          <a:lstStyle/>
          <a:p>
            <a:pPr marL="342900" indent="-342900">
              <a:buAutoNum type="arabicPeriod"/>
            </a:pPr>
            <a:r>
              <a:rPr lang="en-US" sz="2400" dirty="0" smtClean="0"/>
              <a:t>p = .2673</a:t>
            </a:r>
          </a:p>
          <a:p>
            <a:pPr marL="342900" indent="-342900">
              <a:buAutoNum type="arabicPeriod"/>
            </a:pPr>
            <a:endParaRPr lang="en-US" sz="2400" dirty="0"/>
          </a:p>
          <a:p>
            <a:pPr marL="342900" indent="-342900">
              <a:buAutoNum type="arabicPeriod"/>
            </a:pPr>
            <a:r>
              <a:rPr lang="en-US" sz="2400" dirty="0"/>
              <a:t>p</a:t>
            </a:r>
            <a:r>
              <a:rPr lang="en-US" sz="2400" dirty="0" smtClean="0"/>
              <a:t> =  .1238</a:t>
            </a:r>
          </a:p>
          <a:p>
            <a:pPr marL="342900" indent="-342900">
              <a:buAutoNum type="arabicPeriod"/>
            </a:pPr>
            <a:endParaRPr lang="en-US" sz="2400" dirty="0"/>
          </a:p>
          <a:p>
            <a:pPr marL="342900" indent="-342900">
              <a:buAutoNum type="arabicPeriod"/>
            </a:pPr>
            <a:r>
              <a:rPr lang="en-US" sz="2400" dirty="0"/>
              <a:t>p</a:t>
            </a:r>
            <a:r>
              <a:rPr lang="en-US" sz="2400" dirty="0" smtClean="0"/>
              <a:t> =  .9472</a:t>
            </a:r>
            <a:endParaRPr lang="en-US" sz="2400" dirty="0"/>
          </a:p>
        </p:txBody>
      </p:sp>
      <p:sp>
        <p:nvSpPr>
          <p:cNvPr id="5" name="TextBox 4"/>
          <p:cNvSpPr txBox="1"/>
          <p:nvPr/>
        </p:nvSpPr>
        <p:spPr>
          <a:xfrm>
            <a:off x="5200623" y="2059331"/>
            <a:ext cx="2743773" cy="369332"/>
          </a:xfrm>
          <a:prstGeom prst="rect">
            <a:avLst/>
          </a:prstGeom>
          <a:solidFill>
            <a:srgbClr val="FFFF00"/>
          </a:solidFill>
          <a:ln>
            <a:solidFill>
              <a:schemeClr val="bg1"/>
            </a:solidFill>
          </a:ln>
        </p:spPr>
        <p:txBody>
          <a:bodyPr wrap="none" rtlCol="0">
            <a:spAutoFit/>
          </a:bodyPr>
          <a:lstStyle/>
          <a:p>
            <a:r>
              <a:rPr lang="en-US" dirty="0" smtClean="0">
                <a:solidFill>
                  <a:srgbClr val="000000"/>
                </a:solidFill>
              </a:rPr>
              <a:t>Use the the Yellow Table.</a:t>
            </a:r>
            <a:endParaRPr lang="en-US" dirty="0">
              <a:solidFill>
                <a:srgbClr val="000000"/>
              </a:solidFill>
            </a:endParaRPr>
          </a:p>
        </p:txBody>
      </p:sp>
      <p:sp>
        <p:nvSpPr>
          <p:cNvPr id="7" name="TextBox 6"/>
          <p:cNvSpPr txBox="1"/>
          <p:nvPr/>
        </p:nvSpPr>
        <p:spPr>
          <a:xfrm>
            <a:off x="1046990" y="4530527"/>
            <a:ext cx="1677713" cy="1938992"/>
          </a:xfrm>
          <a:prstGeom prst="rect">
            <a:avLst/>
          </a:prstGeom>
          <a:noFill/>
        </p:spPr>
        <p:txBody>
          <a:bodyPr wrap="none" rtlCol="0">
            <a:spAutoFit/>
          </a:bodyPr>
          <a:lstStyle/>
          <a:p>
            <a:r>
              <a:rPr lang="en-US" sz="2400" dirty="0" smtClean="0"/>
              <a:t>4. p = .5632</a:t>
            </a:r>
          </a:p>
          <a:p>
            <a:endParaRPr lang="en-US" sz="2400" dirty="0"/>
          </a:p>
          <a:p>
            <a:r>
              <a:rPr lang="en-US" sz="2400" dirty="0" smtClean="0"/>
              <a:t>5. p = .2167</a:t>
            </a:r>
          </a:p>
          <a:p>
            <a:endParaRPr lang="en-US" sz="2400" dirty="0"/>
          </a:p>
          <a:p>
            <a:r>
              <a:rPr lang="en-US" sz="2400" dirty="0" smtClean="0"/>
              <a:t>6. p = .7654</a:t>
            </a:r>
            <a:endParaRPr lang="en-US" sz="2400" dirty="0"/>
          </a:p>
        </p:txBody>
      </p:sp>
      <p:sp>
        <p:nvSpPr>
          <p:cNvPr id="8" name="TextBox 7"/>
          <p:cNvSpPr txBox="1"/>
          <p:nvPr/>
        </p:nvSpPr>
        <p:spPr>
          <a:xfrm>
            <a:off x="4994658" y="4839427"/>
            <a:ext cx="1111152" cy="369332"/>
          </a:xfrm>
          <a:prstGeom prst="rect">
            <a:avLst/>
          </a:prstGeom>
          <a:noFill/>
        </p:spPr>
        <p:txBody>
          <a:bodyPr wrap="none" rtlCol="0">
            <a:spAutoFit/>
          </a:bodyPr>
          <a:lstStyle/>
          <a:p>
            <a:r>
              <a:rPr lang="en-US" dirty="0" smtClean="0"/>
              <a:t>Use your </a:t>
            </a:r>
            <a:endParaRPr lang="en-US" dirty="0"/>
          </a:p>
        </p:txBody>
      </p:sp>
      <p:pic>
        <p:nvPicPr>
          <p:cNvPr id="9" name="Picture 8" descr="Screen Shot 2013-10-28 at 9.4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808" y="4530527"/>
            <a:ext cx="405681" cy="971747"/>
          </a:xfrm>
          <a:prstGeom prst="rect">
            <a:avLst/>
          </a:prstGeom>
        </p:spPr>
      </p:pic>
    </p:spTree>
    <p:extLst>
      <p:ext uri="{BB962C8B-B14F-4D97-AF65-F5344CB8AC3E}">
        <p14:creationId xmlns:p14="http://schemas.microsoft.com/office/powerpoint/2010/main" val="3466510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861" y="549155"/>
            <a:ext cx="7885843" cy="461665"/>
          </a:xfrm>
          <a:prstGeom prst="rect">
            <a:avLst/>
          </a:prstGeom>
          <a:noFill/>
        </p:spPr>
        <p:txBody>
          <a:bodyPr wrap="none" rtlCol="0">
            <a:spAutoFit/>
          </a:bodyPr>
          <a:lstStyle/>
          <a:p>
            <a:r>
              <a:rPr lang="en-US" sz="2400" dirty="0" smtClean="0"/>
              <a:t>Sketch the curve, find the percent/probability and shade.</a:t>
            </a:r>
          </a:p>
        </p:txBody>
      </p:sp>
      <p:sp>
        <p:nvSpPr>
          <p:cNvPr id="4" name="TextBox 3"/>
          <p:cNvSpPr txBox="1"/>
          <p:nvPr/>
        </p:nvSpPr>
        <p:spPr>
          <a:xfrm>
            <a:off x="892516" y="1578820"/>
            <a:ext cx="1633781" cy="1938992"/>
          </a:xfrm>
          <a:prstGeom prst="rect">
            <a:avLst/>
          </a:prstGeom>
          <a:noFill/>
        </p:spPr>
        <p:txBody>
          <a:bodyPr wrap="none" rtlCol="0">
            <a:spAutoFit/>
          </a:bodyPr>
          <a:lstStyle/>
          <a:p>
            <a:pPr marL="342900" indent="-342900">
              <a:buAutoNum type="arabicPeriod"/>
            </a:pPr>
            <a:r>
              <a:rPr lang="en-US" sz="2400" dirty="0" smtClean="0"/>
              <a:t>z &gt; 1.34</a:t>
            </a:r>
          </a:p>
          <a:p>
            <a:pPr marL="342900" indent="-342900">
              <a:buAutoNum type="arabicPeriod"/>
            </a:pPr>
            <a:endParaRPr lang="en-US" sz="2400" dirty="0"/>
          </a:p>
          <a:p>
            <a:pPr marL="342900" indent="-342900">
              <a:buAutoNum type="arabicPeriod"/>
            </a:pPr>
            <a:r>
              <a:rPr lang="en-US" sz="2400" dirty="0" smtClean="0"/>
              <a:t>z &lt; 2.15</a:t>
            </a:r>
          </a:p>
          <a:p>
            <a:pPr marL="342900" indent="-342900">
              <a:buAutoNum type="arabicPeriod"/>
            </a:pPr>
            <a:endParaRPr lang="en-US" sz="2400" dirty="0"/>
          </a:p>
          <a:p>
            <a:pPr marL="342900" indent="-342900">
              <a:buAutoNum type="arabicPeriod"/>
            </a:pPr>
            <a:r>
              <a:rPr lang="en-US" sz="2400" dirty="0" smtClean="0"/>
              <a:t>z &lt; -2.34</a:t>
            </a:r>
            <a:endParaRPr lang="en-US" sz="2400" dirty="0"/>
          </a:p>
        </p:txBody>
      </p:sp>
      <p:sp>
        <p:nvSpPr>
          <p:cNvPr id="5" name="TextBox 4"/>
          <p:cNvSpPr txBox="1"/>
          <p:nvPr/>
        </p:nvSpPr>
        <p:spPr>
          <a:xfrm>
            <a:off x="5200623" y="2059331"/>
            <a:ext cx="2743773" cy="369332"/>
          </a:xfrm>
          <a:prstGeom prst="rect">
            <a:avLst/>
          </a:prstGeom>
          <a:solidFill>
            <a:srgbClr val="FFFF00"/>
          </a:solidFill>
          <a:ln>
            <a:solidFill>
              <a:schemeClr val="bg1"/>
            </a:solidFill>
          </a:ln>
        </p:spPr>
        <p:txBody>
          <a:bodyPr wrap="none" rtlCol="0">
            <a:spAutoFit/>
          </a:bodyPr>
          <a:lstStyle/>
          <a:p>
            <a:r>
              <a:rPr lang="en-US" dirty="0" smtClean="0">
                <a:solidFill>
                  <a:srgbClr val="000000"/>
                </a:solidFill>
              </a:rPr>
              <a:t>Use the the Yellow Table.</a:t>
            </a:r>
            <a:endParaRPr lang="en-US" dirty="0">
              <a:solidFill>
                <a:srgbClr val="000000"/>
              </a:solidFill>
            </a:endParaRPr>
          </a:p>
        </p:txBody>
      </p:sp>
      <p:sp>
        <p:nvSpPr>
          <p:cNvPr id="7" name="TextBox 6"/>
          <p:cNvSpPr txBox="1"/>
          <p:nvPr/>
        </p:nvSpPr>
        <p:spPr>
          <a:xfrm>
            <a:off x="1046990" y="4530527"/>
            <a:ext cx="1492716" cy="1938992"/>
          </a:xfrm>
          <a:prstGeom prst="rect">
            <a:avLst/>
          </a:prstGeom>
          <a:noFill/>
        </p:spPr>
        <p:txBody>
          <a:bodyPr wrap="none" rtlCol="0">
            <a:spAutoFit/>
          </a:bodyPr>
          <a:lstStyle/>
          <a:p>
            <a:r>
              <a:rPr lang="en-US" sz="2400" dirty="0" smtClean="0"/>
              <a:t>4. z &gt; 2.90</a:t>
            </a:r>
          </a:p>
          <a:p>
            <a:endParaRPr lang="en-US" sz="2400" dirty="0"/>
          </a:p>
          <a:p>
            <a:r>
              <a:rPr lang="en-US" sz="2400" dirty="0" smtClean="0"/>
              <a:t>5. z &lt; 1.34</a:t>
            </a:r>
          </a:p>
          <a:p>
            <a:endParaRPr lang="en-US" sz="2400" dirty="0"/>
          </a:p>
          <a:p>
            <a:r>
              <a:rPr lang="en-US" sz="2400" dirty="0" smtClean="0"/>
              <a:t>6. z &gt; -.28</a:t>
            </a:r>
            <a:endParaRPr lang="en-US" sz="2400" dirty="0"/>
          </a:p>
        </p:txBody>
      </p:sp>
      <p:sp>
        <p:nvSpPr>
          <p:cNvPr id="8" name="TextBox 7"/>
          <p:cNvSpPr txBox="1"/>
          <p:nvPr/>
        </p:nvSpPr>
        <p:spPr>
          <a:xfrm>
            <a:off x="4994658" y="4839427"/>
            <a:ext cx="1111152" cy="369332"/>
          </a:xfrm>
          <a:prstGeom prst="rect">
            <a:avLst/>
          </a:prstGeom>
          <a:noFill/>
        </p:spPr>
        <p:txBody>
          <a:bodyPr wrap="none" rtlCol="0">
            <a:spAutoFit/>
          </a:bodyPr>
          <a:lstStyle/>
          <a:p>
            <a:r>
              <a:rPr lang="en-US" dirty="0" smtClean="0"/>
              <a:t>Use your </a:t>
            </a:r>
            <a:endParaRPr lang="en-US" dirty="0"/>
          </a:p>
        </p:txBody>
      </p:sp>
      <p:pic>
        <p:nvPicPr>
          <p:cNvPr id="9" name="Picture 8" descr="Screen Shot 2013-10-28 at 9.4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808" y="4530527"/>
            <a:ext cx="405681" cy="971747"/>
          </a:xfrm>
          <a:prstGeom prst="rect">
            <a:avLst/>
          </a:prstGeom>
        </p:spPr>
      </p:pic>
      <p:sp>
        <p:nvSpPr>
          <p:cNvPr id="2" name="TextBox 1"/>
          <p:cNvSpPr txBox="1"/>
          <p:nvPr/>
        </p:nvSpPr>
        <p:spPr>
          <a:xfrm>
            <a:off x="7204063" y="5258213"/>
            <a:ext cx="1319780" cy="369332"/>
          </a:xfrm>
          <a:prstGeom prst="rect">
            <a:avLst/>
          </a:prstGeom>
          <a:noFill/>
        </p:spPr>
        <p:txBody>
          <a:bodyPr wrap="none" rtlCol="0">
            <a:spAutoFit/>
          </a:bodyPr>
          <a:lstStyle/>
          <a:p>
            <a:r>
              <a:rPr lang="en-US" dirty="0" err="1"/>
              <a:t>n</a:t>
            </a:r>
            <a:r>
              <a:rPr lang="en-US" dirty="0" err="1" smtClean="0"/>
              <a:t>ormalcdf</a:t>
            </a:r>
            <a:r>
              <a:rPr lang="en-US" dirty="0" smtClean="0"/>
              <a:t>(</a:t>
            </a:r>
            <a:endParaRPr lang="en-US" dirty="0"/>
          </a:p>
        </p:txBody>
      </p:sp>
    </p:spTree>
    <p:extLst>
      <p:ext uri="{BB962C8B-B14F-4D97-AF65-F5344CB8AC3E}">
        <p14:creationId xmlns:p14="http://schemas.microsoft.com/office/powerpoint/2010/main" val="1554653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861" y="549155"/>
            <a:ext cx="4747063" cy="461665"/>
          </a:xfrm>
          <a:prstGeom prst="rect">
            <a:avLst/>
          </a:prstGeom>
          <a:noFill/>
        </p:spPr>
        <p:txBody>
          <a:bodyPr wrap="none" rtlCol="0">
            <a:spAutoFit/>
          </a:bodyPr>
          <a:lstStyle/>
          <a:p>
            <a:r>
              <a:rPr lang="en-US" sz="2400" dirty="0" smtClean="0"/>
              <a:t>Sketch the curve, find the z-score.</a:t>
            </a:r>
          </a:p>
        </p:txBody>
      </p:sp>
      <p:sp>
        <p:nvSpPr>
          <p:cNvPr id="4" name="TextBox 3"/>
          <p:cNvSpPr txBox="1"/>
          <p:nvPr/>
        </p:nvSpPr>
        <p:spPr>
          <a:xfrm>
            <a:off x="892516" y="1578820"/>
            <a:ext cx="2852063" cy="2677656"/>
          </a:xfrm>
          <a:prstGeom prst="rect">
            <a:avLst/>
          </a:prstGeom>
          <a:noFill/>
        </p:spPr>
        <p:txBody>
          <a:bodyPr wrap="none" rtlCol="0">
            <a:spAutoFit/>
          </a:bodyPr>
          <a:lstStyle/>
          <a:p>
            <a:pPr marL="342900" indent="-342900">
              <a:buAutoNum type="arabicPeriod"/>
            </a:pPr>
            <a:r>
              <a:rPr lang="en-US" sz="2400" dirty="0" smtClean="0"/>
              <a:t>p = .6348</a:t>
            </a:r>
          </a:p>
          <a:p>
            <a:pPr marL="342900" indent="-342900">
              <a:buAutoNum type="arabicPeriod"/>
            </a:pPr>
            <a:endParaRPr lang="en-US" sz="2400" dirty="0"/>
          </a:p>
          <a:p>
            <a:pPr marL="342900" indent="-342900">
              <a:buAutoNum type="arabicPeriod"/>
            </a:pPr>
            <a:r>
              <a:rPr lang="en-US" sz="2400" dirty="0" smtClean="0"/>
              <a:t>p = .22</a:t>
            </a:r>
          </a:p>
          <a:p>
            <a:pPr marL="342900" indent="-342900">
              <a:buAutoNum type="arabicPeriod"/>
            </a:pPr>
            <a:endParaRPr lang="en-US" sz="2400" dirty="0"/>
          </a:p>
          <a:p>
            <a:pPr marL="342900" indent="-342900">
              <a:buAutoNum type="arabicPeriod"/>
            </a:pPr>
            <a:r>
              <a:rPr lang="en-US" sz="2400" dirty="0" smtClean="0"/>
              <a:t>75</a:t>
            </a:r>
            <a:r>
              <a:rPr lang="en-US" sz="2400" baseline="30000" dirty="0" smtClean="0"/>
              <a:t>th</a:t>
            </a:r>
            <a:r>
              <a:rPr lang="en-US" sz="2400" dirty="0" smtClean="0"/>
              <a:t> percentile</a:t>
            </a:r>
          </a:p>
          <a:p>
            <a:pPr marL="342900" indent="-342900">
              <a:buAutoNum type="arabicPeriod"/>
            </a:pPr>
            <a:endParaRPr lang="en-US" sz="2400" dirty="0"/>
          </a:p>
          <a:p>
            <a:pPr marL="342900" indent="-342900">
              <a:buAutoNum type="arabicPeriod"/>
            </a:pPr>
            <a:r>
              <a:rPr lang="en-US" sz="2400" dirty="0" smtClean="0"/>
              <a:t>Top 10 percentile</a:t>
            </a:r>
            <a:endParaRPr lang="en-US" sz="2400" dirty="0"/>
          </a:p>
        </p:txBody>
      </p:sp>
      <p:sp>
        <p:nvSpPr>
          <p:cNvPr id="5" name="TextBox 4"/>
          <p:cNvSpPr txBox="1"/>
          <p:nvPr/>
        </p:nvSpPr>
        <p:spPr>
          <a:xfrm>
            <a:off x="5200623" y="2059331"/>
            <a:ext cx="2743773" cy="369332"/>
          </a:xfrm>
          <a:prstGeom prst="rect">
            <a:avLst/>
          </a:prstGeom>
          <a:solidFill>
            <a:srgbClr val="FFFF00"/>
          </a:solidFill>
          <a:ln>
            <a:solidFill>
              <a:schemeClr val="bg1"/>
            </a:solidFill>
          </a:ln>
        </p:spPr>
        <p:txBody>
          <a:bodyPr wrap="none" rtlCol="0">
            <a:spAutoFit/>
          </a:bodyPr>
          <a:lstStyle/>
          <a:p>
            <a:r>
              <a:rPr lang="en-US" dirty="0" smtClean="0">
                <a:solidFill>
                  <a:srgbClr val="000000"/>
                </a:solidFill>
              </a:rPr>
              <a:t>Use the the Yellow Table.</a:t>
            </a:r>
            <a:endParaRPr lang="en-US" dirty="0">
              <a:solidFill>
                <a:srgbClr val="000000"/>
              </a:solidFill>
            </a:endParaRPr>
          </a:p>
        </p:txBody>
      </p:sp>
      <p:sp>
        <p:nvSpPr>
          <p:cNvPr id="8" name="TextBox 7"/>
          <p:cNvSpPr txBox="1"/>
          <p:nvPr/>
        </p:nvSpPr>
        <p:spPr>
          <a:xfrm>
            <a:off x="4994658" y="4839427"/>
            <a:ext cx="1111152" cy="369332"/>
          </a:xfrm>
          <a:prstGeom prst="rect">
            <a:avLst/>
          </a:prstGeom>
          <a:noFill/>
        </p:spPr>
        <p:txBody>
          <a:bodyPr wrap="none" rtlCol="0">
            <a:spAutoFit/>
          </a:bodyPr>
          <a:lstStyle/>
          <a:p>
            <a:r>
              <a:rPr lang="en-US" dirty="0" smtClean="0"/>
              <a:t>Use your </a:t>
            </a:r>
            <a:endParaRPr lang="en-US" dirty="0"/>
          </a:p>
        </p:txBody>
      </p:sp>
      <p:pic>
        <p:nvPicPr>
          <p:cNvPr id="9" name="Picture 8" descr="Screen Shot 2013-10-28 at 9.4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808" y="4530527"/>
            <a:ext cx="405681" cy="971747"/>
          </a:xfrm>
          <a:prstGeom prst="rect">
            <a:avLst/>
          </a:prstGeom>
        </p:spPr>
      </p:pic>
      <p:sp>
        <p:nvSpPr>
          <p:cNvPr id="2" name="TextBox 1"/>
          <p:cNvSpPr txBox="1"/>
          <p:nvPr/>
        </p:nvSpPr>
        <p:spPr>
          <a:xfrm>
            <a:off x="6330843" y="3571617"/>
            <a:ext cx="402674" cy="369332"/>
          </a:xfrm>
          <a:prstGeom prst="rect">
            <a:avLst/>
          </a:prstGeom>
          <a:noFill/>
        </p:spPr>
        <p:txBody>
          <a:bodyPr wrap="none" rtlCol="0">
            <a:spAutoFit/>
          </a:bodyPr>
          <a:lstStyle/>
          <a:p>
            <a:r>
              <a:rPr lang="en-US" dirty="0" smtClean="0"/>
              <a:t>or</a:t>
            </a:r>
            <a:endParaRPr lang="en-US" dirty="0"/>
          </a:p>
        </p:txBody>
      </p:sp>
      <p:sp>
        <p:nvSpPr>
          <p:cNvPr id="6" name="TextBox 5"/>
          <p:cNvSpPr txBox="1"/>
          <p:nvPr/>
        </p:nvSpPr>
        <p:spPr>
          <a:xfrm>
            <a:off x="7342984" y="5039948"/>
            <a:ext cx="1129411" cy="369332"/>
          </a:xfrm>
          <a:prstGeom prst="rect">
            <a:avLst/>
          </a:prstGeom>
          <a:noFill/>
        </p:spPr>
        <p:txBody>
          <a:bodyPr wrap="none" rtlCol="0">
            <a:spAutoFit/>
          </a:bodyPr>
          <a:lstStyle/>
          <a:p>
            <a:r>
              <a:rPr lang="en-US" dirty="0" err="1" smtClean="0"/>
              <a:t>invNorm</a:t>
            </a:r>
            <a:endParaRPr lang="en-US" dirty="0"/>
          </a:p>
        </p:txBody>
      </p:sp>
    </p:spTree>
    <p:extLst>
      <p:ext uri="{BB962C8B-B14F-4D97-AF65-F5344CB8AC3E}">
        <p14:creationId xmlns:p14="http://schemas.microsoft.com/office/powerpoint/2010/main" val="2761587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240" y="208576"/>
            <a:ext cx="7543800" cy="914400"/>
          </a:xfrm>
        </p:spPr>
        <p:txBody>
          <a:bodyPr>
            <a:normAutofit fontScale="90000"/>
          </a:bodyPr>
          <a:lstStyle/>
          <a:p>
            <a:r>
              <a:rPr lang="en-US" sz="5400" dirty="0" smtClean="0"/>
              <a:t>Great White Sharks</a:t>
            </a:r>
            <a:endParaRPr lang="en-US" sz="5400" dirty="0"/>
          </a:p>
        </p:txBody>
      </p:sp>
      <p:pic>
        <p:nvPicPr>
          <p:cNvPr id="5" name="Picture 4" descr="Picture 2.png"/>
          <p:cNvPicPr>
            <a:picLocks noChangeAspect="1"/>
          </p:cNvPicPr>
          <p:nvPr/>
        </p:nvPicPr>
        <p:blipFill>
          <a:blip r:embed="rId2"/>
          <a:stretch>
            <a:fillRect/>
          </a:stretch>
        </p:blipFill>
        <p:spPr>
          <a:xfrm>
            <a:off x="503046" y="1599089"/>
            <a:ext cx="7698612" cy="4447690"/>
          </a:xfrm>
          <a:prstGeom prst="rect">
            <a:avLst/>
          </a:prstGeom>
        </p:spPr>
      </p:pic>
    </p:spTree>
    <p:extLst>
      <p:ext uri="{BB962C8B-B14F-4D97-AF65-F5344CB8AC3E}">
        <p14:creationId xmlns:p14="http://schemas.microsoft.com/office/powerpoint/2010/main" val="174527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80927" y="1646267"/>
            <a:ext cx="6096000" cy="3657599"/>
          </a:xfrm>
        </p:spPr>
        <p:style>
          <a:lnRef idx="1">
            <a:schemeClr val="accent5"/>
          </a:lnRef>
          <a:fillRef idx="2">
            <a:schemeClr val="accent5"/>
          </a:fillRef>
          <a:effectRef idx="1">
            <a:schemeClr val="accent5"/>
          </a:effectRef>
          <a:fontRef idx="minor">
            <a:schemeClr val="dk1"/>
          </a:fontRef>
        </p:style>
        <p:txBody>
          <a:bodyPr/>
          <a:lstStyle/>
          <a:p>
            <a:r>
              <a:rPr lang="en-US" dirty="0" smtClean="0"/>
              <a:t>Not all data follows a Normal Distribution</a:t>
            </a:r>
          </a:p>
          <a:p>
            <a:endParaRPr lang="en-US" dirty="0"/>
          </a:p>
          <a:p>
            <a:r>
              <a:rPr lang="en-US" dirty="0" smtClean="0"/>
              <a:t>Data with outliers or </a:t>
            </a:r>
            <a:r>
              <a:rPr lang="en-US" dirty="0" err="1" smtClean="0"/>
              <a:t>skewness</a:t>
            </a:r>
            <a:r>
              <a:rPr lang="en-US" dirty="0" smtClean="0"/>
              <a:t> may not be Normally distributed</a:t>
            </a:r>
          </a:p>
          <a:p>
            <a:r>
              <a:rPr lang="en-US" dirty="0" smtClean="0"/>
              <a:t>Large samples will be closer to a Normal distribution than small samples</a:t>
            </a:r>
          </a:p>
          <a:p>
            <a:endParaRPr lang="en-US" dirty="0"/>
          </a:p>
          <a:p>
            <a:r>
              <a:rPr lang="en-US" dirty="0" smtClean="0"/>
              <a:t>Real life data is almost NEVER EXACTLY NORMAL.</a:t>
            </a:r>
          </a:p>
          <a:p>
            <a:endParaRPr lang="en-US" dirty="0"/>
          </a:p>
        </p:txBody>
      </p:sp>
      <p:sp>
        <p:nvSpPr>
          <p:cNvPr id="6" name="Title 1"/>
          <p:cNvSpPr>
            <a:spLocks noGrp="1"/>
          </p:cNvSpPr>
          <p:nvPr>
            <p:ph type="title"/>
          </p:nvPr>
        </p:nvSpPr>
        <p:spPr>
          <a:xfrm>
            <a:off x="685800" y="401677"/>
            <a:ext cx="7543800" cy="914400"/>
          </a:xfrm>
        </p:spPr>
        <p:txBody>
          <a:bodyPr/>
          <a:lstStyle/>
          <a:p>
            <a:r>
              <a:rPr lang="en-US" dirty="0" smtClean="0">
                <a:solidFill>
                  <a:srgbClr val="FF0000"/>
                </a:solidFill>
              </a:rPr>
              <a:t>CAUTION!!</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53" y="324044"/>
            <a:ext cx="7818275" cy="914400"/>
          </a:xfrm>
        </p:spPr>
        <p:txBody>
          <a:bodyPr/>
          <a:lstStyle/>
          <a:p>
            <a:pPr algn="ctr"/>
            <a:r>
              <a:rPr lang="en-US" sz="4000" dirty="0" smtClean="0"/>
              <a:t>Lengths of 44 Great White Sharks</a:t>
            </a:r>
            <a:endParaRPr lang="en-US" sz="4000" dirty="0"/>
          </a:p>
        </p:txBody>
      </p:sp>
      <p:sp>
        <p:nvSpPr>
          <p:cNvPr id="3" name="TextBox 2"/>
          <p:cNvSpPr txBox="1"/>
          <p:nvPr/>
        </p:nvSpPr>
        <p:spPr>
          <a:xfrm>
            <a:off x="1431191" y="1753552"/>
            <a:ext cx="4173626" cy="369332"/>
          </a:xfrm>
          <a:prstGeom prst="rect">
            <a:avLst/>
          </a:prstGeom>
          <a:noFill/>
        </p:spPr>
        <p:txBody>
          <a:bodyPr wrap="none" rtlCol="0">
            <a:spAutoFit/>
          </a:bodyPr>
          <a:lstStyle/>
          <a:p>
            <a:r>
              <a:rPr lang="en-US" dirty="0" smtClean="0"/>
              <a:t>Find the Mean and Standard Deviation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71375912"/>
              </p:ext>
            </p:extLst>
          </p:nvPr>
        </p:nvGraphicFramePr>
        <p:xfrm>
          <a:off x="478334" y="2588889"/>
          <a:ext cx="8229596" cy="3672712"/>
        </p:xfrm>
        <a:graphic>
          <a:graphicData uri="http://schemas.openxmlformats.org/drawingml/2006/table">
            <a:tbl>
              <a:tblPr firstRow="1" bandRow="1">
                <a:tableStyleId>{D113A9D2-9D6B-4929-AA2D-F23B5EE8CBE7}</a:tableStyleId>
              </a:tblPr>
              <a:tblGrid>
                <a:gridCol w="748145"/>
                <a:gridCol w="748145"/>
                <a:gridCol w="748145"/>
                <a:gridCol w="748145"/>
                <a:gridCol w="748145"/>
                <a:gridCol w="639904"/>
                <a:gridCol w="856387"/>
                <a:gridCol w="748145"/>
                <a:gridCol w="748145"/>
                <a:gridCol w="748145"/>
                <a:gridCol w="748145"/>
              </a:tblGrid>
              <a:tr h="918178">
                <a:tc>
                  <a:txBody>
                    <a:bodyPr/>
                    <a:lstStyle/>
                    <a:p>
                      <a:pPr algn="ctr"/>
                      <a:r>
                        <a:rPr lang="en-US" sz="2000" dirty="0" smtClean="0"/>
                        <a:t>18.7</a:t>
                      </a:r>
                      <a:endParaRPr lang="en-US" sz="2000" dirty="0"/>
                    </a:p>
                  </a:txBody>
                  <a:tcPr/>
                </a:tc>
                <a:tc>
                  <a:txBody>
                    <a:bodyPr/>
                    <a:lstStyle/>
                    <a:p>
                      <a:pPr algn="ctr"/>
                      <a:r>
                        <a:rPr lang="en-US" sz="2000" dirty="0" smtClean="0"/>
                        <a:t>12.3</a:t>
                      </a:r>
                      <a:endParaRPr lang="en-US" sz="2000" dirty="0"/>
                    </a:p>
                  </a:txBody>
                  <a:tcPr/>
                </a:tc>
                <a:tc>
                  <a:txBody>
                    <a:bodyPr/>
                    <a:lstStyle/>
                    <a:p>
                      <a:pPr algn="ctr"/>
                      <a:r>
                        <a:rPr lang="en-US" sz="2000" dirty="0" smtClean="0"/>
                        <a:t>18.6</a:t>
                      </a:r>
                      <a:endParaRPr lang="en-US" sz="2000" dirty="0"/>
                    </a:p>
                  </a:txBody>
                  <a:tcPr/>
                </a:tc>
                <a:tc>
                  <a:txBody>
                    <a:bodyPr/>
                    <a:lstStyle/>
                    <a:p>
                      <a:pPr algn="ctr"/>
                      <a:r>
                        <a:rPr lang="en-US" sz="2000" dirty="0" smtClean="0"/>
                        <a:t>16.4</a:t>
                      </a:r>
                      <a:endParaRPr lang="en-US" sz="2000" dirty="0"/>
                    </a:p>
                  </a:txBody>
                  <a:tcPr/>
                </a:tc>
                <a:tc>
                  <a:txBody>
                    <a:bodyPr/>
                    <a:lstStyle/>
                    <a:p>
                      <a:pPr algn="ctr"/>
                      <a:r>
                        <a:rPr lang="en-US" sz="2000" dirty="0" smtClean="0"/>
                        <a:t>15.7</a:t>
                      </a:r>
                      <a:endParaRPr lang="en-US" sz="2000" dirty="0"/>
                    </a:p>
                  </a:txBody>
                  <a:tcPr/>
                </a:tc>
                <a:tc>
                  <a:txBody>
                    <a:bodyPr/>
                    <a:lstStyle/>
                    <a:p>
                      <a:pPr algn="ctr"/>
                      <a:r>
                        <a:rPr lang="en-US" sz="2000" dirty="0" smtClean="0"/>
                        <a:t>18.3</a:t>
                      </a:r>
                      <a:endParaRPr lang="en-US" sz="2000" dirty="0"/>
                    </a:p>
                  </a:txBody>
                  <a:tcPr/>
                </a:tc>
                <a:tc>
                  <a:txBody>
                    <a:bodyPr/>
                    <a:lstStyle/>
                    <a:p>
                      <a:pPr algn="ctr"/>
                      <a:r>
                        <a:rPr lang="en-US" sz="2000" dirty="0" smtClean="0"/>
                        <a:t>14.6</a:t>
                      </a:r>
                      <a:endParaRPr lang="en-US" sz="2000" dirty="0"/>
                    </a:p>
                  </a:txBody>
                  <a:tcPr/>
                </a:tc>
                <a:tc>
                  <a:txBody>
                    <a:bodyPr/>
                    <a:lstStyle/>
                    <a:p>
                      <a:pPr algn="ctr"/>
                      <a:r>
                        <a:rPr lang="en-US" sz="2000" dirty="0" smtClean="0"/>
                        <a:t>15.8</a:t>
                      </a:r>
                      <a:endParaRPr lang="en-US" sz="2000" dirty="0"/>
                    </a:p>
                  </a:txBody>
                  <a:tcPr/>
                </a:tc>
                <a:tc>
                  <a:txBody>
                    <a:bodyPr/>
                    <a:lstStyle/>
                    <a:p>
                      <a:pPr algn="ctr"/>
                      <a:r>
                        <a:rPr lang="en-US" sz="2000" dirty="0" smtClean="0"/>
                        <a:t>14.9</a:t>
                      </a:r>
                      <a:endParaRPr lang="en-US" sz="2000" dirty="0"/>
                    </a:p>
                  </a:txBody>
                  <a:tcPr/>
                </a:tc>
                <a:tc>
                  <a:txBody>
                    <a:bodyPr/>
                    <a:lstStyle/>
                    <a:p>
                      <a:pPr algn="ctr"/>
                      <a:r>
                        <a:rPr lang="en-US" sz="2000" dirty="0" smtClean="0"/>
                        <a:t>17.6</a:t>
                      </a:r>
                      <a:endParaRPr lang="en-US" sz="2000" dirty="0"/>
                    </a:p>
                  </a:txBody>
                  <a:tcPr/>
                </a:tc>
                <a:tc>
                  <a:txBody>
                    <a:bodyPr/>
                    <a:lstStyle/>
                    <a:p>
                      <a:pPr algn="ctr"/>
                      <a:r>
                        <a:rPr lang="en-US" sz="2000" dirty="0" smtClean="0"/>
                        <a:t>12.1</a:t>
                      </a:r>
                      <a:endParaRPr lang="en-US" sz="2000" dirty="0"/>
                    </a:p>
                  </a:txBody>
                  <a:tcPr/>
                </a:tc>
              </a:tr>
              <a:tr h="918178">
                <a:tc>
                  <a:txBody>
                    <a:bodyPr/>
                    <a:lstStyle/>
                    <a:p>
                      <a:pPr algn="ctr"/>
                      <a:r>
                        <a:rPr lang="en-US" sz="2000" dirty="0" smtClean="0"/>
                        <a:t>16.4</a:t>
                      </a:r>
                      <a:endParaRPr lang="en-US" sz="2000" dirty="0"/>
                    </a:p>
                  </a:txBody>
                  <a:tcPr/>
                </a:tc>
                <a:tc>
                  <a:txBody>
                    <a:bodyPr/>
                    <a:lstStyle/>
                    <a:p>
                      <a:pPr algn="ctr"/>
                      <a:r>
                        <a:rPr lang="en-US" sz="2000" dirty="0" smtClean="0"/>
                        <a:t>16.7</a:t>
                      </a:r>
                      <a:endParaRPr lang="en-US" sz="2000" dirty="0"/>
                    </a:p>
                  </a:txBody>
                  <a:tcPr/>
                </a:tc>
                <a:tc>
                  <a:txBody>
                    <a:bodyPr/>
                    <a:lstStyle/>
                    <a:p>
                      <a:pPr algn="ctr"/>
                      <a:r>
                        <a:rPr lang="en-US" sz="2000" dirty="0" smtClean="0"/>
                        <a:t>17.8</a:t>
                      </a:r>
                      <a:endParaRPr lang="en-US" sz="2000" dirty="0"/>
                    </a:p>
                  </a:txBody>
                  <a:tcPr/>
                </a:tc>
                <a:tc>
                  <a:txBody>
                    <a:bodyPr/>
                    <a:lstStyle/>
                    <a:p>
                      <a:pPr algn="ctr"/>
                      <a:r>
                        <a:rPr lang="en-US" sz="2000" dirty="0" smtClean="0"/>
                        <a:t>16.2</a:t>
                      </a:r>
                      <a:endParaRPr lang="en-US" sz="2000" dirty="0"/>
                    </a:p>
                  </a:txBody>
                  <a:tcPr/>
                </a:tc>
                <a:tc>
                  <a:txBody>
                    <a:bodyPr/>
                    <a:lstStyle/>
                    <a:p>
                      <a:pPr algn="ctr"/>
                      <a:r>
                        <a:rPr lang="en-US" sz="2000" dirty="0" smtClean="0"/>
                        <a:t>12.6</a:t>
                      </a:r>
                      <a:endParaRPr lang="en-US" sz="2000" dirty="0"/>
                    </a:p>
                  </a:txBody>
                  <a:tcPr/>
                </a:tc>
                <a:tc>
                  <a:txBody>
                    <a:bodyPr/>
                    <a:lstStyle/>
                    <a:p>
                      <a:pPr algn="ctr"/>
                      <a:r>
                        <a:rPr lang="en-US" sz="2000" dirty="0" smtClean="0"/>
                        <a:t>17.8</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12.2</a:t>
                      </a:r>
                      <a:endParaRPr lang="en-US" sz="2000" dirty="0"/>
                    </a:p>
                  </a:txBody>
                  <a:tcPr/>
                </a:tc>
                <a:tc>
                  <a:txBody>
                    <a:bodyPr/>
                    <a:lstStyle/>
                    <a:p>
                      <a:pPr algn="ctr"/>
                      <a:r>
                        <a:rPr lang="en-US" sz="2000" dirty="0" smtClean="0"/>
                        <a:t>15.2</a:t>
                      </a:r>
                      <a:endParaRPr lang="en-US" sz="2000" dirty="0"/>
                    </a:p>
                  </a:txBody>
                  <a:tcPr/>
                </a:tc>
                <a:tc>
                  <a:txBody>
                    <a:bodyPr/>
                    <a:lstStyle/>
                    <a:p>
                      <a:pPr algn="ctr"/>
                      <a:r>
                        <a:rPr lang="en-US" sz="2000" dirty="0" smtClean="0"/>
                        <a:t>14.7</a:t>
                      </a:r>
                      <a:endParaRPr lang="en-US" sz="2000" dirty="0"/>
                    </a:p>
                  </a:txBody>
                  <a:tcPr/>
                </a:tc>
                <a:tc>
                  <a:txBody>
                    <a:bodyPr/>
                    <a:lstStyle/>
                    <a:p>
                      <a:pPr algn="ctr"/>
                      <a:r>
                        <a:rPr lang="en-US" sz="2000" dirty="0" smtClean="0"/>
                        <a:t>12.4</a:t>
                      </a:r>
                      <a:endParaRPr lang="en-US" sz="2000" dirty="0"/>
                    </a:p>
                  </a:txBody>
                  <a:tcPr/>
                </a:tc>
              </a:tr>
              <a:tr h="918178">
                <a:tc>
                  <a:txBody>
                    <a:bodyPr/>
                    <a:lstStyle/>
                    <a:p>
                      <a:pPr algn="ctr"/>
                      <a:r>
                        <a:rPr lang="en-US" sz="2000" dirty="0" smtClean="0"/>
                        <a:t>13.2</a:t>
                      </a:r>
                      <a:endParaRPr lang="en-US" sz="2000" dirty="0"/>
                    </a:p>
                  </a:txBody>
                  <a:tcPr/>
                </a:tc>
                <a:tc>
                  <a:txBody>
                    <a:bodyPr/>
                    <a:lstStyle/>
                    <a:p>
                      <a:pPr algn="ctr"/>
                      <a:r>
                        <a:rPr lang="en-US" sz="2000" dirty="0" smtClean="0"/>
                        <a:t>15.8</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16.6</a:t>
                      </a:r>
                      <a:endParaRPr lang="en-US" sz="2000" dirty="0"/>
                    </a:p>
                  </a:txBody>
                  <a:tcPr/>
                </a:tc>
                <a:tc>
                  <a:txBody>
                    <a:bodyPr/>
                    <a:lstStyle/>
                    <a:p>
                      <a:pPr algn="ctr"/>
                      <a:r>
                        <a:rPr lang="en-US" sz="2000" dirty="0" smtClean="0"/>
                        <a:t>9.4</a:t>
                      </a:r>
                      <a:endParaRPr lang="en-US" sz="2000" dirty="0"/>
                    </a:p>
                  </a:txBody>
                  <a:tcPr/>
                </a:tc>
                <a:tc>
                  <a:txBody>
                    <a:bodyPr/>
                    <a:lstStyle/>
                    <a:p>
                      <a:pPr algn="ctr"/>
                      <a:r>
                        <a:rPr lang="en-US" sz="2000" dirty="0" smtClean="0"/>
                        <a:t>18.2</a:t>
                      </a:r>
                      <a:endParaRPr lang="en-US" sz="2000" dirty="0"/>
                    </a:p>
                  </a:txBody>
                  <a:tcPr/>
                </a:tc>
                <a:tc>
                  <a:txBody>
                    <a:bodyPr/>
                    <a:lstStyle/>
                    <a:p>
                      <a:pPr algn="ctr"/>
                      <a:r>
                        <a:rPr lang="en-US" sz="2000" dirty="0" smtClean="0"/>
                        <a:t>13.2</a:t>
                      </a:r>
                      <a:endParaRPr lang="en-US" sz="2000" dirty="0"/>
                    </a:p>
                  </a:txBody>
                  <a:tcPr/>
                </a:tc>
                <a:tc>
                  <a:txBody>
                    <a:bodyPr/>
                    <a:lstStyle/>
                    <a:p>
                      <a:pPr algn="ctr"/>
                      <a:r>
                        <a:rPr lang="en-US" sz="2000" dirty="0" smtClean="0"/>
                        <a:t>13.6</a:t>
                      </a:r>
                      <a:endParaRPr lang="en-US" sz="2000" dirty="0"/>
                    </a:p>
                  </a:txBody>
                  <a:tcPr/>
                </a:tc>
                <a:tc>
                  <a:txBody>
                    <a:bodyPr/>
                    <a:lstStyle/>
                    <a:p>
                      <a:pPr algn="ctr"/>
                      <a:r>
                        <a:rPr lang="en-US" sz="2000" dirty="0" smtClean="0"/>
                        <a:t>15.3</a:t>
                      </a:r>
                      <a:endParaRPr lang="en-US" sz="2000" dirty="0"/>
                    </a:p>
                  </a:txBody>
                  <a:tcPr/>
                </a:tc>
                <a:tc>
                  <a:txBody>
                    <a:bodyPr/>
                    <a:lstStyle/>
                    <a:p>
                      <a:pPr algn="ctr"/>
                      <a:r>
                        <a:rPr lang="en-US" sz="2000" dirty="0" smtClean="0"/>
                        <a:t>16.1</a:t>
                      </a:r>
                      <a:endParaRPr lang="en-US" sz="2000" dirty="0"/>
                    </a:p>
                  </a:txBody>
                  <a:tcPr/>
                </a:tc>
                <a:tc>
                  <a:txBody>
                    <a:bodyPr/>
                    <a:lstStyle/>
                    <a:p>
                      <a:pPr algn="ctr"/>
                      <a:r>
                        <a:rPr lang="en-US" sz="2000" dirty="0" smtClean="0"/>
                        <a:t>13.5</a:t>
                      </a:r>
                      <a:endParaRPr lang="en-US" sz="2000" dirty="0"/>
                    </a:p>
                  </a:txBody>
                  <a:tcPr/>
                </a:tc>
              </a:tr>
              <a:tr h="918178">
                <a:tc>
                  <a:txBody>
                    <a:bodyPr/>
                    <a:lstStyle/>
                    <a:p>
                      <a:pPr algn="ctr"/>
                      <a:r>
                        <a:rPr lang="en-US" sz="2000" dirty="0" smtClean="0"/>
                        <a:t>19.1</a:t>
                      </a:r>
                      <a:endParaRPr lang="en-US" sz="2000" dirty="0"/>
                    </a:p>
                  </a:txBody>
                  <a:tcPr/>
                </a:tc>
                <a:tc>
                  <a:txBody>
                    <a:bodyPr/>
                    <a:lstStyle/>
                    <a:p>
                      <a:pPr algn="ctr"/>
                      <a:r>
                        <a:rPr lang="en-US" sz="2000" dirty="0" smtClean="0"/>
                        <a:t>16.2</a:t>
                      </a:r>
                      <a:endParaRPr lang="en-US" sz="2000" dirty="0"/>
                    </a:p>
                  </a:txBody>
                  <a:tcPr/>
                </a:tc>
                <a:tc>
                  <a:txBody>
                    <a:bodyPr/>
                    <a:lstStyle/>
                    <a:p>
                      <a:pPr algn="ctr"/>
                      <a:r>
                        <a:rPr lang="en-US" sz="2000" dirty="0" smtClean="0"/>
                        <a:t>22.8</a:t>
                      </a:r>
                      <a:endParaRPr lang="en-US" sz="2000" dirty="0"/>
                    </a:p>
                  </a:txBody>
                  <a:tcPr/>
                </a:tc>
                <a:tc>
                  <a:txBody>
                    <a:bodyPr/>
                    <a:lstStyle/>
                    <a:p>
                      <a:pPr algn="ctr"/>
                      <a:r>
                        <a:rPr lang="en-US" sz="2000" dirty="0" smtClean="0"/>
                        <a:t>16.8</a:t>
                      </a:r>
                      <a:endParaRPr lang="en-US" sz="2000" dirty="0"/>
                    </a:p>
                  </a:txBody>
                  <a:tcPr/>
                </a:tc>
                <a:tc>
                  <a:txBody>
                    <a:bodyPr/>
                    <a:lstStyle/>
                    <a:p>
                      <a:pPr algn="ctr"/>
                      <a:r>
                        <a:rPr lang="en-US" sz="2000" dirty="0" smtClean="0"/>
                        <a:t>13.6</a:t>
                      </a:r>
                      <a:endParaRPr lang="en-US" sz="2000" dirty="0"/>
                    </a:p>
                  </a:txBody>
                  <a:tcPr/>
                </a:tc>
                <a:tc>
                  <a:txBody>
                    <a:bodyPr/>
                    <a:lstStyle/>
                    <a:p>
                      <a:pPr algn="ctr"/>
                      <a:r>
                        <a:rPr lang="en-US" sz="2000" dirty="0" smtClean="0"/>
                        <a:t>13.2</a:t>
                      </a:r>
                      <a:endParaRPr lang="en-US" sz="2000" dirty="0"/>
                    </a:p>
                  </a:txBody>
                  <a:tcPr/>
                </a:tc>
                <a:tc>
                  <a:txBody>
                    <a:bodyPr/>
                    <a:lstStyle/>
                    <a:p>
                      <a:pPr algn="ctr"/>
                      <a:r>
                        <a:rPr lang="en-US" sz="2000" dirty="0" smtClean="0"/>
                        <a:t>15.7</a:t>
                      </a:r>
                      <a:endParaRPr lang="en-US" sz="2000" dirty="0"/>
                    </a:p>
                  </a:txBody>
                  <a:tcPr/>
                </a:tc>
                <a:tc>
                  <a:txBody>
                    <a:bodyPr/>
                    <a:lstStyle/>
                    <a:p>
                      <a:pPr algn="ctr"/>
                      <a:r>
                        <a:rPr lang="en-US" sz="2000" dirty="0" smtClean="0"/>
                        <a:t>19.7</a:t>
                      </a:r>
                      <a:endParaRPr lang="en-US" sz="2000" dirty="0"/>
                    </a:p>
                  </a:txBody>
                  <a:tcPr/>
                </a:tc>
                <a:tc>
                  <a:txBody>
                    <a:bodyPr/>
                    <a:lstStyle/>
                    <a:p>
                      <a:pPr algn="ctr"/>
                      <a:r>
                        <a:rPr lang="en-US" sz="2000" dirty="0" smtClean="0"/>
                        <a:t>18.7</a:t>
                      </a:r>
                      <a:endParaRPr lang="en-US" sz="2000" dirty="0"/>
                    </a:p>
                  </a:txBody>
                  <a:tcPr/>
                </a:tc>
                <a:tc>
                  <a:txBody>
                    <a:bodyPr/>
                    <a:lstStyle/>
                    <a:p>
                      <a:pPr algn="ctr"/>
                      <a:r>
                        <a:rPr lang="en-US" sz="2000" dirty="0" smtClean="0"/>
                        <a:t>13.2</a:t>
                      </a:r>
                      <a:endParaRPr lang="en-US" sz="2000" dirty="0"/>
                    </a:p>
                  </a:txBody>
                  <a:tcPr/>
                </a:tc>
                <a:tc>
                  <a:txBody>
                    <a:bodyPr/>
                    <a:lstStyle/>
                    <a:p>
                      <a:pPr algn="ctr"/>
                      <a:r>
                        <a:rPr lang="en-US" sz="2000" dirty="0" smtClean="0"/>
                        <a:t>16.8</a:t>
                      </a:r>
                      <a:endParaRPr lang="en-US" sz="2000" dirty="0"/>
                    </a:p>
                  </a:txBody>
                  <a:tcPr/>
                </a:tc>
              </a:tr>
            </a:tbl>
          </a:graphicData>
        </a:graphic>
      </p:graphicFrame>
    </p:spTree>
    <p:extLst>
      <p:ext uri="{BB962C8B-B14F-4D97-AF65-F5344CB8AC3E}">
        <p14:creationId xmlns:p14="http://schemas.microsoft.com/office/powerpoint/2010/main" val="41679696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2.png"/>
          <p:cNvPicPr>
            <a:picLocks noChangeAspect="1"/>
          </p:cNvPicPr>
          <p:nvPr/>
        </p:nvPicPr>
        <p:blipFill>
          <a:blip r:embed="rId2"/>
          <a:stretch>
            <a:fillRect/>
          </a:stretch>
        </p:blipFill>
        <p:spPr>
          <a:xfrm>
            <a:off x="425450" y="330200"/>
            <a:ext cx="5749925" cy="3887785"/>
          </a:xfrm>
          <a:prstGeom prst="rect">
            <a:avLst/>
          </a:prstGeom>
        </p:spPr>
      </p:pic>
      <p:sp>
        <p:nvSpPr>
          <p:cNvPr id="5" name="Frame 4"/>
          <p:cNvSpPr/>
          <p:nvPr/>
        </p:nvSpPr>
        <p:spPr>
          <a:xfrm>
            <a:off x="635000" y="793750"/>
            <a:ext cx="5540375" cy="746125"/>
          </a:xfrm>
          <a:prstGeom prst="frame">
            <a:avLst/>
          </a:prstGeom>
          <a:solidFill>
            <a:srgbClr val="FF0000"/>
          </a:solidFill>
          <a:ln w="952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7" name="TextBox 6"/>
          <p:cNvSpPr txBox="1"/>
          <p:nvPr/>
        </p:nvSpPr>
        <p:spPr>
          <a:xfrm>
            <a:off x="635000" y="5052943"/>
            <a:ext cx="8077352" cy="800219"/>
          </a:xfrm>
          <a:prstGeom prst="rect">
            <a:avLst/>
          </a:prstGeom>
          <a:noFill/>
        </p:spPr>
        <p:txBody>
          <a:bodyPr wrap="square" rtlCol="0">
            <a:spAutoFit/>
          </a:bodyPr>
          <a:lstStyle/>
          <a:p>
            <a:r>
              <a:rPr lang="en-US" sz="2300" b="1" dirty="0" smtClean="0">
                <a:solidFill>
                  <a:srgbClr val="FF6600"/>
                </a:solidFill>
              </a:rPr>
              <a:t>This is a sample, so we will use the x-bar for the mean and the “s” for the standard deviation.</a:t>
            </a:r>
            <a:endParaRPr lang="en-US" sz="2300" b="1" dirty="0">
              <a:solidFill>
                <a:srgbClr val="FF6600"/>
              </a:solidFill>
            </a:endParaRPr>
          </a:p>
        </p:txBody>
      </p:sp>
      <p:sp>
        <p:nvSpPr>
          <p:cNvPr id="8" name="Frame 7"/>
          <p:cNvSpPr/>
          <p:nvPr/>
        </p:nvSpPr>
        <p:spPr>
          <a:xfrm>
            <a:off x="635000" y="2434324"/>
            <a:ext cx="5540375" cy="746125"/>
          </a:xfrm>
          <a:prstGeom prst="frame">
            <a:avLst/>
          </a:prstGeom>
          <a:solidFill>
            <a:srgbClr val="FF0000"/>
          </a:solidFill>
          <a:ln w="952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TextBox 3"/>
          <p:cNvSpPr txBox="1"/>
          <p:nvPr/>
        </p:nvSpPr>
        <p:spPr>
          <a:xfrm>
            <a:off x="5914079" y="5873005"/>
            <a:ext cx="1433881" cy="553998"/>
          </a:xfrm>
          <a:prstGeom prst="rect">
            <a:avLst/>
          </a:prstGeom>
          <a:solidFill>
            <a:srgbClr val="FFFF00"/>
          </a:solidFill>
        </p:spPr>
        <p:txBody>
          <a:bodyPr wrap="none" rtlCol="0">
            <a:spAutoFit/>
          </a:bodyPr>
          <a:lstStyle/>
          <a:p>
            <a:r>
              <a:rPr lang="en-US" sz="3000" dirty="0" smtClean="0">
                <a:solidFill>
                  <a:srgbClr val="000000"/>
                </a:solidFill>
              </a:rPr>
              <a:t>N(16,3)</a:t>
            </a:r>
            <a:endParaRPr lang="en-US" sz="3000" dirty="0">
              <a:solidFill>
                <a:srgbClr val="000000"/>
              </a:solidFill>
            </a:endParaRPr>
          </a:p>
        </p:txBody>
      </p:sp>
      <p:pic>
        <p:nvPicPr>
          <p:cNvPr id="3" name="Picture 2" descr="Screen Shot 2015-10-27 at 12.25.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660" y="1399308"/>
            <a:ext cx="2893340" cy="2070032"/>
          </a:xfrm>
          <a:prstGeom prst="rect">
            <a:avLst/>
          </a:prstGeom>
          <a:ln>
            <a:solidFill>
              <a:srgbClr val="FBC01E"/>
            </a:solidFill>
          </a:ln>
        </p:spPr>
      </p:pic>
    </p:spTree>
    <p:extLst>
      <p:ext uri="{BB962C8B-B14F-4D97-AF65-F5344CB8AC3E}">
        <p14:creationId xmlns:p14="http://schemas.microsoft.com/office/powerpoint/2010/main" val="2704962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128" y="569342"/>
            <a:ext cx="8409530" cy="646331"/>
          </a:xfrm>
          <a:prstGeom prst="rect">
            <a:avLst/>
          </a:prstGeom>
          <a:noFill/>
        </p:spPr>
        <p:txBody>
          <a:bodyPr wrap="square" rtlCol="0">
            <a:spAutoFit/>
          </a:bodyPr>
          <a:lstStyle/>
          <a:p>
            <a:r>
              <a:rPr lang="en-US" dirty="0" smtClean="0"/>
              <a:t>Sketch a Normal curve using the following as the mean and standard deviation for Great White Shark lengths.</a:t>
            </a:r>
            <a:endParaRPr lang="en-US" dirty="0"/>
          </a:p>
        </p:txBody>
      </p:sp>
      <p:sp>
        <p:nvSpPr>
          <p:cNvPr id="3" name="TextBox 2"/>
          <p:cNvSpPr txBox="1"/>
          <p:nvPr/>
        </p:nvSpPr>
        <p:spPr>
          <a:xfrm>
            <a:off x="521128" y="1255037"/>
            <a:ext cx="1433881" cy="553998"/>
          </a:xfrm>
          <a:prstGeom prst="rect">
            <a:avLst/>
          </a:prstGeom>
          <a:solidFill>
            <a:srgbClr val="FFFF00"/>
          </a:solidFill>
        </p:spPr>
        <p:txBody>
          <a:bodyPr wrap="none" rtlCol="0">
            <a:spAutoFit/>
          </a:bodyPr>
          <a:lstStyle/>
          <a:p>
            <a:r>
              <a:rPr lang="en-US" sz="3000" dirty="0" smtClean="0">
                <a:solidFill>
                  <a:srgbClr val="000000"/>
                </a:solidFill>
              </a:rPr>
              <a:t>N(16,3)</a:t>
            </a:r>
            <a:endParaRPr lang="en-US" sz="3000" dirty="0">
              <a:solidFill>
                <a:srgbClr val="000000"/>
              </a:solidFill>
            </a:endParaRPr>
          </a:p>
        </p:txBody>
      </p:sp>
      <p:pic>
        <p:nvPicPr>
          <p:cNvPr id="4" name="Picture 3" descr="Screen Shot 2015-10-27 at 12.29.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458" y="4377929"/>
            <a:ext cx="2632048" cy="2014798"/>
          </a:xfrm>
          <a:prstGeom prst="rect">
            <a:avLst/>
          </a:prstGeom>
          <a:ln>
            <a:solidFill>
              <a:srgbClr val="FBC01E"/>
            </a:solidFill>
          </a:ln>
        </p:spPr>
      </p:pic>
      <p:pic>
        <p:nvPicPr>
          <p:cNvPr id="5" name="Picture 4" descr="Screen Shot 2015-10-29 at 11.10.43 A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8413" y="2254512"/>
            <a:ext cx="5487968" cy="3583979"/>
          </a:xfrm>
          <a:prstGeom prst="rect">
            <a:avLst/>
          </a:prstGeom>
        </p:spPr>
      </p:pic>
    </p:spTree>
    <p:extLst>
      <p:ext uri="{BB962C8B-B14F-4D97-AF65-F5344CB8AC3E}">
        <p14:creationId xmlns:p14="http://schemas.microsoft.com/office/powerpoint/2010/main" val="817254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128" y="569342"/>
            <a:ext cx="8409530" cy="369332"/>
          </a:xfrm>
          <a:prstGeom prst="rect">
            <a:avLst/>
          </a:prstGeom>
          <a:noFill/>
        </p:spPr>
        <p:txBody>
          <a:bodyPr wrap="square" rtlCol="0">
            <a:spAutoFit/>
          </a:bodyPr>
          <a:lstStyle/>
          <a:p>
            <a:r>
              <a:rPr lang="en-US" dirty="0" smtClean="0"/>
              <a:t>What proportion of Great White Sharks are over 18 feet in length?</a:t>
            </a:r>
            <a:endParaRPr lang="en-US" dirty="0"/>
          </a:p>
        </p:txBody>
      </p:sp>
      <p:sp>
        <p:nvSpPr>
          <p:cNvPr id="3" name="TextBox 2"/>
          <p:cNvSpPr txBox="1"/>
          <p:nvPr/>
        </p:nvSpPr>
        <p:spPr>
          <a:xfrm>
            <a:off x="521128" y="1255037"/>
            <a:ext cx="1433881" cy="553998"/>
          </a:xfrm>
          <a:prstGeom prst="rect">
            <a:avLst/>
          </a:prstGeom>
          <a:solidFill>
            <a:srgbClr val="FFFF00"/>
          </a:solidFill>
        </p:spPr>
        <p:txBody>
          <a:bodyPr wrap="none" rtlCol="0">
            <a:spAutoFit/>
          </a:bodyPr>
          <a:lstStyle/>
          <a:p>
            <a:r>
              <a:rPr lang="en-US" sz="3000" dirty="0" smtClean="0">
                <a:solidFill>
                  <a:srgbClr val="000000"/>
                </a:solidFill>
              </a:rPr>
              <a:t>N(16,3)</a:t>
            </a:r>
            <a:endParaRPr lang="en-US" sz="3000" dirty="0">
              <a:solidFill>
                <a:srgbClr val="000000"/>
              </a:solidFill>
            </a:endParaRPr>
          </a:p>
        </p:txBody>
      </p:sp>
      <p:pic>
        <p:nvPicPr>
          <p:cNvPr id="4" name="Picture 3" descr="Screen Shot 2015-10-27 at 12.26.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405" y="4898606"/>
            <a:ext cx="3060700" cy="1790700"/>
          </a:xfrm>
          <a:prstGeom prst="rect">
            <a:avLst/>
          </a:prstGeom>
          <a:ln>
            <a:solidFill>
              <a:srgbClr val="FBC01E"/>
            </a:solidFill>
          </a:ln>
        </p:spPr>
      </p:pic>
    </p:spTree>
    <p:extLst>
      <p:ext uri="{BB962C8B-B14F-4D97-AF65-F5344CB8AC3E}">
        <p14:creationId xmlns:p14="http://schemas.microsoft.com/office/powerpoint/2010/main" val="4269216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29 at 10.08.38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57590" y="823802"/>
            <a:ext cx="7575900" cy="5271941"/>
          </a:xfrm>
          <a:prstGeom prst="rect">
            <a:avLst/>
          </a:prstGeom>
        </p:spPr>
      </p:pic>
    </p:spTree>
    <p:extLst>
      <p:ext uri="{BB962C8B-B14F-4D97-AF65-F5344CB8AC3E}">
        <p14:creationId xmlns:p14="http://schemas.microsoft.com/office/powerpoint/2010/main" val="40763166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128" y="569342"/>
            <a:ext cx="8409530" cy="369332"/>
          </a:xfrm>
          <a:prstGeom prst="rect">
            <a:avLst/>
          </a:prstGeom>
          <a:noFill/>
        </p:spPr>
        <p:txBody>
          <a:bodyPr wrap="square" rtlCol="0">
            <a:spAutoFit/>
          </a:bodyPr>
          <a:lstStyle/>
          <a:p>
            <a:r>
              <a:rPr lang="en-US" dirty="0" smtClean="0"/>
              <a:t>What proportion of Great White Sharks are between 11 and 20 feet?</a:t>
            </a:r>
            <a:endParaRPr lang="en-US" dirty="0"/>
          </a:p>
        </p:txBody>
      </p:sp>
      <p:sp>
        <p:nvSpPr>
          <p:cNvPr id="3" name="TextBox 2"/>
          <p:cNvSpPr txBox="1"/>
          <p:nvPr/>
        </p:nvSpPr>
        <p:spPr>
          <a:xfrm>
            <a:off x="521128" y="1255037"/>
            <a:ext cx="1433881" cy="553998"/>
          </a:xfrm>
          <a:prstGeom prst="rect">
            <a:avLst/>
          </a:prstGeom>
          <a:solidFill>
            <a:srgbClr val="FFFF00"/>
          </a:solidFill>
        </p:spPr>
        <p:txBody>
          <a:bodyPr wrap="none" rtlCol="0">
            <a:spAutoFit/>
          </a:bodyPr>
          <a:lstStyle/>
          <a:p>
            <a:r>
              <a:rPr lang="en-US" sz="3000" dirty="0" smtClean="0">
                <a:solidFill>
                  <a:srgbClr val="000000"/>
                </a:solidFill>
              </a:rPr>
              <a:t>N(16,3)</a:t>
            </a:r>
            <a:endParaRPr lang="en-US" sz="3000" dirty="0">
              <a:solidFill>
                <a:srgbClr val="000000"/>
              </a:solidFill>
            </a:endParaRPr>
          </a:p>
        </p:txBody>
      </p:sp>
      <p:pic>
        <p:nvPicPr>
          <p:cNvPr id="4" name="Picture 3" descr="Screen Shot 2015-10-27 at 12.25.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558" y="4663668"/>
            <a:ext cx="4102100" cy="1943100"/>
          </a:xfrm>
          <a:prstGeom prst="rect">
            <a:avLst/>
          </a:prstGeom>
          <a:ln>
            <a:solidFill>
              <a:srgbClr val="FBC01E"/>
            </a:solidFill>
          </a:ln>
        </p:spPr>
      </p:pic>
    </p:spTree>
    <p:extLst>
      <p:ext uri="{BB962C8B-B14F-4D97-AF65-F5344CB8AC3E}">
        <p14:creationId xmlns:p14="http://schemas.microsoft.com/office/powerpoint/2010/main" val="3144932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29 at 10.08.26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46179" y="1049272"/>
            <a:ext cx="7330797" cy="4672904"/>
          </a:xfrm>
          <a:prstGeom prst="rect">
            <a:avLst/>
          </a:prstGeom>
        </p:spPr>
      </p:pic>
    </p:spTree>
    <p:extLst>
      <p:ext uri="{BB962C8B-B14F-4D97-AF65-F5344CB8AC3E}">
        <p14:creationId xmlns:p14="http://schemas.microsoft.com/office/powerpoint/2010/main" val="7050956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127" y="569342"/>
            <a:ext cx="6286017" cy="369332"/>
          </a:xfrm>
          <a:prstGeom prst="rect">
            <a:avLst/>
          </a:prstGeom>
          <a:noFill/>
        </p:spPr>
        <p:txBody>
          <a:bodyPr wrap="square" rtlCol="0">
            <a:spAutoFit/>
          </a:bodyPr>
          <a:lstStyle/>
          <a:p>
            <a:r>
              <a:rPr lang="en-US" dirty="0" smtClean="0"/>
              <a:t>90% of Great White Sharks are above what length?</a:t>
            </a:r>
            <a:endParaRPr lang="en-US" dirty="0"/>
          </a:p>
        </p:txBody>
      </p:sp>
      <p:sp>
        <p:nvSpPr>
          <p:cNvPr id="3" name="TextBox 2"/>
          <p:cNvSpPr txBox="1"/>
          <p:nvPr/>
        </p:nvSpPr>
        <p:spPr>
          <a:xfrm>
            <a:off x="521128" y="1255037"/>
            <a:ext cx="1433881" cy="553998"/>
          </a:xfrm>
          <a:prstGeom prst="rect">
            <a:avLst/>
          </a:prstGeom>
          <a:solidFill>
            <a:srgbClr val="FFFF00"/>
          </a:solidFill>
        </p:spPr>
        <p:txBody>
          <a:bodyPr wrap="none" rtlCol="0">
            <a:spAutoFit/>
          </a:bodyPr>
          <a:lstStyle/>
          <a:p>
            <a:r>
              <a:rPr lang="en-US" sz="3000" dirty="0" smtClean="0">
                <a:solidFill>
                  <a:srgbClr val="000000"/>
                </a:solidFill>
              </a:rPr>
              <a:t>N(16,3)</a:t>
            </a:r>
            <a:endParaRPr lang="en-US" sz="3000" dirty="0">
              <a:solidFill>
                <a:srgbClr val="000000"/>
              </a:solidFill>
            </a:endParaRPr>
          </a:p>
        </p:txBody>
      </p:sp>
      <p:pic>
        <p:nvPicPr>
          <p:cNvPr id="4" name="Picture 3" descr="Screen Shot 2015-10-27 at 12.31.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626" y="4135038"/>
            <a:ext cx="3944373" cy="2530522"/>
          </a:xfrm>
          <a:prstGeom prst="rect">
            <a:avLst/>
          </a:prstGeom>
          <a:ln>
            <a:solidFill>
              <a:srgbClr val="FBC01E"/>
            </a:solidFill>
          </a:ln>
        </p:spPr>
      </p:pic>
    </p:spTree>
    <p:extLst>
      <p:ext uri="{BB962C8B-B14F-4D97-AF65-F5344CB8AC3E}">
        <p14:creationId xmlns:p14="http://schemas.microsoft.com/office/powerpoint/2010/main" val="1834521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29 at 10.08.13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23898" y="1063327"/>
            <a:ext cx="7620464" cy="4862199"/>
          </a:xfrm>
          <a:prstGeom prst="rect">
            <a:avLst/>
          </a:prstGeom>
        </p:spPr>
      </p:pic>
    </p:spTree>
    <p:extLst>
      <p:ext uri="{BB962C8B-B14F-4D97-AF65-F5344CB8AC3E}">
        <p14:creationId xmlns:p14="http://schemas.microsoft.com/office/powerpoint/2010/main" val="9796410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127" y="569342"/>
            <a:ext cx="8151533" cy="369332"/>
          </a:xfrm>
          <a:prstGeom prst="rect">
            <a:avLst/>
          </a:prstGeom>
          <a:noFill/>
        </p:spPr>
        <p:txBody>
          <a:bodyPr wrap="square" rtlCol="0">
            <a:spAutoFit/>
          </a:bodyPr>
          <a:lstStyle/>
          <a:p>
            <a:r>
              <a:rPr lang="en-US" dirty="0" smtClean="0"/>
              <a:t>What is the interquartile range for Great White Shark Lengths?</a:t>
            </a:r>
            <a:endParaRPr lang="en-US" dirty="0"/>
          </a:p>
        </p:txBody>
      </p:sp>
      <p:sp>
        <p:nvSpPr>
          <p:cNvPr id="3" name="TextBox 2"/>
          <p:cNvSpPr txBox="1"/>
          <p:nvPr/>
        </p:nvSpPr>
        <p:spPr>
          <a:xfrm>
            <a:off x="521128" y="1255037"/>
            <a:ext cx="1433881" cy="553998"/>
          </a:xfrm>
          <a:prstGeom prst="rect">
            <a:avLst/>
          </a:prstGeom>
          <a:solidFill>
            <a:srgbClr val="FFFF00"/>
          </a:solidFill>
        </p:spPr>
        <p:txBody>
          <a:bodyPr wrap="none" rtlCol="0">
            <a:spAutoFit/>
          </a:bodyPr>
          <a:lstStyle/>
          <a:p>
            <a:r>
              <a:rPr lang="en-US" sz="3000" dirty="0" smtClean="0">
                <a:solidFill>
                  <a:srgbClr val="000000"/>
                </a:solidFill>
              </a:rPr>
              <a:t>N(16,3)</a:t>
            </a:r>
            <a:endParaRPr lang="en-US" sz="3000" dirty="0">
              <a:solidFill>
                <a:srgbClr val="000000"/>
              </a:solidFill>
            </a:endParaRPr>
          </a:p>
        </p:txBody>
      </p:sp>
      <p:pic>
        <p:nvPicPr>
          <p:cNvPr id="4" name="Picture 3" descr="Screen Shot 2015-10-27 at 12.32.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2913" y="4139472"/>
            <a:ext cx="3137589" cy="2559789"/>
          </a:xfrm>
          <a:prstGeom prst="rect">
            <a:avLst/>
          </a:prstGeom>
          <a:ln>
            <a:solidFill>
              <a:srgbClr val="FBC01E"/>
            </a:solidFill>
          </a:ln>
        </p:spPr>
      </p:pic>
    </p:spTree>
    <p:extLst>
      <p:ext uri="{BB962C8B-B14F-4D97-AF65-F5344CB8AC3E}">
        <p14:creationId xmlns:p14="http://schemas.microsoft.com/office/powerpoint/2010/main" val="2621825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40" y="228601"/>
            <a:ext cx="8344374" cy="914400"/>
          </a:xfrm>
        </p:spPr>
        <p:txBody>
          <a:bodyPr/>
          <a:lstStyle/>
          <a:p>
            <a:r>
              <a:rPr lang="en-US" sz="5400" dirty="0" smtClean="0"/>
              <a:t>The Normal Distribution</a:t>
            </a:r>
            <a:endParaRPr lang="en-US" sz="5400" dirty="0"/>
          </a:p>
        </p:txBody>
      </p:sp>
      <p:pic>
        <p:nvPicPr>
          <p:cNvPr id="3" name="Picture 2" descr="Screen Shot 2013-10-27 at 6.19.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683" y="1481975"/>
            <a:ext cx="6171211" cy="3829316"/>
          </a:xfrm>
          <a:prstGeom prst="rect">
            <a:avLst/>
          </a:prstGeom>
        </p:spPr>
      </p:pic>
      <p:sp>
        <p:nvSpPr>
          <p:cNvPr id="4" name="TextBox 3"/>
          <p:cNvSpPr txBox="1"/>
          <p:nvPr/>
        </p:nvSpPr>
        <p:spPr>
          <a:xfrm>
            <a:off x="1006150" y="5770206"/>
            <a:ext cx="6965368" cy="369332"/>
          </a:xfrm>
          <a:prstGeom prst="rect">
            <a:avLst/>
          </a:prstGeom>
          <a:noFill/>
        </p:spPr>
        <p:txBody>
          <a:bodyPr wrap="none" rtlCol="0">
            <a:spAutoFit/>
          </a:bodyPr>
          <a:lstStyle/>
          <a:p>
            <a:r>
              <a:rPr lang="en-US" dirty="0" smtClean="0"/>
              <a:t>The area under the curve represents 100% of the observations/data.</a:t>
            </a:r>
            <a:endParaRPr lang="en-US" dirty="0"/>
          </a:p>
        </p:txBody>
      </p:sp>
    </p:spTree>
    <p:extLst>
      <p:ext uri="{BB962C8B-B14F-4D97-AF65-F5344CB8AC3E}">
        <p14:creationId xmlns:p14="http://schemas.microsoft.com/office/powerpoint/2010/main" val="1997420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29 at 10.07.56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23898" y="601704"/>
            <a:ext cx="7910131" cy="5714623"/>
          </a:xfrm>
          <a:prstGeom prst="rect">
            <a:avLst/>
          </a:prstGeom>
        </p:spPr>
      </p:pic>
    </p:spTree>
    <p:extLst>
      <p:ext uri="{BB962C8B-B14F-4D97-AF65-F5344CB8AC3E}">
        <p14:creationId xmlns:p14="http://schemas.microsoft.com/office/powerpoint/2010/main" val="35175630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127" y="569342"/>
            <a:ext cx="8151533" cy="369332"/>
          </a:xfrm>
          <a:prstGeom prst="rect">
            <a:avLst/>
          </a:prstGeom>
          <a:noFill/>
        </p:spPr>
        <p:txBody>
          <a:bodyPr wrap="square" rtlCol="0">
            <a:spAutoFit/>
          </a:bodyPr>
          <a:lstStyle/>
          <a:p>
            <a:r>
              <a:rPr lang="en-US" dirty="0" smtClean="0"/>
              <a:t>What lengths of Great Sharks would be considered outliers?</a:t>
            </a:r>
            <a:endParaRPr lang="en-US" dirty="0"/>
          </a:p>
        </p:txBody>
      </p:sp>
      <p:sp>
        <p:nvSpPr>
          <p:cNvPr id="3" name="TextBox 2"/>
          <p:cNvSpPr txBox="1"/>
          <p:nvPr/>
        </p:nvSpPr>
        <p:spPr>
          <a:xfrm>
            <a:off x="521128" y="1255037"/>
            <a:ext cx="1433881" cy="553998"/>
          </a:xfrm>
          <a:prstGeom prst="rect">
            <a:avLst/>
          </a:prstGeom>
          <a:solidFill>
            <a:srgbClr val="FFFF00"/>
          </a:solidFill>
        </p:spPr>
        <p:txBody>
          <a:bodyPr wrap="none" rtlCol="0">
            <a:spAutoFit/>
          </a:bodyPr>
          <a:lstStyle/>
          <a:p>
            <a:r>
              <a:rPr lang="en-US" sz="3000" dirty="0" smtClean="0">
                <a:solidFill>
                  <a:srgbClr val="000000"/>
                </a:solidFill>
              </a:rPr>
              <a:t>N(16,3)</a:t>
            </a:r>
            <a:endParaRPr lang="en-US" sz="3000" dirty="0">
              <a:solidFill>
                <a:srgbClr val="000000"/>
              </a:solidFill>
            </a:endParaRPr>
          </a:p>
        </p:txBody>
      </p:sp>
      <p:pic>
        <p:nvPicPr>
          <p:cNvPr id="4" name="Picture 3" descr="Screen Shot 2015-10-27 at 12.34.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148" y="4282926"/>
            <a:ext cx="3717200" cy="2317124"/>
          </a:xfrm>
          <a:prstGeom prst="rect">
            <a:avLst/>
          </a:prstGeom>
          <a:ln>
            <a:solidFill>
              <a:srgbClr val="FBC01E"/>
            </a:solidFill>
          </a:ln>
        </p:spPr>
      </p:pic>
    </p:spTree>
    <p:extLst>
      <p:ext uri="{BB962C8B-B14F-4D97-AF65-F5344CB8AC3E}">
        <p14:creationId xmlns:p14="http://schemas.microsoft.com/office/powerpoint/2010/main" val="2538007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30 at 9.36.42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23898" y="698812"/>
            <a:ext cx="8132952" cy="5621305"/>
          </a:xfrm>
          <a:prstGeom prst="rect">
            <a:avLst/>
          </a:prstGeom>
        </p:spPr>
      </p:pic>
    </p:spTree>
    <p:extLst>
      <p:ext uri="{BB962C8B-B14F-4D97-AF65-F5344CB8AC3E}">
        <p14:creationId xmlns:p14="http://schemas.microsoft.com/office/powerpoint/2010/main" val="15880029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93F2F"/>
        </a:solidFill>
        <a:effectLst/>
      </p:bgPr>
    </p:bg>
    <p:spTree>
      <p:nvGrpSpPr>
        <p:cNvPr id="1" name=""/>
        <p:cNvGrpSpPr/>
        <p:nvPr/>
      </p:nvGrpSpPr>
      <p:grpSpPr>
        <a:xfrm>
          <a:off x="0" y="0"/>
          <a:ext cx="0" cy="0"/>
          <a:chOff x="0" y="0"/>
          <a:chExt cx="0" cy="0"/>
        </a:xfrm>
      </p:grpSpPr>
      <p:pic>
        <p:nvPicPr>
          <p:cNvPr id="2" name="Picture 1" descr="Screen Shot 2015-10-30 at 3.5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737" y="2940616"/>
            <a:ext cx="6197600" cy="3454400"/>
          </a:xfrm>
          <a:prstGeom prst="rect">
            <a:avLst/>
          </a:prstGeom>
          <a:ln w="76200" cmpd="sng">
            <a:solidFill>
              <a:srgbClr val="360000"/>
            </a:solidFill>
          </a:ln>
        </p:spPr>
      </p:pic>
      <p:sp>
        <p:nvSpPr>
          <p:cNvPr id="3" name="TextBox 2"/>
          <p:cNvSpPr txBox="1"/>
          <p:nvPr/>
        </p:nvSpPr>
        <p:spPr>
          <a:xfrm>
            <a:off x="1201464" y="858054"/>
            <a:ext cx="2541681"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800" dirty="0" smtClean="0"/>
              <a:t>COFFEE</a:t>
            </a:r>
            <a:endParaRPr lang="en-US" sz="4800" dirty="0"/>
          </a:p>
        </p:txBody>
      </p:sp>
    </p:spTree>
    <p:extLst>
      <p:ext uri="{BB962C8B-B14F-4D97-AF65-F5344CB8AC3E}">
        <p14:creationId xmlns:p14="http://schemas.microsoft.com/office/powerpoint/2010/main" val="30402013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93F2F"/>
        </a:solidFill>
        <a:effectLst/>
      </p:bgPr>
    </p:bg>
    <p:spTree>
      <p:nvGrpSpPr>
        <p:cNvPr id="1" name=""/>
        <p:cNvGrpSpPr/>
        <p:nvPr/>
      </p:nvGrpSpPr>
      <p:grpSpPr>
        <a:xfrm>
          <a:off x="0" y="0"/>
          <a:ext cx="0" cy="0"/>
          <a:chOff x="0" y="0"/>
          <a:chExt cx="0" cy="0"/>
        </a:xfrm>
      </p:grpSpPr>
      <p:pic>
        <p:nvPicPr>
          <p:cNvPr id="2" name="Picture 1" descr="Screen Shot 2015-10-30 at 3.5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737" y="2940616"/>
            <a:ext cx="6197600" cy="3454400"/>
          </a:xfrm>
          <a:prstGeom prst="rect">
            <a:avLst/>
          </a:prstGeom>
          <a:ln w="76200" cmpd="sng">
            <a:solidFill>
              <a:srgbClr val="360000"/>
            </a:solidFill>
          </a:ln>
        </p:spPr>
      </p:pic>
      <p:sp>
        <p:nvSpPr>
          <p:cNvPr id="4" name="TextBox 3"/>
          <p:cNvSpPr txBox="1"/>
          <p:nvPr/>
        </p:nvSpPr>
        <p:spPr>
          <a:xfrm>
            <a:off x="600732" y="411867"/>
            <a:ext cx="8213605" cy="1200328"/>
          </a:xfrm>
          <a:prstGeom prst="rect">
            <a:avLst/>
          </a:prstGeom>
          <a:noFill/>
        </p:spPr>
        <p:txBody>
          <a:bodyPr wrap="square" rtlCol="0">
            <a:spAutoFit/>
          </a:bodyPr>
          <a:lstStyle/>
          <a:p>
            <a:r>
              <a:rPr lang="en-US" sz="2400" dirty="0" smtClean="0"/>
              <a:t>The amount of coffee that Mr. Pines drinks on a school day follows a Normal Distribution with a mean of 23.4 ounces and a standard deviation of 7.2 ounces.</a:t>
            </a:r>
            <a:endParaRPr lang="en-US" sz="2400" dirty="0"/>
          </a:p>
        </p:txBody>
      </p:sp>
    </p:spTree>
    <p:extLst>
      <p:ext uri="{BB962C8B-B14F-4D97-AF65-F5344CB8AC3E}">
        <p14:creationId xmlns:p14="http://schemas.microsoft.com/office/powerpoint/2010/main" val="26269059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93F2F"/>
        </a:solidFill>
        <a:effectLst/>
      </p:bgPr>
    </p:bg>
    <p:spTree>
      <p:nvGrpSpPr>
        <p:cNvPr id="1" name=""/>
        <p:cNvGrpSpPr/>
        <p:nvPr/>
      </p:nvGrpSpPr>
      <p:grpSpPr>
        <a:xfrm>
          <a:off x="0" y="0"/>
          <a:ext cx="0" cy="0"/>
          <a:chOff x="0" y="0"/>
          <a:chExt cx="0" cy="0"/>
        </a:xfrm>
      </p:grpSpPr>
      <p:pic>
        <p:nvPicPr>
          <p:cNvPr id="2" name="Picture 1" descr="Screen Shot 2015-10-30 at 3.5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437" y="280648"/>
            <a:ext cx="3375900" cy="1881649"/>
          </a:xfrm>
          <a:prstGeom prst="rect">
            <a:avLst/>
          </a:prstGeom>
          <a:ln w="76200" cmpd="sng">
            <a:solidFill>
              <a:srgbClr val="360000"/>
            </a:solidFill>
          </a:ln>
        </p:spPr>
      </p:pic>
      <p:sp>
        <p:nvSpPr>
          <p:cNvPr id="5" name="TextBox 4"/>
          <p:cNvSpPr txBox="1"/>
          <p:nvPr/>
        </p:nvSpPr>
        <p:spPr>
          <a:xfrm>
            <a:off x="3044461" y="280648"/>
            <a:ext cx="2010962"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smtClean="0">
                <a:solidFill>
                  <a:srgbClr val="000000"/>
                </a:solidFill>
              </a:rPr>
              <a:t>N(23.4,7.2)</a:t>
            </a:r>
            <a:endParaRPr lang="en-US" sz="3000" dirty="0">
              <a:solidFill>
                <a:srgbClr val="000000"/>
              </a:solidFill>
            </a:endParaRPr>
          </a:p>
        </p:txBody>
      </p:sp>
      <p:sp>
        <p:nvSpPr>
          <p:cNvPr id="6" name="TextBox 5"/>
          <p:cNvSpPr txBox="1"/>
          <p:nvPr/>
        </p:nvSpPr>
        <p:spPr>
          <a:xfrm>
            <a:off x="521128" y="1219779"/>
            <a:ext cx="4368886" cy="646331"/>
          </a:xfrm>
          <a:prstGeom prst="rect">
            <a:avLst/>
          </a:prstGeom>
          <a:noFill/>
        </p:spPr>
        <p:txBody>
          <a:bodyPr wrap="square" rtlCol="0">
            <a:spAutoFit/>
          </a:bodyPr>
          <a:lstStyle/>
          <a:p>
            <a:r>
              <a:rPr lang="en-US" dirty="0" smtClean="0"/>
              <a:t>1) Sketch a Normal curve labeling all important information for this situation</a:t>
            </a:r>
            <a:endParaRPr lang="en-US" dirty="0"/>
          </a:p>
        </p:txBody>
      </p:sp>
      <p:sp>
        <p:nvSpPr>
          <p:cNvPr id="7" name="TextBox 6"/>
          <p:cNvSpPr txBox="1"/>
          <p:nvPr/>
        </p:nvSpPr>
        <p:spPr>
          <a:xfrm>
            <a:off x="291784" y="446188"/>
            <a:ext cx="2752677" cy="369332"/>
          </a:xfrm>
          <a:prstGeom prst="rect">
            <a:avLst/>
          </a:prstGeom>
          <a:noFill/>
        </p:spPr>
        <p:txBody>
          <a:bodyPr wrap="none" rtlCol="0">
            <a:spAutoFit/>
          </a:bodyPr>
          <a:lstStyle/>
          <a:p>
            <a:r>
              <a:rPr lang="en-US" dirty="0" smtClean="0"/>
              <a:t>Mr. Pines coffee drinking</a:t>
            </a:r>
            <a:endParaRPr lang="en-US" dirty="0"/>
          </a:p>
        </p:txBody>
      </p:sp>
      <p:sp>
        <p:nvSpPr>
          <p:cNvPr id="8" name="TextBox 7"/>
          <p:cNvSpPr txBox="1"/>
          <p:nvPr/>
        </p:nvSpPr>
        <p:spPr>
          <a:xfrm>
            <a:off x="521128" y="2162297"/>
            <a:ext cx="4368886" cy="646331"/>
          </a:xfrm>
          <a:prstGeom prst="rect">
            <a:avLst/>
          </a:prstGeom>
          <a:noFill/>
        </p:spPr>
        <p:txBody>
          <a:bodyPr wrap="square" rtlCol="0">
            <a:spAutoFit/>
          </a:bodyPr>
          <a:lstStyle/>
          <a:p>
            <a:r>
              <a:rPr lang="en-US" dirty="0"/>
              <a:t>2</a:t>
            </a:r>
            <a:r>
              <a:rPr lang="en-US" dirty="0" smtClean="0"/>
              <a:t>) How often does Mr. Pines drink less than 20 ounces of coffee in a day?</a:t>
            </a:r>
            <a:endParaRPr lang="en-US" dirty="0"/>
          </a:p>
        </p:txBody>
      </p:sp>
      <p:sp>
        <p:nvSpPr>
          <p:cNvPr id="9" name="TextBox 8"/>
          <p:cNvSpPr txBox="1"/>
          <p:nvPr/>
        </p:nvSpPr>
        <p:spPr>
          <a:xfrm>
            <a:off x="521128" y="3260607"/>
            <a:ext cx="7586069" cy="369332"/>
          </a:xfrm>
          <a:prstGeom prst="rect">
            <a:avLst/>
          </a:prstGeom>
          <a:noFill/>
        </p:spPr>
        <p:txBody>
          <a:bodyPr wrap="none" rtlCol="0">
            <a:spAutoFit/>
          </a:bodyPr>
          <a:lstStyle/>
          <a:p>
            <a:r>
              <a:rPr lang="en-US" dirty="0" smtClean="0"/>
              <a:t>3) How often does he drink between 15 and 30 ounces of coffee in a day? </a:t>
            </a:r>
            <a:endParaRPr lang="en-US" dirty="0"/>
          </a:p>
        </p:txBody>
      </p:sp>
      <p:sp>
        <p:nvSpPr>
          <p:cNvPr id="10" name="TextBox 9"/>
          <p:cNvSpPr txBox="1"/>
          <p:nvPr/>
        </p:nvSpPr>
        <p:spPr>
          <a:xfrm>
            <a:off x="521128" y="4174250"/>
            <a:ext cx="7334810" cy="369332"/>
          </a:xfrm>
          <a:prstGeom prst="rect">
            <a:avLst/>
          </a:prstGeom>
          <a:noFill/>
        </p:spPr>
        <p:txBody>
          <a:bodyPr wrap="none" rtlCol="0">
            <a:spAutoFit/>
          </a:bodyPr>
          <a:lstStyle/>
          <a:p>
            <a:r>
              <a:rPr lang="en-US" dirty="0" smtClean="0"/>
              <a:t>4) 60% of the time he drinks more than ____ ounces of coffee in a day?  </a:t>
            </a:r>
            <a:endParaRPr lang="en-US" dirty="0"/>
          </a:p>
        </p:txBody>
      </p:sp>
      <p:sp>
        <p:nvSpPr>
          <p:cNvPr id="11" name="TextBox 10"/>
          <p:cNvSpPr txBox="1"/>
          <p:nvPr/>
        </p:nvSpPr>
        <p:spPr>
          <a:xfrm>
            <a:off x="521128" y="5182649"/>
            <a:ext cx="7771478" cy="369332"/>
          </a:xfrm>
          <a:prstGeom prst="rect">
            <a:avLst/>
          </a:prstGeom>
          <a:noFill/>
        </p:spPr>
        <p:txBody>
          <a:bodyPr wrap="none" rtlCol="0">
            <a:spAutoFit/>
          </a:bodyPr>
          <a:lstStyle/>
          <a:p>
            <a:r>
              <a:rPr lang="en-US" dirty="0" smtClean="0"/>
              <a:t>5) How many ounces of coffee would be considered outliers for Mr. Pines? </a:t>
            </a:r>
            <a:endParaRPr lang="en-US" dirty="0"/>
          </a:p>
        </p:txBody>
      </p:sp>
    </p:spTree>
    <p:extLst>
      <p:ext uri="{BB962C8B-B14F-4D97-AF65-F5344CB8AC3E}">
        <p14:creationId xmlns:p14="http://schemas.microsoft.com/office/powerpoint/2010/main" val="717248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93F2F"/>
        </a:solidFill>
        <a:effectLst/>
      </p:bgPr>
    </p:bg>
    <p:spTree>
      <p:nvGrpSpPr>
        <p:cNvPr id="1" name=""/>
        <p:cNvGrpSpPr/>
        <p:nvPr/>
      </p:nvGrpSpPr>
      <p:grpSpPr>
        <a:xfrm>
          <a:off x="0" y="0"/>
          <a:ext cx="0" cy="0"/>
          <a:chOff x="0" y="0"/>
          <a:chExt cx="0" cy="0"/>
        </a:xfrm>
      </p:grpSpPr>
      <p:pic>
        <p:nvPicPr>
          <p:cNvPr id="2" name="Picture 1" descr="Screen Shot 2015-10-30 at 3.5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437" y="280648"/>
            <a:ext cx="3375900" cy="1881649"/>
          </a:xfrm>
          <a:prstGeom prst="rect">
            <a:avLst/>
          </a:prstGeom>
          <a:ln w="76200" cmpd="sng">
            <a:solidFill>
              <a:srgbClr val="360000"/>
            </a:solidFill>
          </a:ln>
        </p:spPr>
      </p:pic>
      <p:sp>
        <p:nvSpPr>
          <p:cNvPr id="5" name="TextBox 4"/>
          <p:cNvSpPr txBox="1"/>
          <p:nvPr/>
        </p:nvSpPr>
        <p:spPr>
          <a:xfrm>
            <a:off x="3044461" y="280648"/>
            <a:ext cx="2010962"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smtClean="0">
                <a:solidFill>
                  <a:srgbClr val="000000"/>
                </a:solidFill>
              </a:rPr>
              <a:t>N(23.4,7.2)</a:t>
            </a:r>
            <a:endParaRPr lang="en-US" sz="3000" dirty="0">
              <a:solidFill>
                <a:srgbClr val="000000"/>
              </a:solidFill>
            </a:endParaRPr>
          </a:p>
        </p:txBody>
      </p:sp>
      <p:sp>
        <p:nvSpPr>
          <p:cNvPr id="6" name="TextBox 5"/>
          <p:cNvSpPr txBox="1"/>
          <p:nvPr/>
        </p:nvSpPr>
        <p:spPr>
          <a:xfrm>
            <a:off x="521128" y="1219779"/>
            <a:ext cx="4368886" cy="646331"/>
          </a:xfrm>
          <a:prstGeom prst="rect">
            <a:avLst/>
          </a:prstGeom>
          <a:noFill/>
        </p:spPr>
        <p:txBody>
          <a:bodyPr wrap="square" rtlCol="0">
            <a:spAutoFit/>
          </a:bodyPr>
          <a:lstStyle/>
          <a:p>
            <a:r>
              <a:rPr lang="en-US" dirty="0" smtClean="0"/>
              <a:t>1) Sketch a Normal curve labeling all important information for this situation</a:t>
            </a:r>
            <a:endParaRPr lang="en-US" dirty="0"/>
          </a:p>
        </p:txBody>
      </p:sp>
      <p:sp>
        <p:nvSpPr>
          <p:cNvPr id="7" name="TextBox 6"/>
          <p:cNvSpPr txBox="1"/>
          <p:nvPr/>
        </p:nvSpPr>
        <p:spPr>
          <a:xfrm>
            <a:off x="291784" y="446188"/>
            <a:ext cx="2752677" cy="369332"/>
          </a:xfrm>
          <a:prstGeom prst="rect">
            <a:avLst/>
          </a:prstGeom>
          <a:noFill/>
        </p:spPr>
        <p:txBody>
          <a:bodyPr wrap="none" rtlCol="0">
            <a:spAutoFit/>
          </a:bodyPr>
          <a:lstStyle/>
          <a:p>
            <a:r>
              <a:rPr lang="en-US" dirty="0" smtClean="0"/>
              <a:t>Mr. Pines coffee drinking</a:t>
            </a:r>
            <a:endParaRPr lang="en-US" dirty="0"/>
          </a:p>
        </p:txBody>
      </p:sp>
      <p:pic>
        <p:nvPicPr>
          <p:cNvPr id="3" name="Picture 2" descr="Screen Shot 2015-11-03 at 1.55.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28" y="2574863"/>
            <a:ext cx="7794625" cy="3625912"/>
          </a:xfrm>
          <a:prstGeom prst="rect">
            <a:avLst/>
          </a:prstGeom>
          <a:ln w="76200" cmpd="sng">
            <a:solidFill>
              <a:srgbClr val="360000"/>
            </a:solidFill>
          </a:ln>
        </p:spPr>
      </p:pic>
    </p:spTree>
    <p:extLst>
      <p:ext uri="{BB962C8B-B14F-4D97-AF65-F5344CB8AC3E}">
        <p14:creationId xmlns:p14="http://schemas.microsoft.com/office/powerpoint/2010/main" val="2789995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93F2F"/>
        </a:solidFill>
        <a:effectLst/>
      </p:bgPr>
    </p:bg>
    <p:spTree>
      <p:nvGrpSpPr>
        <p:cNvPr id="1" name=""/>
        <p:cNvGrpSpPr/>
        <p:nvPr/>
      </p:nvGrpSpPr>
      <p:grpSpPr>
        <a:xfrm>
          <a:off x="0" y="0"/>
          <a:ext cx="0" cy="0"/>
          <a:chOff x="0" y="0"/>
          <a:chExt cx="0" cy="0"/>
        </a:xfrm>
      </p:grpSpPr>
      <p:pic>
        <p:nvPicPr>
          <p:cNvPr id="2" name="Picture 1" descr="Screen Shot 2015-10-30 at 3.5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437" y="280648"/>
            <a:ext cx="3375900" cy="1881649"/>
          </a:xfrm>
          <a:prstGeom prst="rect">
            <a:avLst/>
          </a:prstGeom>
          <a:ln w="76200" cmpd="sng">
            <a:solidFill>
              <a:srgbClr val="360000"/>
            </a:solidFill>
          </a:ln>
        </p:spPr>
      </p:pic>
      <p:sp>
        <p:nvSpPr>
          <p:cNvPr id="5" name="TextBox 4"/>
          <p:cNvSpPr txBox="1"/>
          <p:nvPr/>
        </p:nvSpPr>
        <p:spPr>
          <a:xfrm>
            <a:off x="3044461" y="280648"/>
            <a:ext cx="2010962"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smtClean="0">
                <a:solidFill>
                  <a:srgbClr val="000000"/>
                </a:solidFill>
              </a:rPr>
              <a:t>N(23.4,7.2)</a:t>
            </a:r>
            <a:endParaRPr lang="en-US" sz="3000" dirty="0">
              <a:solidFill>
                <a:srgbClr val="000000"/>
              </a:solidFill>
            </a:endParaRPr>
          </a:p>
        </p:txBody>
      </p:sp>
      <p:sp>
        <p:nvSpPr>
          <p:cNvPr id="7" name="TextBox 6"/>
          <p:cNvSpPr txBox="1"/>
          <p:nvPr/>
        </p:nvSpPr>
        <p:spPr>
          <a:xfrm>
            <a:off x="291784" y="446188"/>
            <a:ext cx="2752677" cy="369332"/>
          </a:xfrm>
          <a:prstGeom prst="rect">
            <a:avLst/>
          </a:prstGeom>
          <a:noFill/>
        </p:spPr>
        <p:txBody>
          <a:bodyPr wrap="none" rtlCol="0">
            <a:spAutoFit/>
          </a:bodyPr>
          <a:lstStyle/>
          <a:p>
            <a:r>
              <a:rPr lang="en-US" dirty="0" smtClean="0"/>
              <a:t>Mr. Pines coffee drinking</a:t>
            </a:r>
            <a:endParaRPr lang="en-US" dirty="0"/>
          </a:p>
        </p:txBody>
      </p:sp>
      <p:pic>
        <p:nvPicPr>
          <p:cNvPr id="4" name="Picture 3" descr="Screen Shot 2015-11-03 at 1.56.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36680" y="1523999"/>
            <a:ext cx="3831211" cy="5889625"/>
          </a:xfrm>
          <a:prstGeom prst="rect">
            <a:avLst/>
          </a:prstGeom>
          <a:ln w="76200" cmpd="sng">
            <a:solidFill>
              <a:srgbClr val="360000"/>
            </a:solidFill>
          </a:ln>
        </p:spPr>
      </p:pic>
      <p:sp>
        <p:nvSpPr>
          <p:cNvPr id="8" name="TextBox 7"/>
          <p:cNvSpPr txBox="1"/>
          <p:nvPr/>
        </p:nvSpPr>
        <p:spPr>
          <a:xfrm>
            <a:off x="521128" y="1289172"/>
            <a:ext cx="4368886" cy="646331"/>
          </a:xfrm>
          <a:prstGeom prst="rect">
            <a:avLst/>
          </a:prstGeom>
          <a:noFill/>
        </p:spPr>
        <p:txBody>
          <a:bodyPr wrap="square" rtlCol="0">
            <a:spAutoFit/>
          </a:bodyPr>
          <a:lstStyle/>
          <a:p>
            <a:r>
              <a:rPr lang="en-US" dirty="0"/>
              <a:t>2</a:t>
            </a:r>
            <a:r>
              <a:rPr lang="en-US" dirty="0" smtClean="0"/>
              <a:t>) How often does Mr. Pines drink less than 20 ounces of coffee in a day?</a:t>
            </a:r>
            <a:endParaRPr lang="en-US" dirty="0"/>
          </a:p>
        </p:txBody>
      </p:sp>
    </p:spTree>
    <p:extLst>
      <p:ext uri="{BB962C8B-B14F-4D97-AF65-F5344CB8AC3E}">
        <p14:creationId xmlns:p14="http://schemas.microsoft.com/office/powerpoint/2010/main" val="1466227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93F2F"/>
        </a:solidFill>
        <a:effectLst/>
      </p:bgPr>
    </p:bg>
    <p:spTree>
      <p:nvGrpSpPr>
        <p:cNvPr id="1" name=""/>
        <p:cNvGrpSpPr/>
        <p:nvPr/>
      </p:nvGrpSpPr>
      <p:grpSpPr>
        <a:xfrm>
          <a:off x="0" y="0"/>
          <a:ext cx="0" cy="0"/>
          <a:chOff x="0" y="0"/>
          <a:chExt cx="0" cy="0"/>
        </a:xfrm>
      </p:grpSpPr>
      <p:pic>
        <p:nvPicPr>
          <p:cNvPr id="2" name="Picture 1" descr="Screen Shot 2015-10-30 at 3.5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437" y="280648"/>
            <a:ext cx="3375900" cy="1881649"/>
          </a:xfrm>
          <a:prstGeom prst="rect">
            <a:avLst/>
          </a:prstGeom>
          <a:ln w="76200" cmpd="sng">
            <a:solidFill>
              <a:srgbClr val="360000"/>
            </a:solidFill>
          </a:ln>
        </p:spPr>
      </p:pic>
      <p:sp>
        <p:nvSpPr>
          <p:cNvPr id="5" name="TextBox 4"/>
          <p:cNvSpPr txBox="1"/>
          <p:nvPr/>
        </p:nvSpPr>
        <p:spPr>
          <a:xfrm>
            <a:off x="3044461" y="280648"/>
            <a:ext cx="2010962"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smtClean="0">
                <a:solidFill>
                  <a:srgbClr val="000000"/>
                </a:solidFill>
              </a:rPr>
              <a:t>N(23.4,7.2)</a:t>
            </a:r>
            <a:endParaRPr lang="en-US" sz="3000" dirty="0">
              <a:solidFill>
                <a:srgbClr val="000000"/>
              </a:solidFill>
            </a:endParaRPr>
          </a:p>
        </p:txBody>
      </p:sp>
      <p:sp>
        <p:nvSpPr>
          <p:cNvPr id="7" name="TextBox 6"/>
          <p:cNvSpPr txBox="1"/>
          <p:nvPr/>
        </p:nvSpPr>
        <p:spPr>
          <a:xfrm>
            <a:off x="291784" y="446188"/>
            <a:ext cx="2752677" cy="369332"/>
          </a:xfrm>
          <a:prstGeom prst="rect">
            <a:avLst/>
          </a:prstGeom>
          <a:noFill/>
        </p:spPr>
        <p:txBody>
          <a:bodyPr wrap="none" rtlCol="0">
            <a:spAutoFit/>
          </a:bodyPr>
          <a:lstStyle/>
          <a:p>
            <a:r>
              <a:rPr lang="en-US" dirty="0" smtClean="0"/>
              <a:t>Mr. Pines coffee drinking</a:t>
            </a:r>
            <a:endParaRPr lang="en-US" dirty="0"/>
          </a:p>
        </p:txBody>
      </p:sp>
      <p:sp>
        <p:nvSpPr>
          <p:cNvPr id="9" name="TextBox 8"/>
          <p:cNvSpPr txBox="1"/>
          <p:nvPr/>
        </p:nvSpPr>
        <p:spPr>
          <a:xfrm>
            <a:off x="291784" y="1403231"/>
            <a:ext cx="4763639" cy="646331"/>
          </a:xfrm>
          <a:prstGeom prst="rect">
            <a:avLst/>
          </a:prstGeom>
          <a:noFill/>
        </p:spPr>
        <p:txBody>
          <a:bodyPr wrap="square" rtlCol="0">
            <a:spAutoFit/>
          </a:bodyPr>
          <a:lstStyle/>
          <a:p>
            <a:r>
              <a:rPr lang="en-US" dirty="0" smtClean="0"/>
              <a:t>3) How often does he drink between 15 and 30 ounces of coffee in a day? </a:t>
            </a:r>
            <a:endParaRPr lang="en-US" dirty="0"/>
          </a:p>
        </p:txBody>
      </p:sp>
      <p:pic>
        <p:nvPicPr>
          <p:cNvPr id="3" name="Picture 2" descr="Screen Shot 2015-11-03 at 1.56.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10090" y="968375"/>
            <a:ext cx="3184071" cy="6858000"/>
          </a:xfrm>
          <a:prstGeom prst="rect">
            <a:avLst/>
          </a:prstGeom>
          <a:ln w="76200" cmpd="sng">
            <a:solidFill>
              <a:srgbClr val="360000"/>
            </a:solidFill>
          </a:ln>
        </p:spPr>
      </p:pic>
    </p:spTree>
    <p:extLst>
      <p:ext uri="{BB962C8B-B14F-4D97-AF65-F5344CB8AC3E}">
        <p14:creationId xmlns:p14="http://schemas.microsoft.com/office/powerpoint/2010/main" val="23665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93F2F"/>
        </a:solidFill>
        <a:effectLst/>
      </p:bgPr>
    </p:bg>
    <p:spTree>
      <p:nvGrpSpPr>
        <p:cNvPr id="1" name=""/>
        <p:cNvGrpSpPr/>
        <p:nvPr/>
      </p:nvGrpSpPr>
      <p:grpSpPr>
        <a:xfrm>
          <a:off x="0" y="0"/>
          <a:ext cx="0" cy="0"/>
          <a:chOff x="0" y="0"/>
          <a:chExt cx="0" cy="0"/>
        </a:xfrm>
      </p:grpSpPr>
      <p:pic>
        <p:nvPicPr>
          <p:cNvPr id="2" name="Picture 1" descr="Screen Shot 2015-10-30 at 3.5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437" y="280648"/>
            <a:ext cx="3375900" cy="1881649"/>
          </a:xfrm>
          <a:prstGeom prst="rect">
            <a:avLst/>
          </a:prstGeom>
          <a:ln w="76200" cmpd="sng">
            <a:solidFill>
              <a:srgbClr val="360000"/>
            </a:solidFill>
          </a:ln>
        </p:spPr>
      </p:pic>
      <p:sp>
        <p:nvSpPr>
          <p:cNvPr id="5" name="TextBox 4"/>
          <p:cNvSpPr txBox="1"/>
          <p:nvPr/>
        </p:nvSpPr>
        <p:spPr>
          <a:xfrm>
            <a:off x="3044461" y="280648"/>
            <a:ext cx="2010962"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smtClean="0">
                <a:solidFill>
                  <a:srgbClr val="000000"/>
                </a:solidFill>
              </a:rPr>
              <a:t>N(23.4,7.2)</a:t>
            </a:r>
            <a:endParaRPr lang="en-US" sz="3000" dirty="0">
              <a:solidFill>
                <a:srgbClr val="000000"/>
              </a:solidFill>
            </a:endParaRPr>
          </a:p>
        </p:txBody>
      </p:sp>
      <p:sp>
        <p:nvSpPr>
          <p:cNvPr id="7" name="TextBox 6"/>
          <p:cNvSpPr txBox="1"/>
          <p:nvPr/>
        </p:nvSpPr>
        <p:spPr>
          <a:xfrm>
            <a:off x="291784" y="446188"/>
            <a:ext cx="2752677" cy="369332"/>
          </a:xfrm>
          <a:prstGeom prst="rect">
            <a:avLst/>
          </a:prstGeom>
          <a:noFill/>
        </p:spPr>
        <p:txBody>
          <a:bodyPr wrap="none" rtlCol="0">
            <a:spAutoFit/>
          </a:bodyPr>
          <a:lstStyle/>
          <a:p>
            <a:r>
              <a:rPr lang="en-US" dirty="0" smtClean="0"/>
              <a:t>Mr. Pines coffee drinking</a:t>
            </a:r>
            <a:endParaRPr lang="en-US" dirty="0"/>
          </a:p>
        </p:txBody>
      </p:sp>
      <p:sp>
        <p:nvSpPr>
          <p:cNvPr id="8" name="TextBox 7"/>
          <p:cNvSpPr txBox="1"/>
          <p:nvPr/>
        </p:nvSpPr>
        <p:spPr>
          <a:xfrm>
            <a:off x="521128" y="1459625"/>
            <a:ext cx="4534295" cy="646331"/>
          </a:xfrm>
          <a:prstGeom prst="rect">
            <a:avLst/>
          </a:prstGeom>
          <a:noFill/>
        </p:spPr>
        <p:txBody>
          <a:bodyPr wrap="square" rtlCol="0">
            <a:spAutoFit/>
          </a:bodyPr>
          <a:lstStyle/>
          <a:p>
            <a:r>
              <a:rPr lang="en-US" dirty="0" smtClean="0"/>
              <a:t>4) 60% of the time he drinks more than ____ ounces of coffee in a day?  </a:t>
            </a:r>
            <a:endParaRPr lang="en-US" dirty="0"/>
          </a:p>
        </p:txBody>
      </p:sp>
      <p:pic>
        <p:nvPicPr>
          <p:cNvPr id="4" name="Picture 3" descr="Screen Shot 2015-11-03 at 1.56.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25114" y="1143000"/>
            <a:ext cx="3017520" cy="6858000"/>
          </a:xfrm>
          <a:prstGeom prst="rect">
            <a:avLst/>
          </a:prstGeom>
          <a:ln w="76200" cmpd="sng">
            <a:solidFill>
              <a:srgbClr val="360000"/>
            </a:solidFill>
          </a:ln>
        </p:spPr>
      </p:pic>
    </p:spTree>
    <p:extLst>
      <p:ext uri="{BB962C8B-B14F-4D97-AF65-F5344CB8AC3E}">
        <p14:creationId xmlns:p14="http://schemas.microsoft.com/office/powerpoint/2010/main" val="2397979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40" y="228601"/>
            <a:ext cx="8344374" cy="914400"/>
          </a:xfrm>
        </p:spPr>
        <p:txBody>
          <a:bodyPr/>
          <a:lstStyle/>
          <a:p>
            <a:r>
              <a:rPr lang="en-US" sz="5400" dirty="0" smtClean="0"/>
              <a:t>The Normal Distribution</a:t>
            </a:r>
            <a:endParaRPr lang="en-US" sz="5400" dirty="0"/>
          </a:p>
        </p:txBody>
      </p:sp>
      <p:pic>
        <p:nvPicPr>
          <p:cNvPr id="3" name="Picture 2" descr="Screen Shot 2013-10-27 at 6.19.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683" y="1481975"/>
            <a:ext cx="6171211" cy="3829316"/>
          </a:xfrm>
          <a:prstGeom prst="rect">
            <a:avLst/>
          </a:prstGeom>
        </p:spPr>
      </p:pic>
      <p:sp>
        <p:nvSpPr>
          <p:cNvPr id="4" name="TextBox 3"/>
          <p:cNvSpPr txBox="1"/>
          <p:nvPr/>
        </p:nvSpPr>
        <p:spPr>
          <a:xfrm>
            <a:off x="1006150" y="5770206"/>
            <a:ext cx="7007635" cy="369332"/>
          </a:xfrm>
          <a:prstGeom prst="rect">
            <a:avLst/>
          </a:prstGeom>
          <a:noFill/>
        </p:spPr>
        <p:txBody>
          <a:bodyPr wrap="none" rtlCol="0">
            <a:spAutoFit/>
          </a:bodyPr>
          <a:lstStyle/>
          <a:p>
            <a:r>
              <a:rPr lang="en-US" dirty="0" smtClean="0"/>
              <a:t>The center of the curve is the </a:t>
            </a:r>
            <a:r>
              <a:rPr lang="en-US" dirty="0" err="1" smtClean="0"/>
              <a:t>mean,median</a:t>
            </a:r>
            <a:r>
              <a:rPr lang="en-US" dirty="0" smtClean="0"/>
              <a:t>, and the 50</a:t>
            </a:r>
            <a:r>
              <a:rPr lang="en-US" baseline="30000" dirty="0" smtClean="0"/>
              <a:t>th</a:t>
            </a:r>
            <a:r>
              <a:rPr lang="en-US" dirty="0" smtClean="0"/>
              <a:t> percentile.</a:t>
            </a:r>
            <a:endParaRPr lang="en-US" dirty="0"/>
          </a:p>
        </p:txBody>
      </p:sp>
      <p:cxnSp>
        <p:nvCxnSpPr>
          <p:cNvPr id="5" name="Straight Connector 4"/>
          <p:cNvCxnSpPr>
            <a:endCxn id="3" idx="2"/>
          </p:cNvCxnSpPr>
          <p:nvPr/>
        </p:nvCxnSpPr>
        <p:spPr>
          <a:xfrm>
            <a:off x="4370976" y="1699035"/>
            <a:ext cx="15313" cy="3612256"/>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710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93F2F"/>
        </a:solidFill>
        <a:effectLst/>
      </p:bgPr>
    </p:bg>
    <p:spTree>
      <p:nvGrpSpPr>
        <p:cNvPr id="1" name=""/>
        <p:cNvGrpSpPr/>
        <p:nvPr/>
      </p:nvGrpSpPr>
      <p:grpSpPr>
        <a:xfrm>
          <a:off x="0" y="0"/>
          <a:ext cx="0" cy="0"/>
          <a:chOff x="0" y="0"/>
          <a:chExt cx="0" cy="0"/>
        </a:xfrm>
      </p:grpSpPr>
      <p:pic>
        <p:nvPicPr>
          <p:cNvPr id="2" name="Picture 1" descr="Screen Shot 2015-10-30 at 3.5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437" y="280648"/>
            <a:ext cx="3375900" cy="1881649"/>
          </a:xfrm>
          <a:prstGeom prst="rect">
            <a:avLst/>
          </a:prstGeom>
          <a:ln w="76200" cmpd="sng">
            <a:solidFill>
              <a:srgbClr val="360000"/>
            </a:solidFill>
          </a:ln>
        </p:spPr>
      </p:pic>
      <p:sp>
        <p:nvSpPr>
          <p:cNvPr id="5" name="TextBox 4"/>
          <p:cNvSpPr txBox="1"/>
          <p:nvPr/>
        </p:nvSpPr>
        <p:spPr>
          <a:xfrm>
            <a:off x="3044461" y="280648"/>
            <a:ext cx="2010962"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smtClean="0">
                <a:solidFill>
                  <a:srgbClr val="000000"/>
                </a:solidFill>
              </a:rPr>
              <a:t>N(23.4,7.2)</a:t>
            </a:r>
            <a:endParaRPr lang="en-US" sz="3000" dirty="0">
              <a:solidFill>
                <a:srgbClr val="000000"/>
              </a:solidFill>
            </a:endParaRPr>
          </a:p>
        </p:txBody>
      </p:sp>
      <p:sp>
        <p:nvSpPr>
          <p:cNvPr id="7" name="TextBox 6"/>
          <p:cNvSpPr txBox="1"/>
          <p:nvPr/>
        </p:nvSpPr>
        <p:spPr>
          <a:xfrm>
            <a:off x="291784" y="446188"/>
            <a:ext cx="2752677" cy="369332"/>
          </a:xfrm>
          <a:prstGeom prst="rect">
            <a:avLst/>
          </a:prstGeom>
          <a:noFill/>
        </p:spPr>
        <p:txBody>
          <a:bodyPr wrap="none" rtlCol="0">
            <a:spAutoFit/>
          </a:bodyPr>
          <a:lstStyle/>
          <a:p>
            <a:r>
              <a:rPr lang="en-US" dirty="0" smtClean="0"/>
              <a:t>Mr. Pines coffee drinking</a:t>
            </a:r>
            <a:endParaRPr lang="en-US" dirty="0"/>
          </a:p>
        </p:txBody>
      </p:sp>
      <p:sp>
        <p:nvSpPr>
          <p:cNvPr id="9" name="TextBox 8"/>
          <p:cNvSpPr txBox="1"/>
          <p:nvPr/>
        </p:nvSpPr>
        <p:spPr>
          <a:xfrm>
            <a:off x="521128" y="1245649"/>
            <a:ext cx="4534295" cy="646331"/>
          </a:xfrm>
          <a:prstGeom prst="rect">
            <a:avLst/>
          </a:prstGeom>
          <a:noFill/>
        </p:spPr>
        <p:txBody>
          <a:bodyPr wrap="square" rtlCol="0">
            <a:spAutoFit/>
          </a:bodyPr>
          <a:lstStyle/>
          <a:p>
            <a:r>
              <a:rPr lang="en-US" dirty="0" smtClean="0"/>
              <a:t>5) How many ounces of coffee would be considered outliers for Mr. Pines? </a:t>
            </a:r>
            <a:endParaRPr lang="en-US" dirty="0"/>
          </a:p>
        </p:txBody>
      </p:sp>
      <p:pic>
        <p:nvPicPr>
          <p:cNvPr id="3" name="Picture 2" descr="Screen Shot 2015-11-03 at 1.57.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702746" y="1801125"/>
            <a:ext cx="3849385" cy="5222875"/>
          </a:xfrm>
          <a:prstGeom prst="rect">
            <a:avLst/>
          </a:prstGeom>
          <a:ln w="76200" cmpd="sng">
            <a:solidFill>
              <a:srgbClr val="360000"/>
            </a:solidFill>
          </a:ln>
        </p:spPr>
      </p:pic>
    </p:spTree>
    <p:extLst>
      <p:ext uri="{BB962C8B-B14F-4D97-AF65-F5344CB8AC3E}">
        <p14:creationId xmlns:p14="http://schemas.microsoft.com/office/powerpoint/2010/main" val="2735969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334000"/>
            <a:ext cx="7543800" cy="914400"/>
          </a:xfrm>
        </p:spPr>
        <p:txBody>
          <a:bodyPr/>
          <a:lstStyle/>
          <a:p>
            <a:pPr algn="ctr"/>
            <a:r>
              <a:rPr lang="en-US" dirty="0" smtClean="0"/>
              <a:t>Tiger Woods</a:t>
            </a:r>
            <a:endParaRPr lang="en-US" dirty="0"/>
          </a:p>
        </p:txBody>
      </p:sp>
      <p:pic>
        <p:nvPicPr>
          <p:cNvPr id="3" name="Picture 2" descr="Screen Shot 2013-11-01 at 12.46.07 PM.png"/>
          <p:cNvPicPr>
            <a:picLocks noChangeAspect="1"/>
          </p:cNvPicPr>
          <p:nvPr/>
        </p:nvPicPr>
        <p:blipFill rotWithShape="1">
          <a:blip r:embed="rId2">
            <a:extLst>
              <a:ext uri="{28A0092B-C50C-407E-A947-70E740481C1C}">
                <a14:useLocalDpi xmlns:a14="http://schemas.microsoft.com/office/drawing/2010/main" val="0"/>
              </a:ext>
            </a:extLst>
          </a:blip>
          <a:srcRect r="2925"/>
          <a:stretch/>
        </p:blipFill>
        <p:spPr>
          <a:xfrm>
            <a:off x="2209799" y="527417"/>
            <a:ext cx="4495802" cy="4569517"/>
          </a:xfrm>
          <a:prstGeom prst="rect">
            <a:avLst/>
          </a:prstGeom>
        </p:spPr>
      </p:pic>
    </p:spTree>
    <p:extLst>
      <p:ext uri="{BB962C8B-B14F-4D97-AF65-F5344CB8AC3E}">
        <p14:creationId xmlns:p14="http://schemas.microsoft.com/office/powerpoint/2010/main" val="9213318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944" y="795867"/>
            <a:ext cx="8383856"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dirty="0" smtClean="0"/>
              <a:t>When Tiger Woods is on the driving range, the distance that golf balls travel when he hits them with a driver follows a Normal distribution with mean 310 yards and a standard deviation of 8 yards.</a:t>
            </a:r>
            <a:endParaRPr lang="en-US" sz="2800" dirty="0"/>
          </a:p>
        </p:txBody>
      </p:sp>
      <p:sp>
        <p:nvSpPr>
          <p:cNvPr id="4" name="TextBox 3"/>
          <p:cNvSpPr txBox="1"/>
          <p:nvPr/>
        </p:nvSpPr>
        <p:spPr>
          <a:xfrm>
            <a:off x="575733" y="2838557"/>
            <a:ext cx="8466667" cy="3139321"/>
          </a:xfrm>
          <a:prstGeom prst="rect">
            <a:avLst/>
          </a:prstGeom>
          <a:noFill/>
        </p:spPr>
        <p:txBody>
          <a:bodyPr wrap="square" rtlCol="0">
            <a:spAutoFit/>
          </a:bodyPr>
          <a:lstStyle/>
          <a:p>
            <a:pPr marL="342900" indent="-342900">
              <a:buAutoNum type="alphaLcParenR"/>
            </a:pPr>
            <a:r>
              <a:rPr lang="en-US" dirty="0" smtClean="0"/>
              <a:t>Sketch the distribution of Tiger Wood’s drive distances. Label the points one, two, and three standard deviations from the mean.</a:t>
            </a:r>
          </a:p>
          <a:p>
            <a:pPr marL="342900" indent="-342900">
              <a:buAutoNum type="alphaLcParenR"/>
            </a:pPr>
            <a:endParaRPr lang="en-US" dirty="0"/>
          </a:p>
          <a:p>
            <a:pPr marL="342900" indent="-342900">
              <a:buAutoNum type="alphaLcParenR"/>
            </a:pPr>
            <a:r>
              <a:rPr lang="en-US" dirty="0" smtClean="0"/>
              <a:t>What proportion of Tiger’s drives travel between 300 and 325 yards? Shade the appropriate area under the curve you drew in (a). Then show your work.</a:t>
            </a:r>
          </a:p>
          <a:p>
            <a:pPr marL="342900" indent="-342900">
              <a:buAutoNum type="alphaLcParenR"/>
            </a:pPr>
            <a:endParaRPr lang="en-US" dirty="0"/>
          </a:p>
          <a:p>
            <a:pPr marL="342900" indent="-342900">
              <a:buAutoNum type="alphaLcParenR"/>
            </a:pPr>
            <a:r>
              <a:rPr lang="en-US" dirty="0" smtClean="0"/>
              <a:t>Find the 33</a:t>
            </a:r>
            <a:r>
              <a:rPr lang="en-US" baseline="30000" dirty="0" smtClean="0"/>
              <a:t>rd</a:t>
            </a:r>
            <a:r>
              <a:rPr lang="en-US" dirty="0" smtClean="0"/>
              <a:t> percentile of Tiger’s drive distance distribution. Show your method.</a:t>
            </a:r>
          </a:p>
          <a:p>
            <a:pPr marL="342900" indent="-342900">
              <a:buAutoNum type="alphaLcParenR"/>
            </a:pPr>
            <a:endParaRPr lang="en-US" dirty="0" smtClean="0"/>
          </a:p>
          <a:p>
            <a:pPr marL="342900" indent="-342900">
              <a:buAutoNum type="alphaLcParenR"/>
            </a:pPr>
            <a:r>
              <a:rPr lang="en-US" dirty="0" smtClean="0"/>
              <a:t>What driving distances would be considered outliers for Tiger?</a:t>
            </a:r>
          </a:p>
          <a:p>
            <a:endParaRPr lang="en-US" dirty="0"/>
          </a:p>
        </p:txBody>
      </p:sp>
    </p:spTree>
    <p:extLst>
      <p:ext uri="{BB962C8B-B14F-4D97-AF65-F5344CB8AC3E}">
        <p14:creationId xmlns:p14="http://schemas.microsoft.com/office/powerpoint/2010/main" val="119101803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1 at 1.10.28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a:off x="2538034" y="-1116796"/>
            <a:ext cx="3725334" cy="8532789"/>
          </a:xfrm>
          <a:prstGeom prst="rect">
            <a:avLst/>
          </a:prstGeom>
        </p:spPr>
      </p:pic>
    </p:spTree>
    <p:extLst>
      <p:ext uri="{BB962C8B-B14F-4D97-AF65-F5344CB8AC3E}">
        <p14:creationId xmlns:p14="http://schemas.microsoft.com/office/powerpoint/2010/main" val="423602518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1 at 1.10.40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200000">
            <a:off x="1968317" y="-813618"/>
            <a:ext cx="5587999" cy="8502171"/>
          </a:xfrm>
          <a:prstGeom prst="rect">
            <a:avLst/>
          </a:prstGeom>
        </p:spPr>
      </p:pic>
    </p:spTree>
    <p:extLst>
      <p:ext uri="{BB962C8B-B14F-4D97-AF65-F5344CB8AC3E}">
        <p14:creationId xmlns:p14="http://schemas.microsoft.com/office/powerpoint/2010/main" val="29686131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1 at 1.10.52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a:off x="2958964" y="-220270"/>
            <a:ext cx="3009900" cy="7929306"/>
          </a:xfrm>
          <a:prstGeom prst="rect">
            <a:avLst/>
          </a:prstGeom>
        </p:spPr>
      </p:pic>
    </p:spTree>
    <p:extLst>
      <p:ext uri="{BB962C8B-B14F-4D97-AF65-F5344CB8AC3E}">
        <p14:creationId xmlns:p14="http://schemas.microsoft.com/office/powerpoint/2010/main" val="409430155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39" y="4876800"/>
            <a:ext cx="8045028" cy="914400"/>
          </a:xfrm>
        </p:spPr>
        <p:txBody>
          <a:bodyPr/>
          <a:lstStyle/>
          <a:p>
            <a:r>
              <a:rPr lang="en-US" dirty="0" smtClean="0"/>
              <a:t>Outliers on a Normal Curve</a:t>
            </a:r>
            <a:endParaRPr lang="en-US" dirty="0"/>
          </a:p>
        </p:txBody>
      </p:sp>
      <p:sp>
        <p:nvSpPr>
          <p:cNvPr id="3" name="TextBox 2"/>
          <p:cNvSpPr txBox="1"/>
          <p:nvPr/>
        </p:nvSpPr>
        <p:spPr>
          <a:xfrm>
            <a:off x="1134533" y="1151467"/>
            <a:ext cx="4650281" cy="369332"/>
          </a:xfrm>
          <a:prstGeom prst="rect">
            <a:avLst/>
          </a:prstGeom>
          <a:noFill/>
        </p:spPr>
        <p:txBody>
          <a:bodyPr wrap="none" rtlCol="0">
            <a:spAutoFit/>
          </a:bodyPr>
          <a:lstStyle/>
          <a:p>
            <a:r>
              <a:rPr lang="en-US" dirty="0" smtClean="0"/>
              <a:t>You need to remember the outlier formulas:</a:t>
            </a:r>
          </a:p>
        </p:txBody>
      </p:sp>
      <p:sp>
        <p:nvSpPr>
          <p:cNvPr id="4" name="TextBox 3"/>
          <p:cNvSpPr txBox="1"/>
          <p:nvPr/>
        </p:nvSpPr>
        <p:spPr>
          <a:xfrm>
            <a:off x="1286933" y="2201333"/>
            <a:ext cx="2997200" cy="1754327"/>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chemeClr val="bg2">
                    <a:lumMod val="75000"/>
                  </a:schemeClr>
                </a:solidFill>
              </a:rPr>
              <a:t>Q1 – 1.5(IQR)</a:t>
            </a:r>
          </a:p>
          <a:p>
            <a:endParaRPr lang="en-US" sz="3600" dirty="0" smtClean="0">
              <a:solidFill>
                <a:schemeClr val="bg2">
                  <a:lumMod val="75000"/>
                </a:schemeClr>
              </a:solidFill>
            </a:endParaRPr>
          </a:p>
          <a:p>
            <a:r>
              <a:rPr lang="en-US" sz="3600" dirty="0" smtClean="0">
                <a:solidFill>
                  <a:schemeClr val="bg2">
                    <a:lumMod val="75000"/>
                  </a:schemeClr>
                </a:solidFill>
              </a:rPr>
              <a:t>Q3 + 1.5(IQR)</a:t>
            </a:r>
            <a:endParaRPr lang="en-US" sz="3600" dirty="0">
              <a:solidFill>
                <a:schemeClr val="bg2">
                  <a:lumMod val="75000"/>
                </a:schemeClr>
              </a:solidFill>
            </a:endParaRPr>
          </a:p>
        </p:txBody>
      </p:sp>
    </p:spTree>
    <p:extLst>
      <p:ext uri="{BB962C8B-B14F-4D97-AF65-F5344CB8AC3E}">
        <p14:creationId xmlns:p14="http://schemas.microsoft.com/office/powerpoint/2010/main" val="2981555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39" y="4876800"/>
            <a:ext cx="8045028" cy="914400"/>
          </a:xfrm>
        </p:spPr>
        <p:txBody>
          <a:bodyPr/>
          <a:lstStyle/>
          <a:p>
            <a:r>
              <a:rPr lang="en-US" dirty="0" smtClean="0"/>
              <a:t>Outliers on a Normal Curve</a:t>
            </a:r>
            <a:endParaRPr lang="en-US" dirty="0"/>
          </a:p>
        </p:txBody>
      </p:sp>
      <p:sp>
        <p:nvSpPr>
          <p:cNvPr id="4" name="TextBox 3"/>
          <p:cNvSpPr txBox="1"/>
          <p:nvPr/>
        </p:nvSpPr>
        <p:spPr>
          <a:xfrm>
            <a:off x="406400" y="514739"/>
            <a:ext cx="8415867" cy="1754327"/>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chemeClr val="bg2">
                    <a:lumMod val="75000"/>
                  </a:schemeClr>
                </a:solidFill>
              </a:rPr>
              <a:t>Q1 is the 25</a:t>
            </a:r>
            <a:r>
              <a:rPr lang="en-US" sz="3600" baseline="30000" dirty="0" smtClean="0">
                <a:solidFill>
                  <a:schemeClr val="bg2">
                    <a:lumMod val="75000"/>
                  </a:schemeClr>
                </a:solidFill>
              </a:rPr>
              <a:t>th</a:t>
            </a:r>
            <a:r>
              <a:rPr lang="en-US" sz="3600" dirty="0" smtClean="0">
                <a:solidFill>
                  <a:schemeClr val="bg2">
                    <a:lumMod val="75000"/>
                  </a:schemeClr>
                </a:solidFill>
              </a:rPr>
              <a:t> percentile</a:t>
            </a:r>
          </a:p>
          <a:p>
            <a:endParaRPr lang="en-US" sz="3600" dirty="0">
              <a:solidFill>
                <a:schemeClr val="bg2">
                  <a:lumMod val="75000"/>
                </a:schemeClr>
              </a:solidFill>
            </a:endParaRPr>
          </a:p>
          <a:p>
            <a:r>
              <a:rPr lang="en-US" sz="3600" dirty="0" smtClean="0">
                <a:solidFill>
                  <a:schemeClr val="bg2">
                    <a:lumMod val="75000"/>
                  </a:schemeClr>
                </a:solidFill>
              </a:rPr>
              <a:t>							Q3 is the 75</a:t>
            </a:r>
            <a:r>
              <a:rPr lang="en-US" sz="3600" baseline="30000" dirty="0" smtClean="0">
                <a:solidFill>
                  <a:schemeClr val="bg2">
                    <a:lumMod val="75000"/>
                  </a:schemeClr>
                </a:solidFill>
              </a:rPr>
              <a:t>th</a:t>
            </a:r>
            <a:r>
              <a:rPr lang="en-US" sz="3600" dirty="0" smtClean="0">
                <a:solidFill>
                  <a:schemeClr val="bg2">
                    <a:lumMod val="75000"/>
                  </a:schemeClr>
                </a:solidFill>
              </a:rPr>
              <a:t> percentile</a:t>
            </a:r>
            <a:endParaRPr lang="en-US" sz="3600" dirty="0">
              <a:solidFill>
                <a:schemeClr val="bg2">
                  <a:lumMod val="75000"/>
                </a:schemeClr>
              </a:solidFill>
            </a:endParaRPr>
          </a:p>
        </p:txBody>
      </p:sp>
      <p:sp>
        <p:nvSpPr>
          <p:cNvPr id="5" name="TextBox 4"/>
          <p:cNvSpPr txBox="1"/>
          <p:nvPr/>
        </p:nvSpPr>
        <p:spPr>
          <a:xfrm>
            <a:off x="3538192" y="2846401"/>
            <a:ext cx="780682" cy="369332"/>
          </a:xfrm>
          <a:prstGeom prst="rect">
            <a:avLst/>
          </a:prstGeom>
          <a:noFill/>
        </p:spPr>
        <p:txBody>
          <a:bodyPr wrap="none" rtlCol="0">
            <a:spAutoFit/>
          </a:bodyPr>
          <a:lstStyle/>
          <a:p>
            <a:r>
              <a:rPr lang="en-US" dirty="0" smtClean="0"/>
              <a:t>Why?</a:t>
            </a:r>
            <a:endParaRPr lang="en-US" dirty="0"/>
          </a:p>
        </p:txBody>
      </p:sp>
      <p:pic>
        <p:nvPicPr>
          <p:cNvPr id="6" name="Picture 5" descr="Picture 3.png"/>
          <p:cNvPicPr>
            <a:picLocks noChangeAspect="1"/>
          </p:cNvPicPr>
          <p:nvPr/>
        </p:nvPicPr>
        <p:blipFill rotWithShape="1">
          <a:blip r:embed="rId2"/>
          <a:srcRect r="21820"/>
          <a:stretch/>
        </p:blipFill>
        <p:spPr>
          <a:xfrm>
            <a:off x="1778888" y="3666518"/>
            <a:ext cx="4131706" cy="1027376"/>
          </a:xfrm>
          <a:prstGeom prst="rect">
            <a:avLst/>
          </a:prstGeom>
        </p:spPr>
      </p:pic>
      <p:cxnSp>
        <p:nvCxnSpPr>
          <p:cNvPr id="8" name="Straight Arrow Connector 7"/>
          <p:cNvCxnSpPr/>
          <p:nvPr/>
        </p:nvCxnSpPr>
        <p:spPr>
          <a:xfrm>
            <a:off x="4148667" y="2269066"/>
            <a:ext cx="558800" cy="189653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948267" y="1151466"/>
            <a:ext cx="2370666" cy="284480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69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7905" y="5486400"/>
            <a:ext cx="8045028" cy="914400"/>
          </a:xfrm>
        </p:spPr>
        <p:txBody>
          <a:bodyPr/>
          <a:lstStyle/>
          <a:p>
            <a:r>
              <a:rPr lang="en-US" dirty="0" smtClean="0"/>
              <a:t>Outliers on a Normal Curve</a:t>
            </a:r>
            <a:endParaRPr lang="en-US" dirty="0"/>
          </a:p>
        </p:txBody>
      </p:sp>
      <p:sp>
        <p:nvSpPr>
          <p:cNvPr id="5" name="TextBox 4"/>
          <p:cNvSpPr txBox="1"/>
          <p:nvPr/>
        </p:nvSpPr>
        <p:spPr>
          <a:xfrm>
            <a:off x="364066" y="329736"/>
            <a:ext cx="3556465" cy="1200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err="1" smtClean="0"/>
              <a:t>invNorm</a:t>
            </a:r>
            <a:r>
              <a:rPr lang="en-US" sz="2400" dirty="0" smtClean="0"/>
              <a:t>(.25) = -.67</a:t>
            </a:r>
          </a:p>
          <a:p>
            <a:endParaRPr lang="en-US" sz="2400" dirty="0"/>
          </a:p>
          <a:p>
            <a:r>
              <a:rPr lang="en-US" sz="2400" dirty="0" err="1" smtClean="0"/>
              <a:t>invNorm</a:t>
            </a:r>
            <a:r>
              <a:rPr lang="en-US" sz="2400" dirty="0" smtClean="0"/>
              <a:t>(.75) = .67 </a:t>
            </a:r>
            <a:endParaRPr lang="en-US" sz="2400" dirty="0"/>
          </a:p>
        </p:txBody>
      </p:sp>
      <p:sp>
        <p:nvSpPr>
          <p:cNvPr id="8" name="TextBox 7"/>
          <p:cNvSpPr txBox="1"/>
          <p:nvPr/>
        </p:nvSpPr>
        <p:spPr>
          <a:xfrm>
            <a:off x="364066" y="3216407"/>
            <a:ext cx="2997200" cy="1754327"/>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chemeClr val="bg2">
                    <a:lumMod val="75000"/>
                  </a:schemeClr>
                </a:solidFill>
              </a:rPr>
              <a:t>Q1 – 1.5(IQR)</a:t>
            </a:r>
          </a:p>
          <a:p>
            <a:endParaRPr lang="en-US" sz="3600" dirty="0" smtClean="0">
              <a:solidFill>
                <a:schemeClr val="bg2">
                  <a:lumMod val="75000"/>
                </a:schemeClr>
              </a:solidFill>
            </a:endParaRPr>
          </a:p>
          <a:p>
            <a:r>
              <a:rPr lang="en-US" sz="3600" dirty="0" smtClean="0">
                <a:solidFill>
                  <a:schemeClr val="bg2">
                    <a:lumMod val="75000"/>
                  </a:schemeClr>
                </a:solidFill>
              </a:rPr>
              <a:t>Q3 + 1.5(IQR)</a:t>
            </a:r>
            <a:endParaRPr lang="en-US" sz="3600" dirty="0">
              <a:solidFill>
                <a:schemeClr val="bg2">
                  <a:lumMod val="75000"/>
                </a:schemeClr>
              </a:solidFill>
            </a:endParaRPr>
          </a:p>
        </p:txBody>
      </p:sp>
      <p:sp>
        <p:nvSpPr>
          <p:cNvPr id="11" name="TextBox 10"/>
          <p:cNvSpPr txBox="1"/>
          <p:nvPr/>
        </p:nvSpPr>
        <p:spPr>
          <a:xfrm>
            <a:off x="364066" y="1744133"/>
            <a:ext cx="5350935" cy="1200329"/>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a:t>IQR = Q3 – Q1</a:t>
            </a:r>
          </a:p>
          <a:p>
            <a:r>
              <a:rPr lang="en-US" sz="3600" dirty="0"/>
              <a:t>IQR = .67 – (-.67) = 1.34</a:t>
            </a:r>
          </a:p>
        </p:txBody>
      </p:sp>
      <p:sp>
        <p:nvSpPr>
          <p:cNvPr id="12" name="TextBox 11"/>
          <p:cNvSpPr txBox="1"/>
          <p:nvPr/>
        </p:nvSpPr>
        <p:spPr>
          <a:xfrm>
            <a:off x="3716865" y="3216407"/>
            <a:ext cx="4563535" cy="1754327"/>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chemeClr val="bg2">
                    <a:lumMod val="75000"/>
                  </a:schemeClr>
                </a:solidFill>
              </a:rPr>
              <a:t>-.67 – 1.5(1.34) = </a:t>
            </a:r>
            <a:r>
              <a:rPr lang="en-US" sz="3600" dirty="0" smtClean="0">
                <a:solidFill>
                  <a:srgbClr val="FF0000"/>
                </a:solidFill>
              </a:rPr>
              <a:t>-2.68 </a:t>
            </a:r>
          </a:p>
          <a:p>
            <a:endParaRPr lang="en-US" sz="3600" dirty="0" smtClean="0">
              <a:solidFill>
                <a:schemeClr val="bg2">
                  <a:lumMod val="75000"/>
                </a:schemeClr>
              </a:solidFill>
            </a:endParaRPr>
          </a:p>
          <a:p>
            <a:r>
              <a:rPr lang="en-US" sz="3600" dirty="0" smtClean="0">
                <a:solidFill>
                  <a:schemeClr val="bg2">
                    <a:lumMod val="75000"/>
                  </a:schemeClr>
                </a:solidFill>
              </a:rPr>
              <a:t>.67  + 1.5(1.34) = </a:t>
            </a:r>
            <a:r>
              <a:rPr lang="en-US" sz="3600" dirty="0" smtClean="0">
                <a:solidFill>
                  <a:srgbClr val="FF0000"/>
                </a:solidFill>
              </a:rPr>
              <a:t>2.68</a:t>
            </a:r>
            <a:endParaRPr lang="en-US" sz="3600" dirty="0">
              <a:solidFill>
                <a:srgbClr val="FF0000"/>
              </a:solidFill>
            </a:endParaRPr>
          </a:p>
        </p:txBody>
      </p:sp>
    </p:spTree>
    <p:extLst>
      <p:ext uri="{BB962C8B-B14F-4D97-AF65-F5344CB8AC3E}">
        <p14:creationId xmlns:p14="http://schemas.microsoft.com/office/powerpoint/2010/main" val="21323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7905" y="5791200"/>
            <a:ext cx="8045028" cy="914400"/>
          </a:xfrm>
        </p:spPr>
        <p:txBody>
          <a:bodyPr/>
          <a:lstStyle/>
          <a:p>
            <a:r>
              <a:rPr lang="en-US" dirty="0" smtClean="0"/>
              <a:t>Outliers on a Normal Curve</a:t>
            </a:r>
            <a:endParaRPr lang="en-US" dirty="0"/>
          </a:p>
        </p:txBody>
      </p:sp>
      <p:pic>
        <p:nvPicPr>
          <p:cNvPr id="4" name="Picture 3" descr="Screen Shot 2013-10-27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468066"/>
            <a:ext cx="7372930" cy="3978463"/>
          </a:xfrm>
          <a:prstGeom prst="rect">
            <a:avLst/>
          </a:prstGeom>
        </p:spPr>
      </p:pic>
      <p:sp>
        <p:nvSpPr>
          <p:cNvPr id="6" name="TextBox 5"/>
          <p:cNvSpPr txBox="1"/>
          <p:nvPr/>
        </p:nvSpPr>
        <p:spPr>
          <a:xfrm>
            <a:off x="1456267" y="5078399"/>
            <a:ext cx="101174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-2.68</a:t>
            </a:r>
            <a:endParaRPr lang="en-US" dirty="0">
              <a:solidFill>
                <a:srgbClr val="FF0000"/>
              </a:solidFill>
            </a:endParaRPr>
          </a:p>
        </p:txBody>
      </p:sp>
      <p:cxnSp>
        <p:nvCxnSpPr>
          <p:cNvPr id="8" name="Straight Arrow Connector 7"/>
          <p:cNvCxnSpPr/>
          <p:nvPr/>
        </p:nvCxnSpPr>
        <p:spPr>
          <a:xfrm flipH="1" flipV="1">
            <a:off x="1828800" y="3945467"/>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22534" y="5063067"/>
            <a:ext cx="93487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2.68</a:t>
            </a:r>
            <a:endParaRPr lang="en-US" dirty="0">
              <a:solidFill>
                <a:srgbClr val="FF0000"/>
              </a:solidFill>
            </a:endParaRPr>
          </a:p>
        </p:txBody>
      </p:sp>
      <p:cxnSp>
        <p:nvCxnSpPr>
          <p:cNvPr id="10" name="Straight Arrow Connector 9"/>
          <p:cNvCxnSpPr/>
          <p:nvPr/>
        </p:nvCxnSpPr>
        <p:spPr>
          <a:xfrm flipH="1" flipV="1">
            <a:off x="7095067" y="3930135"/>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28800" y="3556000"/>
            <a:ext cx="0" cy="37413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95067" y="3606800"/>
            <a:ext cx="0" cy="37413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545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par>
                                <p:cTn id="27" presetID="1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23747"/>
            <a:ext cx="7745784" cy="5746162"/>
          </a:xfrm>
        </p:spPr>
        <p:txBody>
          <a:bodyPr anchor="t">
            <a:normAutofit/>
          </a:bodyPr>
          <a:lstStyle/>
          <a:p>
            <a:pPr marL="18288" indent="0">
              <a:buNone/>
            </a:pPr>
            <a:r>
              <a:rPr lang="en-US" sz="6000" dirty="0" smtClean="0"/>
              <a:t>68,95,99.7</a:t>
            </a:r>
          </a:p>
          <a:p>
            <a:pPr marL="18288" indent="0">
              <a:buNone/>
            </a:pPr>
            <a:endParaRPr lang="en-US" sz="6000" dirty="0"/>
          </a:p>
          <a:p>
            <a:pPr marL="18288" indent="0">
              <a:buNone/>
            </a:pPr>
            <a:endParaRPr lang="en-US" sz="6000" dirty="0" smtClean="0"/>
          </a:p>
          <a:p>
            <a:pPr marL="18288" indent="0">
              <a:buNone/>
            </a:pPr>
            <a:endParaRPr lang="en-US" sz="2800" dirty="0"/>
          </a:p>
          <a:p>
            <a:pPr marL="18288" indent="0">
              <a:buNone/>
            </a:pPr>
            <a:r>
              <a:rPr lang="en-US" sz="2800" dirty="0" smtClean="0"/>
              <a:t>68% of the data is within 1 </a:t>
            </a:r>
            <a:r>
              <a:rPr lang="en-US" sz="2800" dirty="0" err="1" smtClean="0"/>
              <a:t>StDev</a:t>
            </a:r>
            <a:r>
              <a:rPr lang="en-US" sz="2800" dirty="0" smtClean="0"/>
              <a:t> of the mean</a:t>
            </a:r>
          </a:p>
          <a:p>
            <a:pPr marL="18288" indent="0">
              <a:buNone/>
            </a:pPr>
            <a:r>
              <a:rPr lang="en-US" sz="2800" dirty="0" smtClean="0"/>
              <a:t>95% of the data is within 2 </a:t>
            </a:r>
            <a:r>
              <a:rPr lang="en-US" sz="2800" dirty="0" err="1" smtClean="0"/>
              <a:t>StDev</a:t>
            </a:r>
            <a:r>
              <a:rPr lang="en-US" sz="2800" dirty="0" smtClean="0"/>
              <a:t> of the mean</a:t>
            </a:r>
          </a:p>
          <a:p>
            <a:pPr marL="18288" indent="0">
              <a:buNone/>
            </a:pPr>
            <a:r>
              <a:rPr lang="en-US" sz="2800" dirty="0" smtClean="0"/>
              <a:t>99.7% of the data is within 3 </a:t>
            </a:r>
            <a:r>
              <a:rPr lang="en-US" sz="2800" dirty="0" err="1" smtClean="0"/>
              <a:t>StDev</a:t>
            </a:r>
            <a:r>
              <a:rPr lang="en-US" sz="2800" dirty="0" smtClean="0"/>
              <a:t> of the mean</a:t>
            </a:r>
          </a:p>
          <a:p>
            <a:pPr marL="18288" indent="0">
              <a:buNone/>
            </a:pPr>
            <a:endParaRPr lang="en-US" sz="2800" dirty="0"/>
          </a:p>
        </p:txBody>
      </p:sp>
      <p:sp>
        <p:nvSpPr>
          <p:cNvPr id="3" name="Title 2"/>
          <p:cNvSpPr>
            <a:spLocks noGrp="1"/>
          </p:cNvSpPr>
          <p:nvPr>
            <p:ph type="title"/>
          </p:nvPr>
        </p:nvSpPr>
        <p:spPr>
          <a:xfrm>
            <a:off x="685800" y="80142"/>
            <a:ext cx="7543800" cy="914400"/>
          </a:xfrm>
        </p:spPr>
        <p:txBody>
          <a:bodyPr/>
          <a:lstStyle/>
          <a:p>
            <a:r>
              <a:rPr lang="en-US" dirty="0" smtClean="0"/>
              <a:t>The Empirical Rule</a:t>
            </a:r>
            <a:endParaRPr lang="en-US" dirty="0"/>
          </a:p>
        </p:txBody>
      </p:sp>
      <p:pic>
        <p:nvPicPr>
          <p:cNvPr id="5" name="Picture 4" descr="Screen Shot 2014-10-23 at 12.01.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711" y="2001835"/>
            <a:ext cx="3677416" cy="2602365"/>
          </a:xfrm>
          <a:prstGeom prst="rect">
            <a:avLst/>
          </a:prstGeom>
        </p:spPr>
      </p:pic>
    </p:spTree>
    <p:extLst>
      <p:ext uri="{BB962C8B-B14F-4D97-AF65-F5344CB8AC3E}">
        <p14:creationId xmlns:p14="http://schemas.microsoft.com/office/powerpoint/2010/main" val="152488841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7905" y="5791200"/>
            <a:ext cx="8045028" cy="914400"/>
          </a:xfrm>
        </p:spPr>
        <p:txBody>
          <a:bodyPr/>
          <a:lstStyle/>
          <a:p>
            <a:r>
              <a:rPr lang="en-US" dirty="0" smtClean="0"/>
              <a:t>Outliers on a Normal Curve</a:t>
            </a:r>
            <a:endParaRPr lang="en-US" dirty="0"/>
          </a:p>
        </p:txBody>
      </p:sp>
      <p:pic>
        <p:nvPicPr>
          <p:cNvPr id="4" name="Picture 3" descr="Screen Shot 2013-10-27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468066"/>
            <a:ext cx="7372930" cy="3978463"/>
          </a:xfrm>
          <a:prstGeom prst="rect">
            <a:avLst/>
          </a:prstGeom>
        </p:spPr>
      </p:pic>
      <p:sp>
        <p:nvSpPr>
          <p:cNvPr id="6" name="TextBox 5"/>
          <p:cNvSpPr txBox="1"/>
          <p:nvPr/>
        </p:nvSpPr>
        <p:spPr>
          <a:xfrm>
            <a:off x="1456267" y="5078399"/>
            <a:ext cx="101174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-2.68</a:t>
            </a:r>
            <a:endParaRPr lang="en-US" dirty="0">
              <a:solidFill>
                <a:srgbClr val="FF0000"/>
              </a:solidFill>
            </a:endParaRPr>
          </a:p>
        </p:txBody>
      </p:sp>
      <p:cxnSp>
        <p:nvCxnSpPr>
          <p:cNvPr id="8" name="Straight Arrow Connector 7"/>
          <p:cNvCxnSpPr/>
          <p:nvPr/>
        </p:nvCxnSpPr>
        <p:spPr>
          <a:xfrm flipH="1" flipV="1">
            <a:off x="1828800" y="3945467"/>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22534" y="5063067"/>
            <a:ext cx="93487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2.68</a:t>
            </a:r>
            <a:endParaRPr lang="en-US" dirty="0">
              <a:solidFill>
                <a:srgbClr val="FF0000"/>
              </a:solidFill>
            </a:endParaRPr>
          </a:p>
        </p:txBody>
      </p:sp>
      <p:cxnSp>
        <p:nvCxnSpPr>
          <p:cNvPr id="10" name="Straight Arrow Connector 9"/>
          <p:cNvCxnSpPr/>
          <p:nvPr/>
        </p:nvCxnSpPr>
        <p:spPr>
          <a:xfrm flipH="1" flipV="1">
            <a:off x="7095067" y="3930135"/>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28800" y="1105198"/>
            <a:ext cx="0" cy="28249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95067"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694712" y="1995954"/>
            <a:ext cx="1566954" cy="7093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461695" y="1995954"/>
            <a:ext cx="8247" cy="7093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976534" y="2309369"/>
            <a:ext cx="237066" cy="19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700265" y="2309369"/>
            <a:ext cx="237066" cy="19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261666" y="2375351"/>
            <a:ext cx="11710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68007" y="2375351"/>
            <a:ext cx="11710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32758" y="2177405"/>
            <a:ext cx="0" cy="329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68007" y="2210396"/>
            <a:ext cx="0" cy="329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268157"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01203"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794230" y="5081291"/>
            <a:ext cx="81945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.67</a:t>
            </a:r>
            <a:endParaRPr lang="en-US" dirty="0">
              <a:solidFill>
                <a:srgbClr val="FF0000"/>
              </a:solidFill>
            </a:endParaRPr>
          </a:p>
        </p:txBody>
      </p:sp>
      <p:cxnSp>
        <p:nvCxnSpPr>
          <p:cNvPr id="28" name="Straight Arrow Connector 27"/>
          <p:cNvCxnSpPr/>
          <p:nvPr/>
        </p:nvCxnSpPr>
        <p:spPr>
          <a:xfrm flipH="1" flipV="1">
            <a:off x="5261666" y="3980935"/>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229371" y="5035112"/>
            <a:ext cx="89632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z</a:t>
            </a:r>
            <a:r>
              <a:rPr lang="en-US" dirty="0">
                <a:solidFill>
                  <a:srgbClr val="FF0000"/>
                </a:solidFill>
              </a:rPr>
              <a:t> </a:t>
            </a:r>
            <a:r>
              <a:rPr lang="en-US" dirty="0" smtClean="0">
                <a:solidFill>
                  <a:srgbClr val="FF0000"/>
                </a:solidFill>
              </a:rPr>
              <a:t>= -.67</a:t>
            </a:r>
            <a:endParaRPr lang="en-US" dirty="0">
              <a:solidFill>
                <a:srgbClr val="FF0000"/>
              </a:solidFill>
            </a:endParaRPr>
          </a:p>
        </p:txBody>
      </p:sp>
      <p:cxnSp>
        <p:nvCxnSpPr>
          <p:cNvPr id="30" name="Straight Arrow Connector 29"/>
          <p:cNvCxnSpPr/>
          <p:nvPr/>
        </p:nvCxnSpPr>
        <p:spPr>
          <a:xfrm flipH="1" flipV="1">
            <a:off x="3696807" y="3934756"/>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350727" y="5548916"/>
            <a:ext cx="481547" cy="369332"/>
          </a:xfrm>
          <a:prstGeom prst="rect">
            <a:avLst/>
          </a:prstGeom>
          <a:noFill/>
        </p:spPr>
        <p:txBody>
          <a:bodyPr wrap="none" rtlCol="0">
            <a:spAutoFit/>
          </a:bodyPr>
          <a:lstStyle/>
          <a:p>
            <a:r>
              <a:rPr lang="en-US" dirty="0" smtClean="0"/>
              <a:t>Q1</a:t>
            </a:r>
            <a:endParaRPr lang="en-US" dirty="0"/>
          </a:p>
        </p:txBody>
      </p:sp>
      <p:sp>
        <p:nvSpPr>
          <p:cNvPr id="32" name="TextBox 31"/>
          <p:cNvSpPr txBox="1"/>
          <p:nvPr/>
        </p:nvSpPr>
        <p:spPr>
          <a:xfrm>
            <a:off x="5027383" y="5606534"/>
            <a:ext cx="481547" cy="369332"/>
          </a:xfrm>
          <a:prstGeom prst="rect">
            <a:avLst/>
          </a:prstGeom>
          <a:noFill/>
        </p:spPr>
        <p:txBody>
          <a:bodyPr wrap="none" rtlCol="0">
            <a:spAutoFit/>
          </a:bodyPr>
          <a:lstStyle/>
          <a:p>
            <a:r>
              <a:rPr lang="en-US" dirty="0" smtClean="0"/>
              <a:t>Q3</a:t>
            </a:r>
            <a:endParaRPr lang="en-US" dirty="0"/>
          </a:p>
        </p:txBody>
      </p:sp>
    </p:spTree>
    <p:extLst>
      <p:ext uri="{BB962C8B-B14F-4D97-AF65-F5344CB8AC3E}">
        <p14:creationId xmlns:p14="http://schemas.microsoft.com/office/powerpoint/2010/main" val="1993795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par>
                                <p:cTn id="27" presetID="1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par>
                                <p:cTn id="31" presetID="1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up)">
                                      <p:cBhvr>
                                        <p:cTn id="34" dur="500"/>
                                        <p:tgtEl>
                                          <p:spTgt spid="25"/>
                                        </p:tgtEl>
                                      </p:cBhvr>
                                    </p:animEffect>
                                  </p:childTnLst>
                                </p:cTn>
                              </p:par>
                              <p:par>
                                <p:cTn id="35" presetID="1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p:tgtEl>
                                          <p:spTgt spid="26"/>
                                        </p:tgtEl>
                                        <p:attrNameLst>
                                          <p:attrName>ppt_y</p:attrName>
                                        </p:attrNameLst>
                                      </p:cBhvr>
                                      <p:tavLst>
                                        <p:tav tm="0">
                                          <p:val>
                                            <p:strVal val="#ppt_y+#ppt_h*1.125000"/>
                                          </p:val>
                                        </p:tav>
                                        <p:tav tm="100000">
                                          <p:val>
                                            <p:strVal val="#ppt_y"/>
                                          </p:val>
                                        </p:tav>
                                      </p:tavLst>
                                    </p:anim>
                                    <p:animEffect transition="in" filter="wipe(up)">
                                      <p:cBhvr>
                                        <p:cTn id="38" dur="500"/>
                                        <p:tgtEl>
                                          <p:spTgt spid="26"/>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ppt_y</p:attrName>
                                        </p:attrNameLst>
                                      </p:cBhvr>
                                      <p:tavLst>
                                        <p:tav tm="0">
                                          <p:val>
                                            <p:strVal val="#ppt_y+#ppt_h*1.125000"/>
                                          </p:val>
                                        </p:tav>
                                        <p:tav tm="100000">
                                          <p:val>
                                            <p:strVal val="#ppt_y"/>
                                          </p:val>
                                        </p:tav>
                                      </p:tavLst>
                                    </p:anim>
                                    <p:animEffect transition="in" filter="wipe(up)">
                                      <p:cBhvr>
                                        <p:cTn id="42" dur="500"/>
                                        <p:tgtEl>
                                          <p:spTgt spid="27"/>
                                        </p:tgtEl>
                                      </p:cBhvr>
                                    </p:animEffect>
                                  </p:childTnLst>
                                </p:cTn>
                              </p:par>
                              <p:par>
                                <p:cTn id="43" presetID="1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p:tgtEl>
                                          <p:spTgt spid="28"/>
                                        </p:tgtEl>
                                        <p:attrNameLst>
                                          <p:attrName>ppt_y</p:attrName>
                                        </p:attrNameLst>
                                      </p:cBhvr>
                                      <p:tavLst>
                                        <p:tav tm="0">
                                          <p:val>
                                            <p:strVal val="#ppt_y+#ppt_h*1.125000"/>
                                          </p:val>
                                        </p:tav>
                                        <p:tav tm="100000">
                                          <p:val>
                                            <p:strVal val="#ppt_y"/>
                                          </p:val>
                                        </p:tav>
                                      </p:tavLst>
                                    </p:anim>
                                    <p:animEffect transition="in" filter="wipe(up)">
                                      <p:cBhvr>
                                        <p:cTn id="46" dur="500"/>
                                        <p:tgtEl>
                                          <p:spTgt spid="28"/>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ppt_y</p:attrName>
                                        </p:attrNameLst>
                                      </p:cBhvr>
                                      <p:tavLst>
                                        <p:tav tm="0">
                                          <p:val>
                                            <p:strVal val="#ppt_y+#ppt_h*1.125000"/>
                                          </p:val>
                                        </p:tav>
                                        <p:tav tm="100000">
                                          <p:val>
                                            <p:strVal val="#ppt_y"/>
                                          </p:val>
                                        </p:tav>
                                      </p:tavLst>
                                    </p:anim>
                                    <p:animEffect transition="in" filter="wipe(up)">
                                      <p:cBhvr>
                                        <p:cTn id="50" dur="500"/>
                                        <p:tgtEl>
                                          <p:spTgt spid="29"/>
                                        </p:tgtEl>
                                      </p:cBhvr>
                                    </p:animEffect>
                                  </p:childTnLst>
                                </p:cTn>
                              </p:par>
                              <p:par>
                                <p:cTn id="51" presetID="1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p:tgtEl>
                                          <p:spTgt spid="30"/>
                                        </p:tgtEl>
                                        <p:attrNameLst>
                                          <p:attrName>ppt_y</p:attrName>
                                        </p:attrNameLst>
                                      </p:cBhvr>
                                      <p:tavLst>
                                        <p:tav tm="0">
                                          <p:val>
                                            <p:strVal val="#ppt_y+#ppt_h*1.125000"/>
                                          </p:val>
                                        </p:tav>
                                        <p:tav tm="100000">
                                          <p:val>
                                            <p:strVal val="#ppt_y"/>
                                          </p:val>
                                        </p:tav>
                                      </p:tavLst>
                                    </p:anim>
                                    <p:animEffect transition="in" filter="wipe(up)">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checkerboard(across)">
                                      <p:cBhvr>
                                        <p:cTn id="59" dur="500"/>
                                        <p:tgtEl>
                                          <p:spTgt spid="31"/>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heckerboard(across)">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7" grpId="0" animBg="1"/>
      <p:bldP spid="29" grpId="0" animBg="1"/>
      <p:bldP spid="31" grpId="0"/>
      <p:bldP spid="3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7905" y="5791200"/>
            <a:ext cx="8045028" cy="914400"/>
          </a:xfrm>
        </p:spPr>
        <p:txBody>
          <a:bodyPr/>
          <a:lstStyle/>
          <a:p>
            <a:r>
              <a:rPr lang="en-US" dirty="0" smtClean="0"/>
              <a:t>Outliers on a Normal Curve</a:t>
            </a:r>
            <a:endParaRPr lang="en-US" dirty="0"/>
          </a:p>
        </p:txBody>
      </p:sp>
      <p:pic>
        <p:nvPicPr>
          <p:cNvPr id="4" name="Picture 3" descr="Screen Shot 2013-10-27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468066"/>
            <a:ext cx="7372930" cy="3978463"/>
          </a:xfrm>
          <a:prstGeom prst="rect">
            <a:avLst/>
          </a:prstGeom>
        </p:spPr>
      </p:pic>
      <p:sp>
        <p:nvSpPr>
          <p:cNvPr id="2" name="Rectangle 1"/>
          <p:cNvSpPr/>
          <p:nvPr/>
        </p:nvSpPr>
        <p:spPr>
          <a:xfrm>
            <a:off x="3694712" y="1995954"/>
            <a:ext cx="1566954" cy="7093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461695" y="1995954"/>
            <a:ext cx="8247" cy="7093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976534" y="2309369"/>
            <a:ext cx="237066" cy="19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700265" y="2309369"/>
            <a:ext cx="237066" cy="19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261666" y="2375351"/>
            <a:ext cx="11710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468007" y="2375351"/>
            <a:ext cx="11710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32758" y="2177405"/>
            <a:ext cx="0" cy="329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68007" y="2210396"/>
            <a:ext cx="0" cy="329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268157"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01203" y="1105198"/>
            <a:ext cx="0" cy="287573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5261666" y="3980935"/>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56037" y="5035112"/>
            <a:ext cx="154109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rgbClr val="FF0000"/>
                </a:solidFill>
              </a:rPr>
              <a:t>  IQR = 1.34</a:t>
            </a:r>
            <a:endParaRPr lang="en-US" dirty="0">
              <a:solidFill>
                <a:srgbClr val="FF0000"/>
              </a:solidFill>
            </a:endParaRPr>
          </a:p>
        </p:txBody>
      </p:sp>
      <p:cxnSp>
        <p:nvCxnSpPr>
          <p:cNvPr id="30" name="Straight Arrow Connector 29"/>
          <p:cNvCxnSpPr/>
          <p:nvPr/>
        </p:nvCxnSpPr>
        <p:spPr>
          <a:xfrm flipH="1" flipV="1">
            <a:off x="3696807" y="3934756"/>
            <a:ext cx="135467" cy="965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350727" y="5548916"/>
            <a:ext cx="481547" cy="369332"/>
          </a:xfrm>
          <a:prstGeom prst="rect">
            <a:avLst/>
          </a:prstGeom>
          <a:noFill/>
        </p:spPr>
        <p:txBody>
          <a:bodyPr wrap="none" rtlCol="0">
            <a:spAutoFit/>
          </a:bodyPr>
          <a:lstStyle/>
          <a:p>
            <a:r>
              <a:rPr lang="en-US" dirty="0" smtClean="0"/>
              <a:t>Q1</a:t>
            </a:r>
            <a:endParaRPr lang="en-US" dirty="0"/>
          </a:p>
        </p:txBody>
      </p:sp>
      <p:sp>
        <p:nvSpPr>
          <p:cNvPr id="32" name="TextBox 31"/>
          <p:cNvSpPr txBox="1"/>
          <p:nvPr/>
        </p:nvSpPr>
        <p:spPr>
          <a:xfrm>
            <a:off x="5027383" y="5606534"/>
            <a:ext cx="481547" cy="369332"/>
          </a:xfrm>
          <a:prstGeom prst="rect">
            <a:avLst/>
          </a:prstGeom>
          <a:noFill/>
        </p:spPr>
        <p:txBody>
          <a:bodyPr wrap="none" rtlCol="0">
            <a:spAutoFit/>
          </a:bodyPr>
          <a:lstStyle/>
          <a:p>
            <a:r>
              <a:rPr lang="en-US" dirty="0" smtClean="0"/>
              <a:t>Q3</a:t>
            </a:r>
            <a:endParaRPr lang="en-US" dirty="0"/>
          </a:p>
        </p:txBody>
      </p:sp>
    </p:spTree>
    <p:extLst>
      <p:ext uri="{BB962C8B-B14F-4D97-AF65-F5344CB8AC3E}">
        <p14:creationId xmlns:p14="http://schemas.microsoft.com/office/powerpoint/2010/main" val="1455781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up)">
                                      <p:cBhvr>
                                        <p:cTn id="16" dur="500"/>
                                        <p:tgtEl>
                                          <p:spTgt spid="2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up)">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heckerboard(across)">
                                      <p:cBhvr>
                                        <p:cTn id="29" dur="500"/>
                                        <p:tgtEl>
                                          <p:spTgt spid="3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heckerboard(across)">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428950"/>
          </a:xfrm>
        </p:spPr>
        <p:txBody>
          <a:bodyPr/>
          <a:lstStyle/>
          <a:p>
            <a:r>
              <a:rPr lang="en-US" dirty="0" smtClean="0">
                <a:solidFill>
                  <a:srgbClr val="000000"/>
                </a:solidFill>
              </a:rPr>
              <a:t>Brushing Teeth</a:t>
            </a:r>
            <a:endParaRPr lang="en-US" dirty="0">
              <a:solidFill>
                <a:srgbClr val="000000"/>
              </a:solidFill>
            </a:endParaRPr>
          </a:p>
        </p:txBody>
      </p:sp>
      <p:sp>
        <p:nvSpPr>
          <p:cNvPr id="3" name="TextBox 2"/>
          <p:cNvSpPr txBox="1"/>
          <p:nvPr/>
        </p:nvSpPr>
        <p:spPr>
          <a:xfrm>
            <a:off x="662071" y="1341961"/>
            <a:ext cx="7944842" cy="3970318"/>
          </a:xfrm>
          <a:prstGeom prst="rect">
            <a:avLst/>
          </a:prstGeom>
          <a:solidFill>
            <a:srgbClr val="FFFFFF"/>
          </a:solidFill>
        </p:spPr>
        <p:txBody>
          <a:bodyPr wrap="square" rtlCol="0">
            <a:spAutoFit/>
          </a:bodyPr>
          <a:lstStyle/>
          <a:p>
            <a:r>
              <a:rPr lang="en-US" dirty="0" smtClean="0">
                <a:solidFill>
                  <a:schemeClr val="bg1"/>
                </a:solidFill>
              </a:rPr>
              <a:t>Mr. Pines typically brushes his teeth during break after he has finished his second cup of coffee. </a:t>
            </a:r>
          </a:p>
          <a:p>
            <a:endParaRPr lang="en-US" dirty="0">
              <a:solidFill>
                <a:schemeClr val="bg1"/>
              </a:solidFill>
            </a:endParaRPr>
          </a:p>
          <a:p>
            <a:r>
              <a:rPr lang="en-US" dirty="0" smtClean="0">
                <a:solidFill>
                  <a:schemeClr val="bg1"/>
                </a:solidFill>
              </a:rPr>
              <a:t>The amount of time he spends brushing his teeth follows a normal distribution with unknown mean and standard deviation. Mr. Pines spends less than one minute brushing his teeth about 40% of the time. He spends more than two minutes brushing his teeth 2% of the time. </a:t>
            </a:r>
          </a:p>
          <a:p>
            <a:endParaRPr lang="en-US" dirty="0">
              <a:solidFill>
                <a:schemeClr val="bg1"/>
              </a:solidFill>
            </a:endParaRPr>
          </a:p>
          <a:p>
            <a:pPr marL="342900" indent="-342900">
              <a:buAutoNum type="alphaLcParenR"/>
            </a:pPr>
            <a:r>
              <a:rPr lang="en-US" dirty="0" smtClean="0">
                <a:solidFill>
                  <a:schemeClr val="bg1"/>
                </a:solidFill>
              </a:rPr>
              <a:t>Use this information to determine the mean and standard deviation of this distribution.</a:t>
            </a:r>
          </a:p>
          <a:p>
            <a:pPr marL="342900" indent="-342900">
              <a:buAutoNum type="alphaLcParenR"/>
            </a:pPr>
            <a:endParaRPr lang="en-US" dirty="0">
              <a:solidFill>
                <a:schemeClr val="bg1"/>
              </a:solidFill>
            </a:endParaRPr>
          </a:p>
          <a:p>
            <a:pPr marL="342900" indent="-342900">
              <a:buAutoNum type="alphaLcParenR"/>
            </a:pPr>
            <a:r>
              <a:rPr lang="en-US" dirty="0" smtClean="0">
                <a:solidFill>
                  <a:schemeClr val="bg1"/>
                </a:solidFill>
              </a:rPr>
              <a:t>After you find the mean and standard deviation, sketch a normal curve labeling all the important information.(</a:t>
            </a:r>
            <a:r>
              <a:rPr lang="en-US" i="1" dirty="0" smtClean="0">
                <a:solidFill>
                  <a:schemeClr val="bg1"/>
                </a:solidFill>
              </a:rPr>
              <a:t>If your part “a” is correct then your normal curve will match the given percentages)</a:t>
            </a:r>
            <a:endParaRPr lang="en-US" dirty="0">
              <a:solidFill>
                <a:schemeClr val="bg1"/>
              </a:solidFill>
            </a:endParaRPr>
          </a:p>
        </p:txBody>
      </p:sp>
      <p:pic>
        <p:nvPicPr>
          <p:cNvPr id="4" name="Picture 3" descr="Screen Shot 2014-10-21 at 11.11.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607" y="5491280"/>
            <a:ext cx="1070811" cy="1245129"/>
          </a:xfrm>
          <a:prstGeom prst="rect">
            <a:avLst/>
          </a:prstGeom>
        </p:spPr>
      </p:pic>
    </p:spTree>
    <p:extLst>
      <p:ext uri="{BB962C8B-B14F-4D97-AF65-F5344CB8AC3E}">
        <p14:creationId xmlns:p14="http://schemas.microsoft.com/office/powerpoint/2010/main" val="21126323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12" name="Rectangle 11"/>
          <p:cNvSpPr/>
          <p:nvPr/>
        </p:nvSpPr>
        <p:spPr>
          <a:xfrm>
            <a:off x="1306511" y="4371305"/>
            <a:ext cx="2660121" cy="2365104"/>
          </a:xfrm>
          <a:prstGeom prst="rect">
            <a:avLst/>
          </a:prstGeom>
          <a:solidFill>
            <a:schemeClr val="tx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a:off x="207768" y="1074671"/>
            <a:ext cx="2325689" cy="2983218"/>
          </a:xfrm>
          <a:prstGeom prst="rect">
            <a:avLst/>
          </a:prstGeom>
          <a:solidFill>
            <a:schemeClr val="tx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503238"/>
            <a:ext cx="7313613" cy="428950"/>
          </a:xfrm>
        </p:spPr>
        <p:txBody>
          <a:bodyPr/>
          <a:lstStyle/>
          <a:p>
            <a:r>
              <a:rPr lang="en-US" dirty="0" smtClean="0">
                <a:solidFill>
                  <a:srgbClr val="000000"/>
                </a:solidFill>
              </a:rPr>
              <a:t>Brushing Teeth</a:t>
            </a:r>
            <a:endParaRPr lang="en-US" dirty="0">
              <a:solidFill>
                <a:srgbClr val="000000"/>
              </a:solidFill>
            </a:endParaRPr>
          </a:p>
        </p:txBody>
      </p:sp>
      <p:pic>
        <p:nvPicPr>
          <p:cNvPr id="4" name="Picture 3" descr="Screen Shot 2014-10-21 at 11.11.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607" y="5491280"/>
            <a:ext cx="1070811" cy="124512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080227667"/>
              </p:ext>
            </p:extLst>
          </p:nvPr>
        </p:nvGraphicFramePr>
        <p:xfrm>
          <a:off x="415535" y="1256122"/>
          <a:ext cx="1886904" cy="2801767"/>
        </p:xfrm>
        <a:graphic>
          <a:graphicData uri="http://schemas.openxmlformats.org/presentationml/2006/ole">
            <mc:AlternateContent xmlns:mc="http://schemas.openxmlformats.org/markup-compatibility/2006">
              <mc:Choice xmlns:v="urn:schemas-microsoft-com:vml" Requires="v">
                <p:oleObj spid="_x0000_s1133" name="Equation" r:id="rId5" imgW="838200" imgH="1244600" progId="Equation.3">
                  <p:embed/>
                </p:oleObj>
              </mc:Choice>
              <mc:Fallback>
                <p:oleObj name="Equation" r:id="rId5" imgW="838200" imgH="1244600" progId="Equation.3">
                  <p:embed/>
                  <p:pic>
                    <p:nvPicPr>
                      <p:cNvPr id="0" name=""/>
                      <p:cNvPicPr/>
                      <p:nvPr/>
                    </p:nvPicPr>
                    <p:blipFill>
                      <a:blip r:embed="rId6"/>
                      <a:stretch>
                        <a:fillRect/>
                      </a:stretch>
                    </p:blipFill>
                    <p:spPr>
                      <a:xfrm>
                        <a:off x="415535" y="1256122"/>
                        <a:ext cx="1886904" cy="2801767"/>
                      </a:xfrm>
                      <a:prstGeom prst="rect">
                        <a:avLst/>
                      </a:prstGeom>
                    </p:spPr>
                  </p:pic>
                </p:oleObj>
              </mc:Fallback>
            </mc:AlternateContent>
          </a:graphicData>
        </a:graphic>
      </p:graphicFrame>
      <p:sp>
        <p:nvSpPr>
          <p:cNvPr id="9" name="Rectangle 8"/>
          <p:cNvSpPr/>
          <p:nvPr/>
        </p:nvSpPr>
        <p:spPr>
          <a:xfrm>
            <a:off x="2751835" y="1074671"/>
            <a:ext cx="2325689" cy="2983218"/>
          </a:xfrm>
          <a:prstGeom prst="rect">
            <a:avLst/>
          </a:prstGeom>
          <a:solidFill>
            <a:schemeClr val="tx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67341342"/>
              </p:ext>
            </p:extLst>
          </p:nvPr>
        </p:nvGraphicFramePr>
        <p:xfrm>
          <a:off x="2889959" y="1256121"/>
          <a:ext cx="2028430" cy="2686299"/>
        </p:xfrm>
        <a:graphic>
          <a:graphicData uri="http://schemas.openxmlformats.org/presentationml/2006/ole">
            <mc:AlternateContent xmlns:mc="http://schemas.openxmlformats.org/markup-compatibility/2006">
              <mc:Choice xmlns:v="urn:schemas-microsoft-com:vml" Requires="v">
                <p:oleObj spid="_x0000_s1134" name="Equation" r:id="rId7" imgW="939800" imgH="1244600" progId="Equation.3">
                  <p:embed/>
                </p:oleObj>
              </mc:Choice>
              <mc:Fallback>
                <p:oleObj name="Equation" r:id="rId7" imgW="939800" imgH="1244600" progId="Equation.3">
                  <p:embed/>
                  <p:pic>
                    <p:nvPicPr>
                      <p:cNvPr id="0" name=""/>
                      <p:cNvPicPr/>
                      <p:nvPr/>
                    </p:nvPicPr>
                    <p:blipFill>
                      <a:blip r:embed="rId8"/>
                      <a:stretch>
                        <a:fillRect/>
                      </a:stretch>
                    </p:blipFill>
                    <p:spPr>
                      <a:xfrm>
                        <a:off x="2889959" y="1256121"/>
                        <a:ext cx="2028430" cy="268629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767306"/>
              </p:ext>
            </p:extLst>
          </p:nvPr>
        </p:nvGraphicFramePr>
        <p:xfrm>
          <a:off x="1435000" y="4574310"/>
          <a:ext cx="2531632" cy="1990895"/>
        </p:xfrm>
        <a:graphic>
          <a:graphicData uri="http://schemas.openxmlformats.org/presentationml/2006/ole">
            <mc:AlternateContent xmlns:mc="http://schemas.openxmlformats.org/markup-compatibility/2006">
              <mc:Choice xmlns:v="urn:schemas-microsoft-com:vml" Requires="v">
                <p:oleObj spid="_x0000_s1135" name="Equation" r:id="rId9" imgW="1308100" imgH="1028700" progId="Equation.3">
                  <p:embed/>
                </p:oleObj>
              </mc:Choice>
              <mc:Fallback>
                <p:oleObj name="Equation" r:id="rId9" imgW="1308100" imgH="1028700" progId="Equation.3">
                  <p:embed/>
                  <p:pic>
                    <p:nvPicPr>
                      <p:cNvPr id="0" name=""/>
                      <p:cNvPicPr/>
                      <p:nvPr/>
                    </p:nvPicPr>
                    <p:blipFill>
                      <a:blip r:embed="rId10"/>
                      <a:stretch>
                        <a:fillRect/>
                      </a:stretch>
                    </p:blipFill>
                    <p:spPr>
                      <a:xfrm>
                        <a:off x="1435000" y="4574310"/>
                        <a:ext cx="2531632" cy="1990895"/>
                      </a:xfrm>
                      <a:prstGeom prst="rect">
                        <a:avLst/>
                      </a:prstGeom>
                    </p:spPr>
                  </p:pic>
                </p:oleObj>
              </mc:Fallback>
            </mc:AlternateContent>
          </a:graphicData>
        </a:graphic>
      </p:graphicFrame>
      <p:sp>
        <p:nvSpPr>
          <p:cNvPr id="13" name="TextBox 12"/>
          <p:cNvSpPr txBox="1"/>
          <p:nvPr/>
        </p:nvSpPr>
        <p:spPr>
          <a:xfrm>
            <a:off x="5542068" y="3596017"/>
            <a:ext cx="3070071" cy="369332"/>
          </a:xfrm>
          <a:prstGeom prst="rect">
            <a:avLst/>
          </a:prstGeom>
          <a:noFill/>
        </p:spPr>
        <p:txBody>
          <a:bodyPr wrap="none" rtlCol="0">
            <a:spAutoFit/>
          </a:bodyPr>
          <a:lstStyle/>
          <a:p>
            <a:r>
              <a:rPr lang="en-US" dirty="0" smtClean="0">
                <a:ln>
                  <a:solidFill>
                    <a:srgbClr val="800000"/>
                  </a:solidFill>
                </a:ln>
              </a:rPr>
              <a:t>Set them equal to each other</a:t>
            </a:r>
            <a:endParaRPr lang="en-US" dirty="0">
              <a:ln>
                <a:solidFill>
                  <a:srgbClr val="800000"/>
                </a:solidFill>
              </a:ln>
            </a:endParaRPr>
          </a:p>
        </p:txBody>
      </p:sp>
      <p:cxnSp>
        <p:nvCxnSpPr>
          <p:cNvPr id="15" name="Straight Arrow Connector 14"/>
          <p:cNvCxnSpPr/>
          <p:nvPr/>
        </p:nvCxnSpPr>
        <p:spPr>
          <a:xfrm flipH="1">
            <a:off x="4123563" y="4239341"/>
            <a:ext cx="2078275" cy="334969"/>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58325" y="5192863"/>
            <a:ext cx="273213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Plug the </a:t>
            </a:r>
            <a:r>
              <a:rPr lang="en-US" dirty="0" err="1" smtClean="0"/>
              <a:t>Stdev</a:t>
            </a:r>
            <a:r>
              <a:rPr lang="en-US" dirty="0" smtClean="0"/>
              <a:t> into any equation above to get a mean of 1.11</a:t>
            </a:r>
            <a:endParaRPr lang="en-US" dirty="0"/>
          </a:p>
        </p:txBody>
      </p:sp>
      <p:sp>
        <p:nvSpPr>
          <p:cNvPr id="18" name="TextBox 17"/>
          <p:cNvSpPr txBox="1"/>
          <p:nvPr/>
        </p:nvSpPr>
        <p:spPr>
          <a:xfrm>
            <a:off x="5278159" y="1382406"/>
            <a:ext cx="3716695"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Use </a:t>
            </a:r>
            <a:r>
              <a:rPr lang="en-US" dirty="0" err="1" smtClean="0"/>
              <a:t>invNorm</a:t>
            </a:r>
            <a:r>
              <a:rPr lang="en-US" dirty="0" smtClean="0"/>
              <a:t> to get your Z-scores.</a:t>
            </a:r>
          </a:p>
          <a:p>
            <a:endParaRPr lang="en-US" dirty="0"/>
          </a:p>
          <a:p>
            <a:r>
              <a:rPr lang="en-US" dirty="0" err="1" smtClean="0"/>
              <a:t>invNorm</a:t>
            </a:r>
            <a:r>
              <a:rPr lang="en-US" dirty="0" smtClean="0"/>
              <a:t>(.40) = -.25</a:t>
            </a:r>
          </a:p>
          <a:p>
            <a:endParaRPr lang="en-US" dirty="0"/>
          </a:p>
          <a:p>
            <a:r>
              <a:rPr lang="en-US" dirty="0" err="1" smtClean="0"/>
              <a:t>invNorm</a:t>
            </a:r>
            <a:r>
              <a:rPr lang="en-US" dirty="0" smtClean="0"/>
              <a:t>(.98) = 2.05</a:t>
            </a:r>
            <a:endParaRPr lang="en-US" dirty="0"/>
          </a:p>
        </p:txBody>
      </p:sp>
    </p:spTree>
    <p:extLst>
      <p:ext uri="{BB962C8B-B14F-4D97-AF65-F5344CB8AC3E}">
        <p14:creationId xmlns:p14="http://schemas.microsoft.com/office/powerpoint/2010/main" val="8364822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06092" y="3035170"/>
            <a:ext cx="3034942" cy="1550576"/>
          </a:xfrm>
          <a:prstGeom prst="rect">
            <a:avLst/>
          </a:prstGeom>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5286" y="5089500"/>
            <a:ext cx="7543800" cy="1403400"/>
          </a:xfrm>
        </p:spPr>
        <p:txBody>
          <a:bodyPr/>
          <a:lstStyle/>
          <a:p>
            <a:r>
              <a:rPr lang="en-US" dirty="0" smtClean="0"/>
              <a:t>Describing a Normal Distribution</a:t>
            </a:r>
            <a:endParaRPr lang="en-US" dirty="0"/>
          </a:p>
        </p:txBody>
      </p:sp>
      <p:sp>
        <p:nvSpPr>
          <p:cNvPr id="5" name="TextBox 4"/>
          <p:cNvSpPr txBox="1"/>
          <p:nvPr/>
        </p:nvSpPr>
        <p:spPr>
          <a:xfrm>
            <a:off x="758736" y="676315"/>
            <a:ext cx="7680082" cy="400110"/>
          </a:xfrm>
          <a:prstGeom prst="rect">
            <a:avLst/>
          </a:prstGeom>
          <a:noFill/>
        </p:spPr>
        <p:txBody>
          <a:bodyPr wrap="none" rtlCol="0">
            <a:spAutoFit/>
          </a:bodyPr>
          <a:lstStyle/>
          <a:p>
            <a:r>
              <a:rPr lang="en-US" sz="2000" dirty="0" smtClean="0"/>
              <a:t>The </a:t>
            </a:r>
            <a:r>
              <a:rPr lang="en-US" sz="2000" dirty="0" smtClean="0">
                <a:solidFill>
                  <a:srgbClr val="FF6600"/>
                </a:solidFill>
              </a:rPr>
              <a:t>mean</a:t>
            </a:r>
            <a:r>
              <a:rPr lang="en-US" sz="2000" dirty="0" smtClean="0"/>
              <a:t> and </a:t>
            </a:r>
            <a:r>
              <a:rPr lang="en-US" sz="2000" dirty="0" smtClean="0">
                <a:solidFill>
                  <a:srgbClr val="FF6600"/>
                </a:solidFill>
              </a:rPr>
              <a:t>standard deviation </a:t>
            </a:r>
            <a:r>
              <a:rPr lang="en-US" sz="2000" dirty="0" smtClean="0"/>
              <a:t>describe a Normal Distribution.</a:t>
            </a:r>
            <a:endParaRPr lang="en-US" sz="2000" dirty="0"/>
          </a:p>
        </p:txBody>
      </p:sp>
      <p:sp>
        <p:nvSpPr>
          <p:cNvPr id="6" name="TextBox 5"/>
          <p:cNvSpPr txBox="1"/>
          <p:nvPr/>
        </p:nvSpPr>
        <p:spPr>
          <a:xfrm>
            <a:off x="1039138" y="2078432"/>
            <a:ext cx="2226541" cy="1200329"/>
          </a:xfrm>
          <a:prstGeom prst="rect">
            <a:avLst/>
          </a:prstGeom>
          <a:noFill/>
        </p:spPr>
        <p:txBody>
          <a:bodyPr wrap="none" rtlCol="0">
            <a:spAutoFit/>
          </a:bodyPr>
          <a:lstStyle/>
          <a:p>
            <a:r>
              <a:rPr lang="en-US" dirty="0" smtClean="0"/>
              <a:t>We write it like this:</a:t>
            </a:r>
          </a:p>
          <a:p>
            <a:endParaRPr lang="en-US" dirty="0"/>
          </a:p>
          <a:p>
            <a:endParaRPr lang="en-US" dirty="0" smtClean="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29321070"/>
              </p:ext>
            </p:extLst>
          </p:nvPr>
        </p:nvGraphicFramePr>
        <p:xfrm>
          <a:off x="2924731" y="3308349"/>
          <a:ext cx="2517632" cy="1112442"/>
        </p:xfrm>
        <a:graphic>
          <a:graphicData uri="http://schemas.openxmlformats.org/presentationml/2006/ole">
            <mc:AlternateContent xmlns:mc="http://schemas.openxmlformats.org/markup-compatibility/2006">
              <mc:Choice xmlns:v="urn:schemas-microsoft-com:vml" Requires="v">
                <p:oleObj spid="_x0000_s18521" name="Equation" r:id="rId3" imgW="546100" imgH="241300" progId="Equation.3">
                  <p:embed/>
                </p:oleObj>
              </mc:Choice>
              <mc:Fallback>
                <p:oleObj name="Equation" r:id="rId3" imgW="546100" imgH="241300" progId="Equation.3">
                  <p:embed/>
                  <p:pic>
                    <p:nvPicPr>
                      <p:cNvPr id="0" name=""/>
                      <p:cNvPicPr/>
                      <p:nvPr/>
                    </p:nvPicPr>
                    <p:blipFill>
                      <a:blip r:embed="rId4"/>
                      <a:stretch>
                        <a:fillRect/>
                      </a:stretch>
                    </p:blipFill>
                    <p:spPr>
                      <a:xfrm>
                        <a:off x="2924731" y="3308349"/>
                        <a:ext cx="2517632" cy="1112442"/>
                      </a:xfrm>
                      <a:prstGeom prst="rect">
                        <a:avLst/>
                      </a:prstGeom>
                    </p:spPr>
                  </p:pic>
                </p:oleObj>
              </mc:Fallback>
            </mc:AlternateContent>
          </a:graphicData>
        </a:graphic>
      </p:graphicFrame>
    </p:spTree>
    <p:extLst>
      <p:ext uri="{BB962C8B-B14F-4D97-AF65-F5344CB8AC3E}">
        <p14:creationId xmlns:p14="http://schemas.microsoft.com/office/powerpoint/2010/main" val="30871128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06092" y="3035170"/>
            <a:ext cx="3034942" cy="1550576"/>
          </a:xfrm>
          <a:prstGeom prst="rect">
            <a:avLst/>
          </a:prstGeom>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5286" y="5089500"/>
            <a:ext cx="7543800" cy="1403400"/>
          </a:xfrm>
        </p:spPr>
        <p:txBody>
          <a:bodyPr/>
          <a:lstStyle/>
          <a:p>
            <a:r>
              <a:rPr lang="en-US" dirty="0" smtClean="0"/>
              <a:t>Describing a Normal Distribution</a:t>
            </a:r>
            <a:endParaRPr lang="en-US" dirty="0"/>
          </a:p>
        </p:txBody>
      </p:sp>
      <p:sp>
        <p:nvSpPr>
          <p:cNvPr id="2" name="TextBox 1"/>
          <p:cNvSpPr txBox="1"/>
          <p:nvPr/>
        </p:nvSpPr>
        <p:spPr>
          <a:xfrm>
            <a:off x="243111" y="409380"/>
            <a:ext cx="8596232" cy="830997"/>
          </a:xfrm>
          <a:prstGeom prst="rect">
            <a:avLst/>
          </a:prstGeom>
          <a:noFill/>
        </p:spPr>
        <p:txBody>
          <a:bodyPr wrap="square" rtlCol="0">
            <a:spAutoFit/>
          </a:bodyPr>
          <a:lstStyle/>
          <a:p>
            <a:r>
              <a:rPr lang="en-US" sz="2400" dirty="0" smtClean="0"/>
              <a:t>Let’s say that the mean height for all men in Garden Grove is 68 inches with a standard deviation of 4 inches.</a:t>
            </a:r>
            <a:endParaRPr lang="en-US" sz="2400" dirty="0"/>
          </a:p>
        </p:txBody>
      </p:sp>
      <p:sp>
        <p:nvSpPr>
          <p:cNvPr id="4" name="TextBox 3"/>
          <p:cNvSpPr txBox="1"/>
          <p:nvPr/>
        </p:nvSpPr>
        <p:spPr>
          <a:xfrm>
            <a:off x="458192" y="2080598"/>
            <a:ext cx="5182842" cy="369332"/>
          </a:xfrm>
          <a:prstGeom prst="rect">
            <a:avLst/>
          </a:prstGeom>
          <a:noFill/>
        </p:spPr>
        <p:txBody>
          <a:bodyPr wrap="none" rtlCol="0">
            <a:spAutoFit/>
          </a:bodyPr>
          <a:lstStyle/>
          <a:p>
            <a:r>
              <a:rPr lang="en-US" dirty="0" smtClean="0"/>
              <a:t>We would need to write our description like this:</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277706052"/>
              </p:ext>
            </p:extLst>
          </p:nvPr>
        </p:nvGraphicFramePr>
        <p:xfrm>
          <a:off x="2606092" y="3233623"/>
          <a:ext cx="3025412" cy="1277396"/>
        </p:xfrm>
        <a:graphic>
          <a:graphicData uri="http://schemas.openxmlformats.org/presentationml/2006/ole">
            <mc:AlternateContent xmlns:mc="http://schemas.openxmlformats.org/markup-compatibility/2006">
              <mc:Choice xmlns:v="urn:schemas-microsoft-com:vml" Requires="v">
                <p:oleObj spid="_x0000_s19545" name="Equation" r:id="rId3" imgW="571500" imgH="241300" progId="Equation.3">
                  <p:embed/>
                </p:oleObj>
              </mc:Choice>
              <mc:Fallback>
                <p:oleObj name="Equation" r:id="rId3" imgW="571500" imgH="241300" progId="Equation.3">
                  <p:embed/>
                  <p:pic>
                    <p:nvPicPr>
                      <p:cNvPr id="0" name=""/>
                      <p:cNvPicPr/>
                      <p:nvPr/>
                    </p:nvPicPr>
                    <p:blipFill>
                      <a:blip r:embed="rId4"/>
                      <a:stretch>
                        <a:fillRect/>
                      </a:stretch>
                    </p:blipFill>
                    <p:spPr>
                      <a:xfrm>
                        <a:off x="2606092" y="3233623"/>
                        <a:ext cx="3025412" cy="1277396"/>
                      </a:xfrm>
                      <a:prstGeom prst="rect">
                        <a:avLst/>
                      </a:prstGeom>
                    </p:spPr>
                  </p:pic>
                </p:oleObj>
              </mc:Fallback>
            </mc:AlternateContent>
          </a:graphicData>
        </a:graphic>
      </p:graphicFrame>
    </p:spTree>
    <p:extLst>
      <p:ext uri="{BB962C8B-B14F-4D97-AF65-F5344CB8AC3E}">
        <p14:creationId xmlns:p14="http://schemas.microsoft.com/office/powerpoint/2010/main" val="104253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06092" y="3035170"/>
            <a:ext cx="3034942" cy="1550576"/>
          </a:xfrm>
          <a:prstGeom prst="rect">
            <a:avLst/>
          </a:prstGeom>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5286" y="5089500"/>
            <a:ext cx="7543800" cy="1403400"/>
          </a:xfrm>
        </p:spPr>
        <p:txBody>
          <a:bodyPr/>
          <a:lstStyle/>
          <a:p>
            <a:r>
              <a:rPr lang="en-US" dirty="0" smtClean="0"/>
              <a:t>Describing a Normal Distribution</a:t>
            </a:r>
            <a:endParaRPr lang="en-US" dirty="0"/>
          </a:p>
        </p:txBody>
      </p:sp>
      <p:sp>
        <p:nvSpPr>
          <p:cNvPr id="2" name="TextBox 1"/>
          <p:cNvSpPr txBox="1"/>
          <p:nvPr/>
        </p:nvSpPr>
        <p:spPr>
          <a:xfrm>
            <a:off x="243111" y="409380"/>
            <a:ext cx="8596232" cy="1200328"/>
          </a:xfrm>
          <a:prstGeom prst="rect">
            <a:avLst/>
          </a:prstGeom>
          <a:noFill/>
        </p:spPr>
        <p:txBody>
          <a:bodyPr wrap="square" rtlCol="0">
            <a:spAutoFit/>
          </a:bodyPr>
          <a:lstStyle/>
          <a:p>
            <a:r>
              <a:rPr lang="en-US" sz="2400" dirty="0" smtClean="0"/>
              <a:t>Let’s say that the mean time it takes Mr. Pines to walk to the office each day is 242 seconds with a standard deviation of 11 seconds.</a:t>
            </a:r>
            <a:endParaRPr lang="en-US" sz="2400" dirty="0"/>
          </a:p>
        </p:txBody>
      </p:sp>
      <p:sp>
        <p:nvSpPr>
          <p:cNvPr id="4" name="TextBox 3"/>
          <p:cNvSpPr txBox="1"/>
          <p:nvPr/>
        </p:nvSpPr>
        <p:spPr>
          <a:xfrm>
            <a:off x="458192" y="2080598"/>
            <a:ext cx="5182842" cy="369332"/>
          </a:xfrm>
          <a:prstGeom prst="rect">
            <a:avLst/>
          </a:prstGeom>
          <a:noFill/>
        </p:spPr>
        <p:txBody>
          <a:bodyPr wrap="none" rtlCol="0">
            <a:spAutoFit/>
          </a:bodyPr>
          <a:lstStyle/>
          <a:p>
            <a:r>
              <a:rPr lang="en-US" dirty="0" smtClean="0"/>
              <a:t>We would need to write our description like this: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0185206"/>
              </p:ext>
            </p:extLst>
          </p:nvPr>
        </p:nvGraphicFramePr>
        <p:xfrm>
          <a:off x="2871027" y="3514282"/>
          <a:ext cx="2444990" cy="844633"/>
        </p:xfrm>
        <a:graphic>
          <a:graphicData uri="http://schemas.openxmlformats.org/presentationml/2006/ole">
            <mc:AlternateContent xmlns:mc="http://schemas.openxmlformats.org/markup-compatibility/2006">
              <mc:Choice xmlns:v="urn:schemas-microsoft-com:vml" Requires="v">
                <p:oleObj spid="_x0000_s20569" name="Equation" r:id="rId3" imgW="698500" imgH="241300" progId="Equation.3">
                  <p:embed/>
                </p:oleObj>
              </mc:Choice>
              <mc:Fallback>
                <p:oleObj name="Equation" r:id="rId3" imgW="698500" imgH="241300" progId="Equation.3">
                  <p:embed/>
                  <p:pic>
                    <p:nvPicPr>
                      <p:cNvPr id="0" name=""/>
                      <p:cNvPicPr/>
                      <p:nvPr/>
                    </p:nvPicPr>
                    <p:blipFill>
                      <a:blip r:embed="rId4"/>
                      <a:stretch>
                        <a:fillRect/>
                      </a:stretch>
                    </p:blipFill>
                    <p:spPr>
                      <a:xfrm>
                        <a:off x="2871027" y="3514282"/>
                        <a:ext cx="2444990" cy="844633"/>
                      </a:xfrm>
                      <a:prstGeom prst="rect">
                        <a:avLst/>
                      </a:prstGeom>
                    </p:spPr>
                  </p:pic>
                </p:oleObj>
              </mc:Fallback>
            </mc:AlternateContent>
          </a:graphicData>
        </a:graphic>
      </p:graphicFrame>
    </p:spTree>
    <p:extLst>
      <p:ext uri="{BB962C8B-B14F-4D97-AF65-F5344CB8AC3E}">
        <p14:creationId xmlns:p14="http://schemas.microsoft.com/office/powerpoint/2010/main" val="1602264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17011</TotalTime>
  <Words>1942</Words>
  <Application>Microsoft Macintosh PowerPoint</Application>
  <PresentationFormat>On-screen Show (4:3)</PresentationFormat>
  <Paragraphs>337</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Elemental</vt:lpstr>
      <vt:lpstr>Equation</vt:lpstr>
      <vt:lpstr>Chapter 2</vt:lpstr>
      <vt:lpstr>The Normal Distribution</vt:lpstr>
      <vt:lpstr>CAUTION!!</vt:lpstr>
      <vt:lpstr>The Normal Distribution</vt:lpstr>
      <vt:lpstr>The Normal Distribution</vt:lpstr>
      <vt:lpstr>The Empirical Rule</vt:lpstr>
      <vt:lpstr>Describing a Normal Distribution</vt:lpstr>
      <vt:lpstr>Describing a Normal Distribution</vt:lpstr>
      <vt:lpstr>Describing a Normal Distribution</vt:lpstr>
      <vt:lpstr>PowerPoint Presentation</vt:lpstr>
      <vt:lpstr>PowerPoint Presentation</vt:lpstr>
      <vt:lpstr>Z - Scores</vt:lpstr>
      <vt:lpstr>PowerPoint Presentation</vt:lpstr>
      <vt:lpstr>PowerPoint Presentation</vt:lpstr>
      <vt:lpstr>PowerPoint Presentation</vt:lpstr>
      <vt:lpstr>PowerPoint Presentation</vt:lpstr>
      <vt:lpstr>Ch 5 Test Scores</vt:lpstr>
      <vt:lpstr>PowerPoint Presentation</vt:lpstr>
      <vt:lpstr>PowerPoint Presentation</vt:lpstr>
      <vt:lpstr>PowerPoint Presentation</vt:lpstr>
      <vt:lpstr>PowerPoint Presentation</vt:lpstr>
      <vt:lpstr>Standard Normal Curve</vt:lpstr>
      <vt:lpstr>PowerPoint Presentation</vt:lpstr>
      <vt:lpstr>PowerPoint Presentation</vt:lpstr>
      <vt:lpstr>PowerPoint Presentation</vt:lpstr>
      <vt:lpstr>PowerPoint Presentation</vt:lpstr>
      <vt:lpstr>PowerPoint Presentation</vt:lpstr>
      <vt:lpstr>PowerPoint Presentation</vt:lpstr>
      <vt:lpstr>Great White Sharks</vt:lpstr>
      <vt:lpstr>Lengths of 44 Great White Sharks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Tiger Woods</vt:lpstr>
      <vt:lpstr>PowerPoint Presentation</vt:lpstr>
      <vt:lpstr>PowerPoint Presentation</vt:lpstr>
      <vt:lpstr>PowerPoint Presentation</vt:lpstr>
      <vt:lpstr>PowerPoint Presentation</vt:lpstr>
      <vt:lpstr>Outliers on a Normal Curve</vt:lpstr>
      <vt:lpstr>Outliers on a Normal Curve</vt:lpstr>
      <vt:lpstr>Outliers on a Normal Curve</vt:lpstr>
      <vt:lpstr>Outliers on a Normal Curve</vt:lpstr>
      <vt:lpstr>Outliers on a Normal Curve</vt:lpstr>
      <vt:lpstr>Outliers on a Normal Curve</vt:lpstr>
      <vt:lpstr>Brushing Teeth</vt:lpstr>
      <vt:lpstr>Brushing Teeth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Survey</dc:title>
  <dc:creator>Classroom</dc:creator>
  <cp:lastModifiedBy>Greg Pines</cp:lastModifiedBy>
  <cp:revision>96</cp:revision>
  <dcterms:created xsi:type="dcterms:W3CDTF">2012-09-30T21:11:31Z</dcterms:created>
  <dcterms:modified xsi:type="dcterms:W3CDTF">2016-11-07T18:07:26Z</dcterms:modified>
</cp:coreProperties>
</file>