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m4a" ContentType="audio/unknown"/>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notesSlides/notesSlide7.xml" ContentType="application/vnd.openxmlformats-officedocument.presentationml.notesSlide+xml"/>
  <Override PartName="/ppt/embeddings/oleObject20.bin" ContentType="application/vnd.openxmlformats-officedocument.oleObject"/>
  <Override PartName="/ppt/embeddings/oleObject21.bin" ContentType="application/vnd.openxmlformats-officedocument.oleObject"/>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embeddings/oleObject22.bin" ContentType="application/vnd.openxmlformats-officedocument.oleObject"/>
  <Override PartName="/ppt/embeddings/oleObject23.bin" ContentType="application/vnd.openxmlformats-officedocument.oleObject"/>
  <Override PartName="/ppt/embeddings/oleObject24.bin" ContentType="application/vnd.openxmlformats-officedocument.oleObject"/>
  <Override PartName="/ppt/embeddings/oleObject25.bin" ContentType="application/vnd.openxmlformats-officedocument.oleObject"/>
  <Override PartName="/ppt/embeddings/oleObject26.bin" ContentType="application/vnd.openxmlformats-officedocument.oleObject"/>
  <Override PartName="/ppt/embeddings/oleObject27.bin" ContentType="application/vnd.openxmlformats-officedocument.oleObject"/>
  <Override PartName="/ppt/embeddings/oleObject28.bin" ContentType="application/vnd.openxmlformats-officedocument.oleObject"/>
  <Override PartName="/ppt/embeddings/oleObject29.bin" ContentType="application/vnd.openxmlformats-officedocument.oleObject"/>
  <Override PartName="/ppt/embeddings/oleObject30.bin" ContentType="application/vnd.openxmlformats-officedocument.oleObject"/>
  <Override PartName="/ppt/embeddings/oleObject31.bin" ContentType="application/vnd.openxmlformats-officedocument.oleObject"/>
  <Override PartName="/ppt/embeddings/oleObject32.bin" ContentType="application/vnd.openxmlformats-officedocument.oleObject"/>
  <Override PartName="/ppt/embeddings/oleObject33.bin" ContentType="application/vnd.openxmlformats-officedocument.oleObject"/>
  <Override PartName="/ppt/embeddings/oleObject34.bin" ContentType="application/vnd.openxmlformats-officedocument.oleObject"/>
  <Override PartName="/ppt/embeddings/oleObject35.bin" ContentType="application/vnd.openxmlformats-officedocument.oleObject"/>
  <Override PartName="/ppt/embeddings/oleObject36.bin" ContentType="application/vnd.openxmlformats-officedocument.oleObject"/>
  <Override PartName="/ppt/embeddings/oleObject37.bin" ContentType="application/vnd.openxmlformats-officedocument.oleObject"/>
  <Override PartName="/ppt/embeddings/oleObject38.bin" ContentType="application/vnd.openxmlformats-officedocument.oleObject"/>
  <Override PartName="/ppt/embeddings/oleObject39.bin" ContentType="application/vnd.openxmlformats-officedocument.oleObject"/>
  <Override PartName="/ppt/embeddings/oleObject40.bin" ContentType="application/vnd.openxmlformats-officedocument.oleObject"/>
  <Override PartName="/ppt/embeddings/oleObject41.bin" ContentType="application/vnd.openxmlformats-officedocument.oleObject"/>
  <Override PartName="/ppt/embeddings/oleObject42.bin" ContentType="application/vnd.openxmlformats-officedocument.oleObject"/>
  <Override PartName="/ppt/embeddings/oleObject43.bin" ContentType="application/vnd.openxmlformats-officedocument.oleObject"/>
  <Override PartName="/ppt/embeddings/oleObject44.bin" ContentType="application/vnd.openxmlformats-officedocument.oleObject"/>
  <Override PartName="/ppt/embeddings/oleObject45.bin" ContentType="application/vnd.openxmlformats-officedocument.oleObject"/>
  <Override PartName="/ppt/embeddings/oleObject46.bin" ContentType="application/vnd.openxmlformats-officedocument.oleObject"/>
  <Override PartName="/ppt/embeddings/oleObject47.bin" ContentType="application/vnd.openxmlformats-officedocument.oleObject"/>
  <Override PartName="/ppt/embeddings/oleObject48.bin" ContentType="application/vnd.openxmlformats-officedocument.oleObject"/>
  <Override PartName="/ppt/embeddings/oleObject49.bin" ContentType="application/vnd.openxmlformats-officedocument.oleObject"/>
  <Override PartName="/ppt/embeddings/oleObject50.bin" ContentType="application/vnd.openxmlformats-officedocument.oleObject"/>
  <Override PartName="/ppt/embeddings/oleObject51.bin" ContentType="application/vnd.openxmlformats-officedocument.oleObject"/>
  <Override PartName="/ppt/embeddings/oleObject52.bin" ContentType="application/vnd.openxmlformats-officedocument.oleObject"/>
  <Override PartName="/ppt/embeddings/oleObject53.bin" ContentType="application/vnd.openxmlformats-officedocument.oleObject"/>
  <Override PartName="/ppt/embeddings/oleObject54.bin" ContentType="application/vnd.openxmlformats-officedocument.oleObject"/>
  <Override PartName="/ppt/embeddings/oleObject55.bin" ContentType="application/vnd.openxmlformats-officedocument.oleObject"/>
  <Override PartName="/ppt/embeddings/oleObject56.bin" ContentType="application/vnd.openxmlformats-officedocument.oleObject"/>
  <Override PartName="/ppt/embeddings/oleObject57.bin" ContentType="application/vnd.openxmlformats-officedocument.oleObject"/>
  <Override PartName="/ppt/embeddings/oleObject58.bin" ContentType="application/vnd.openxmlformats-officedocument.oleObject"/>
  <Override PartName="/ppt/embeddings/oleObject59.bin" ContentType="application/vnd.openxmlformats-officedocument.oleObject"/>
  <Override PartName="/ppt/embeddings/oleObject60.bin" ContentType="application/vnd.openxmlformats-officedocument.oleObject"/>
  <Override PartName="/ppt/embeddings/oleObject61.bin" ContentType="application/vnd.openxmlformats-officedocument.oleObject"/>
  <Override PartName="/ppt/embeddings/oleObject62.bin" ContentType="application/vnd.openxmlformats-officedocument.oleObject"/>
  <Override PartName="/ppt/embeddings/oleObject63.bin" ContentType="application/vnd.openxmlformats-officedocument.oleObject"/>
  <Override PartName="/ppt/embeddings/oleObject64.bin" ContentType="application/vnd.openxmlformats-officedocument.oleObject"/>
  <Override PartName="/ppt/embeddings/oleObject65.bin" ContentType="application/vnd.openxmlformats-officedocument.oleObject"/>
  <Override PartName="/ppt/embeddings/oleObject66.bin" ContentType="application/vnd.openxmlformats-officedocument.oleObject"/>
  <Override PartName="/ppt/embeddings/oleObject67.bin" ContentType="application/vnd.openxmlformats-officedocument.oleObject"/>
  <Override PartName="/ppt/embeddings/oleObject68.bin" ContentType="application/vnd.openxmlformats-officedocument.oleObject"/>
  <Override PartName="/ppt/embeddings/oleObject69.bin" ContentType="application/vnd.openxmlformats-officedocument.oleObject"/>
  <Override PartName="/ppt/embeddings/oleObject70.bin" ContentType="application/vnd.openxmlformats-officedocument.oleObject"/>
  <Override PartName="/ppt/embeddings/oleObject71.bin" ContentType="application/vnd.openxmlformats-officedocument.oleObject"/>
  <Override PartName="/ppt/embeddings/oleObject72.bin" ContentType="application/vnd.openxmlformats-officedocument.oleObject"/>
  <Override PartName="/ppt/embeddings/oleObject73.bin" ContentType="application/vnd.openxmlformats-officedocument.oleObject"/>
  <Override PartName="/ppt/embeddings/oleObject74.bin" ContentType="application/vnd.openxmlformats-officedocument.oleObject"/>
  <Override PartName="/ppt/embeddings/oleObject75.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77"/>
  </p:notesMasterIdLst>
  <p:sldIdLst>
    <p:sldId id="296" r:id="rId2"/>
    <p:sldId id="294" r:id="rId3"/>
    <p:sldId id="295" r:id="rId4"/>
    <p:sldId id="256" r:id="rId5"/>
    <p:sldId id="257" r:id="rId6"/>
    <p:sldId id="258" r:id="rId7"/>
    <p:sldId id="259" r:id="rId8"/>
    <p:sldId id="261" r:id="rId9"/>
    <p:sldId id="260" r:id="rId10"/>
    <p:sldId id="262" r:id="rId11"/>
    <p:sldId id="263" r:id="rId12"/>
    <p:sldId id="264" r:id="rId13"/>
    <p:sldId id="265" r:id="rId14"/>
    <p:sldId id="266" r:id="rId15"/>
    <p:sldId id="267" r:id="rId16"/>
    <p:sldId id="268" r:id="rId17"/>
    <p:sldId id="269" r:id="rId18"/>
    <p:sldId id="270" r:id="rId19"/>
    <p:sldId id="331" r:id="rId20"/>
    <p:sldId id="33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9" r:id="rId59"/>
    <p:sldId id="322" r:id="rId60"/>
    <p:sldId id="311" r:id="rId61"/>
    <p:sldId id="312" r:id="rId62"/>
    <p:sldId id="313" r:id="rId63"/>
    <p:sldId id="314" r:id="rId64"/>
    <p:sldId id="315" r:id="rId65"/>
    <p:sldId id="321" r:id="rId66"/>
    <p:sldId id="316" r:id="rId67"/>
    <p:sldId id="317" r:id="rId68"/>
    <p:sldId id="318" r:id="rId69"/>
    <p:sldId id="323" r:id="rId70"/>
    <p:sldId id="324" r:id="rId71"/>
    <p:sldId id="325" r:id="rId72"/>
    <p:sldId id="326" r:id="rId73"/>
    <p:sldId id="327" r:id="rId74"/>
    <p:sldId id="328" r:id="rId75"/>
    <p:sldId id="329" r:id="rId7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75" d="100"/>
          <a:sy n="75" d="100"/>
        </p:scale>
        <p:origin x="-2064" y="-6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viewProps" Target="viewProps.xml"/><Relationship Id="rId81" Type="http://schemas.openxmlformats.org/officeDocument/2006/relationships/theme" Target="theme/theme1.xml"/><Relationship Id="rId82"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notesMaster" Target="notesMasters/notesMaster1.xml"/><Relationship Id="rId78" Type="http://schemas.openxmlformats.org/officeDocument/2006/relationships/printerSettings" Target="printerSettings/printerSettings1.bin"/><Relationship Id="rId79" Type="http://schemas.openxmlformats.org/officeDocument/2006/relationships/presProps" Target="presProp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7.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8.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59.emf"/><Relationship Id="rId2" Type="http://schemas.openxmlformats.org/officeDocument/2006/relationships/image" Target="../media/image60.emf"/><Relationship Id="rId3" Type="http://schemas.openxmlformats.org/officeDocument/2006/relationships/image" Target="../media/image6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63.emf"/><Relationship Id="rId2" Type="http://schemas.openxmlformats.org/officeDocument/2006/relationships/image" Target="../media/image64.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65.emf"/><Relationship Id="rId2" Type="http://schemas.openxmlformats.org/officeDocument/2006/relationships/image" Target="../media/image66.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67.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68.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70.emf"/><Relationship Id="rId2" Type="http://schemas.openxmlformats.org/officeDocument/2006/relationships/image" Target="../media/image7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72.emf"/><Relationship Id="rId2" Type="http://schemas.openxmlformats.org/officeDocument/2006/relationships/image" Target="../media/image73.emf"/><Relationship Id="rId3" Type="http://schemas.openxmlformats.org/officeDocument/2006/relationships/image" Target="../media/image74.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75.emf"/><Relationship Id="rId2" Type="http://schemas.openxmlformats.org/officeDocument/2006/relationships/image" Target="../media/image76.emf"/><Relationship Id="rId3" Type="http://schemas.openxmlformats.org/officeDocument/2006/relationships/image" Target="../media/image7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78.emf"/><Relationship Id="rId2" Type="http://schemas.openxmlformats.org/officeDocument/2006/relationships/image" Target="../media/image79.emf"/><Relationship Id="rId3" Type="http://schemas.openxmlformats.org/officeDocument/2006/relationships/image" Target="../media/image80.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81.emf"/><Relationship Id="rId2" Type="http://schemas.openxmlformats.org/officeDocument/2006/relationships/image" Target="../media/image82.emf"/><Relationship Id="rId3" Type="http://schemas.openxmlformats.org/officeDocument/2006/relationships/image" Target="../media/image83.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84.emf"/><Relationship Id="rId2" Type="http://schemas.openxmlformats.org/officeDocument/2006/relationships/image" Target="../media/image85.emf"/><Relationship Id="rId3" Type="http://schemas.openxmlformats.org/officeDocument/2006/relationships/image" Target="../media/image86.e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89.emf"/><Relationship Id="rId4" Type="http://schemas.openxmlformats.org/officeDocument/2006/relationships/image" Target="../media/image90.emf"/><Relationship Id="rId1" Type="http://schemas.openxmlformats.org/officeDocument/2006/relationships/image" Target="../media/image87.emf"/><Relationship Id="rId2" Type="http://schemas.openxmlformats.org/officeDocument/2006/relationships/image" Target="../media/image88.e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93.emf"/><Relationship Id="rId4" Type="http://schemas.openxmlformats.org/officeDocument/2006/relationships/image" Target="../media/image94.emf"/><Relationship Id="rId5" Type="http://schemas.openxmlformats.org/officeDocument/2006/relationships/image" Target="../media/image95.emf"/><Relationship Id="rId6" Type="http://schemas.openxmlformats.org/officeDocument/2006/relationships/image" Target="../media/image96.emf"/><Relationship Id="rId1" Type="http://schemas.openxmlformats.org/officeDocument/2006/relationships/image" Target="../media/image91.emf"/><Relationship Id="rId2" Type="http://schemas.openxmlformats.org/officeDocument/2006/relationships/image" Target="../media/image92.emf"/></Relationships>
</file>

<file path=ppt/drawings/_rels/vmlDrawing25.vml.rels><?xml version="1.0" encoding="UTF-8" standalone="yes"?>
<Relationships xmlns="http://schemas.openxmlformats.org/package/2006/relationships"><Relationship Id="rId3" Type="http://schemas.openxmlformats.org/officeDocument/2006/relationships/image" Target="../media/image99.emf"/><Relationship Id="rId4" Type="http://schemas.openxmlformats.org/officeDocument/2006/relationships/image" Target="../media/image100.emf"/><Relationship Id="rId5" Type="http://schemas.openxmlformats.org/officeDocument/2006/relationships/image" Target="../media/image101.emf"/><Relationship Id="rId6" Type="http://schemas.openxmlformats.org/officeDocument/2006/relationships/image" Target="../media/image102.emf"/><Relationship Id="rId7" Type="http://schemas.openxmlformats.org/officeDocument/2006/relationships/image" Target="../media/image103.emf"/><Relationship Id="rId8" Type="http://schemas.openxmlformats.org/officeDocument/2006/relationships/image" Target="../media/image104.emf"/><Relationship Id="rId9" Type="http://schemas.openxmlformats.org/officeDocument/2006/relationships/image" Target="../media/image105.emf"/><Relationship Id="rId10" Type="http://schemas.openxmlformats.org/officeDocument/2006/relationships/image" Target="../media/image106.emf"/><Relationship Id="rId1" Type="http://schemas.openxmlformats.org/officeDocument/2006/relationships/image" Target="../media/image97.emf"/><Relationship Id="rId2" Type="http://schemas.openxmlformats.org/officeDocument/2006/relationships/image" Target="../media/image98.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08.emf"/></Relationships>
</file>

<file path=ppt/drawings/_rels/vmlDrawing27.vml.rels><?xml version="1.0" encoding="UTF-8" standalone="yes"?>
<Relationships xmlns="http://schemas.openxmlformats.org/package/2006/relationships"><Relationship Id="rId3" Type="http://schemas.openxmlformats.org/officeDocument/2006/relationships/image" Target="../media/image112.emf"/><Relationship Id="rId4" Type="http://schemas.openxmlformats.org/officeDocument/2006/relationships/image" Target="../media/image113.emf"/><Relationship Id="rId1" Type="http://schemas.openxmlformats.org/officeDocument/2006/relationships/image" Target="../media/image110.emf"/><Relationship Id="rId2" Type="http://schemas.openxmlformats.org/officeDocument/2006/relationships/image" Target="../media/image111.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1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emf"/><Relationship Id="rId2" Type="http://schemas.openxmlformats.org/officeDocument/2006/relationships/image" Target="../media/image1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emf"/><Relationship Id="rId2" Type="http://schemas.openxmlformats.org/officeDocument/2006/relationships/image" Target="../media/image1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5.emf"/><Relationship Id="rId2" Type="http://schemas.openxmlformats.org/officeDocument/2006/relationships/image" Target="../media/image26.emf"/><Relationship Id="rId3" Type="http://schemas.openxmlformats.org/officeDocument/2006/relationships/image" Target="../media/image9.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36.emf"/><Relationship Id="rId1" Type="http://schemas.openxmlformats.org/officeDocument/2006/relationships/image" Target="../media/image34.emf"/><Relationship Id="rId2" Type="http://schemas.openxmlformats.org/officeDocument/2006/relationships/image" Target="../media/image35.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9.emf"/><Relationship Id="rId2" Type="http://schemas.openxmlformats.org/officeDocument/2006/relationships/image" Target="../media/image40.emf"/><Relationship Id="rId3" Type="http://schemas.openxmlformats.org/officeDocument/2006/relationships/image" Target="../media/image4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0.emf"/><Relationship Id="rId2" Type="http://schemas.openxmlformats.org/officeDocument/2006/relationships/image" Target="../media/image51.emf"/><Relationship Id="rId3" Type="http://schemas.openxmlformats.org/officeDocument/2006/relationships/image" Target="../media/image52.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3.emf"/><Relationship Id="rId2" Type="http://schemas.openxmlformats.org/officeDocument/2006/relationships/image" Target="../media/image5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30E441E-78DE-C540-A625-5C1496D57CE5}" type="datetimeFigureOut">
              <a:rPr lang="en-US" smtClean="0"/>
              <a:t>3/24/19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06FB48-AFB0-1D4F-A006-68D515723646}" type="slidenum">
              <a:rPr lang="en-US" smtClean="0"/>
              <a:t>‹#›</a:t>
            </a:fld>
            <a:endParaRPr lang="en-US"/>
          </a:p>
        </p:txBody>
      </p:sp>
    </p:spTree>
    <p:extLst>
      <p:ext uri="{BB962C8B-B14F-4D97-AF65-F5344CB8AC3E}">
        <p14:creationId xmlns:p14="http://schemas.microsoft.com/office/powerpoint/2010/main" val="128254680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06FB48-AFB0-1D4F-A006-68D515723646}" type="slidenum">
              <a:rPr lang="en-US" smtClean="0"/>
              <a:t>2</a:t>
            </a:fld>
            <a:endParaRPr lang="en-US"/>
          </a:p>
        </p:txBody>
      </p:sp>
    </p:spTree>
    <p:extLst>
      <p:ext uri="{BB962C8B-B14F-4D97-AF65-F5344CB8AC3E}">
        <p14:creationId xmlns:p14="http://schemas.microsoft.com/office/powerpoint/2010/main" val="17113029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ndara" charset="0"/>
                <a:ea typeface="ＭＳ Ｐゴシック" charset="0"/>
                <a:cs typeface="Arial" charset="0"/>
              </a:defRPr>
            </a:lvl1pPr>
            <a:lvl2pPr marL="37931725" indent="-37474525" eaLnBrk="0" hangingPunct="0">
              <a:defRPr sz="2400">
                <a:solidFill>
                  <a:schemeClr val="tx1"/>
                </a:solidFill>
                <a:latin typeface="Candara" charset="0"/>
                <a:ea typeface="Arial" charset="0"/>
                <a:cs typeface="Arial" charset="0"/>
              </a:defRPr>
            </a:lvl2pPr>
            <a:lvl3pPr eaLnBrk="0" hangingPunct="0">
              <a:defRPr sz="2400">
                <a:solidFill>
                  <a:schemeClr val="tx1"/>
                </a:solidFill>
                <a:latin typeface="Candara" charset="0"/>
                <a:ea typeface="Arial" charset="0"/>
                <a:cs typeface="Arial" charset="0"/>
              </a:defRPr>
            </a:lvl3pPr>
            <a:lvl4pPr eaLnBrk="0" hangingPunct="0">
              <a:defRPr sz="2400">
                <a:solidFill>
                  <a:schemeClr val="tx1"/>
                </a:solidFill>
                <a:latin typeface="Candara" charset="0"/>
                <a:ea typeface="Arial" charset="0"/>
                <a:cs typeface="Arial" charset="0"/>
              </a:defRPr>
            </a:lvl4pPr>
            <a:lvl5pPr eaLnBrk="0" hangingPunct="0">
              <a:defRPr sz="2400">
                <a:solidFill>
                  <a:schemeClr val="tx1"/>
                </a:solidFill>
                <a:latin typeface="Candara" charset="0"/>
                <a:ea typeface="Arial" charset="0"/>
                <a:cs typeface="Arial" charset="0"/>
              </a:defRPr>
            </a:lvl5pPr>
            <a:lvl6pPr marL="457200" eaLnBrk="0" fontAlgn="base" hangingPunct="0">
              <a:spcBef>
                <a:spcPct val="0"/>
              </a:spcBef>
              <a:spcAft>
                <a:spcPct val="0"/>
              </a:spcAft>
              <a:defRPr sz="2400">
                <a:solidFill>
                  <a:schemeClr val="tx1"/>
                </a:solidFill>
                <a:latin typeface="Candara" charset="0"/>
                <a:ea typeface="Arial" charset="0"/>
                <a:cs typeface="Arial" charset="0"/>
              </a:defRPr>
            </a:lvl6pPr>
            <a:lvl7pPr marL="914400" eaLnBrk="0" fontAlgn="base" hangingPunct="0">
              <a:spcBef>
                <a:spcPct val="0"/>
              </a:spcBef>
              <a:spcAft>
                <a:spcPct val="0"/>
              </a:spcAft>
              <a:defRPr sz="2400">
                <a:solidFill>
                  <a:schemeClr val="tx1"/>
                </a:solidFill>
                <a:latin typeface="Candara" charset="0"/>
                <a:ea typeface="Arial" charset="0"/>
                <a:cs typeface="Arial" charset="0"/>
              </a:defRPr>
            </a:lvl7pPr>
            <a:lvl8pPr marL="1371600" eaLnBrk="0" fontAlgn="base" hangingPunct="0">
              <a:spcBef>
                <a:spcPct val="0"/>
              </a:spcBef>
              <a:spcAft>
                <a:spcPct val="0"/>
              </a:spcAft>
              <a:defRPr sz="2400">
                <a:solidFill>
                  <a:schemeClr val="tx1"/>
                </a:solidFill>
                <a:latin typeface="Candara" charset="0"/>
                <a:ea typeface="Arial" charset="0"/>
                <a:cs typeface="Arial" charset="0"/>
              </a:defRPr>
            </a:lvl8pPr>
            <a:lvl9pPr marL="1828800" eaLnBrk="0" fontAlgn="base" hangingPunct="0">
              <a:spcBef>
                <a:spcPct val="0"/>
              </a:spcBef>
              <a:spcAft>
                <a:spcPct val="0"/>
              </a:spcAft>
              <a:defRPr sz="2400">
                <a:solidFill>
                  <a:schemeClr val="tx1"/>
                </a:solidFill>
                <a:latin typeface="Candara" charset="0"/>
                <a:ea typeface="Arial" charset="0"/>
                <a:cs typeface="Arial" charset="0"/>
              </a:defRPr>
            </a:lvl9pPr>
          </a:lstStyle>
          <a:p>
            <a:pPr eaLnBrk="1" hangingPunct="1"/>
            <a:fld id="{80E837CC-B6B5-F54A-A9A6-E743A728890F}" type="slidenum">
              <a:rPr lang="en-US" sz="1200"/>
              <a:pPr eaLnBrk="1" hangingPunct="1"/>
              <a:t>42</a:t>
            </a:fld>
            <a:endParaRPr 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ndara" charset="0"/>
                <a:ea typeface="ＭＳ Ｐゴシック" charset="0"/>
                <a:cs typeface="Arial" charset="0"/>
              </a:defRPr>
            </a:lvl1pPr>
            <a:lvl2pPr marL="37931725" indent="-37474525" eaLnBrk="0" hangingPunct="0">
              <a:defRPr sz="2400">
                <a:solidFill>
                  <a:schemeClr val="tx1"/>
                </a:solidFill>
                <a:latin typeface="Candara" charset="0"/>
                <a:ea typeface="Arial" charset="0"/>
                <a:cs typeface="Arial" charset="0"/>
              </a:defRPr>
            </a:lvl2pPr>
            <a:lvl3pPr eaLnBrk="0" hangingPunct="0">
              <a:defRPr sz="2400">
                <a:solidFill>
                  <a:schemeClr val="tx1"/>
                </a:solidFill>
                <a:latin typeface="Candara" charset="0"/>
                <a:ea typeface="Arial" charset="0"/>
                <a:cs typeface="Arial" charset="0"/>
              </a:defRPr>
            </a:lvl3pPr>
            <a:lvl4pPr eaLnBrk="0" hangingPunct="0">
              <a:defRPr sz="2400">
                <a:solidFill>
                  <a:schemeClr val="tx1"/>
                </a:solidFill>
                <a:latin typeface="Candara" charset="0"/>
                <a:ea typeface="Arial" charset="0"/>
                <a:cs typeface="Arial" charset="0"/>
              </a:defRPr>
            </a:lvl4pPr>
            <a:lvl5pPr eaLnBrk="0" hangingPunct="0">
              <a:defRPr sz="2400">
                <a:solidFill>
                  <a:schemeClr val="tx1"/>
                </a:solidFill>
                <a:latin typeface="Candara" charset="0"/>
                <a:ea typeface="Arial" charset="0"/>
                <a:cs typeface="Arial" charset="0"/>
              </a:defRPr>
            </a:lvl5pPr>
            <a:lvl6pPr marL="457200" eaLnBrk="0" fontAlgn="base" hangingPunct="0">
              <a:spcBef>
                <a:spcPct val="0"/>
              </a:spcBef>
              <a:spcAft>
                <a:spcPct val="0"/>
              </a:spcAft>
              <a:defRPr sz="2400">
                <a:solidFill>
                  <a:schemeClr val="tx1"/>
                </a:solidFill>
                <a:latin typeface="Candara" charset="0"/>
                <a:ea typeface="Arial" charset="0"/>
                <a:cs typeface="Arial" charset="0"/>
              </a:defRPr>
            </a:lvl6pPr>
            <a:lvl7pPr marL="914400" eaLnBrk="0" fontAlgn="base" hangingPunct="0">
              <a:spcBef>
                <a:spcPct val="0"/>
              </a:spcBef>
              <a:spcAft>
                <a:spcPct val="0"/>
              </a:spcAft>
              <a:defRPr sz="2400">
                <a:solidFill>
                  <a:schemeClr val="tx1"/>
                </a:solidFill>
                <a:latin typeface="Candara" charset="0"/>
                <a:ea typeface="Arial" charset="0"/>
                <a:cs typeface="Arial" charset="0"/>
              </a:defRPr>
            </a:lvl7pPr>
            <a:lvl8pPr marL="1371600" eaLnBrk="0" fontAlgn="base" hangingPunct="0">
              <a:spcBef>
                <a:spcPct val="0"/>
              </a:spcBef>
              <a:spcAft>
                <a:spcPct val="0"/>
              </a:spcAft>
              <a:defRPr sz="2400">
                <a:solidFill>
                  <a:schemeClr val="tx1"/>
                </a:solidFill>
                <a:latin typeface="Candara" charset="0"/>
                <a:ea typeface="Arial" charset="0"/>
                <a:cs typeface="Arial" charset="0"/>
              </a:defRPr>
            </a:lvl8pPr>
            <a:lvl9pPr marL="1828800" eaLnBrk="0" fontAlgn="base" hangingPunct="0">
              <a:spcBef>
                <a:spcPct val="0"/>
              </a:spcBef>
              <a:spcAft>
                <a:spcPct val="0"/>
              </a:spcAft>
              <a:defRPr sz="2400">
                <a:solidFill>
                  <a:schemeClr val="tx1"/>
                </a:solidFill>
                <a:latin typeface="Candara" charset="0"/>
                <a:ea typeface="Arial" charset="0"/>
                <a:cs typeface="Arial" charset="0"/>
              </a:defRPr>
            </a:lvl9pPr>
          </a:lstStyle>
          <a:p>
            <a:pPr eaLnBrk="1" hangingPunct="1"/>
            <a:fld id="{4B057FF8-1BAA-7344-A4A0-B3815651A622}" type="slidenum">
              <a:rPr lang="en-US" sz="1200"/>
              <a:pPr eaLnBrk="1" hangingPunct="1"/>
              <a:t>43</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ndara" charset="0"/>
                <a:ea typeface="ＭＳ Ｐゴシック" charset="0"/>
                <a:cs typeface="Arial" charset="0"/>
              </a:defRPr>
            </a:lvl1pPr>
            <a:lvl2pPr marL="37931725" indent="-37474525" eaLnBrk="0" hangingPunct="0">
              <a:defRPr sz="2400">
                <a:solidFill>
                  <a:schemeClr val="tx1"/>
                </a:solidFill>
                <a:latin typeface="Candara" charset="0"/>
                <a:ea typeface="Arial" charset="0"/>
                <a:cs typeface="Arial" charset="0"/>
              </a:defRPr>
            </a:lvl2pPr>
            <a:lvl3pPr eaLnBrk="0" hangingPunct="0">
              <a:defRPr sz="2400">
                <a:solidFill>
                  <a:schemeClr val="tx1"/>
                </a:solidFill>
                <a:latin typeface="Candara" charset="0"/>
                <a:ea typeface="Arial" charset="0"/>
                <a:cs typeface="Arial" charset="0"/>
              </a:defRPr>
            </a:lvl3pPr>
            <a:lvl4pPr eaLnBrk="0" hangingPunct="0">
              <a:defRPr sz="2400">
                <a:solidFill>
                  <a:schemeClr val="tx1"/>
                </a:solidFill>
                <a:latin typeface="Candara" charset="0"/>
                <a:ea typeface="Arial" charset="0"/>
                <a:cs typeface="Arial" charset="0"/>
              </a:defRPr>
            </a:lvl4pPr>
            <a:lvl5pPr eaLnBrk="0" hangingPunct="0">
              <a:defRPr sz="2400">
                <a:solidFill>
                  <a:schemeClr val="tx1"/>
                </a:solidFill>
                <a:latin typeface="Candara" charset="0"/>
                <a:ea typeface="Arial" charset="0"/>
                <a:cs typeface="Arial" charset="0"/>
              </a:defRPr>
            </a:lvl5pPr>
            <a:lvl6pPr marL="457200" eaLnBrk="0" fontAlgn="base" hangingPunct="0">
              <a:spcBef>
                <a:spcPct val="0"/>
              </a:spcBef>
              <a:spcAft>
                <a:spcPct val="0"/>
              </a:spcAft>
              <a:defRPr sz="2400">
                <a:solidFill>
                  <a:schemeClr val="tx1"/>
                </a:solidFill>
                <a:latin typeface="Candara" charset="0"/>
                <a:ea typeface="Arial" charset="0"/>
                <a:cs typeface="Arial" charset="0"/>
              </a:defRPr>
            </a:lvl6pPr>
            <a:lvl7pPr marL="914400" eaLnBrk="0" fontAlgn="base" hangingPunct="0">
              <a:spcBef>
                <a:spcPct val="0"/>
              </a:spcBef>
              <a:spcAft>
                <a:spcPct val="0"/>
              </a:spcAft>
              <a:defRPr sz="2400">
                <a:solidFill>
                  <a:schemeClr val="tx1"/>
                </a:solidFill>
                <a:latin typeface="Candara" charset="0"/>
                <a:ea typeface="Arial" charset="0"/>
                <a:cs typeface="Arial" charset="0"/>
              </a:defRPr>
            </a:lvl7pPr>
            <a:lvl8pPr marL="1371600" eaLnBrk="0" fontAlgn="base" hangingPunct="0">
              <a:spcBef>
                <a:spcPct val="0"/>
              </a:spcBef>
              <a:spcAft>
                <a:spcPct val="0"/>
              </a:spcAft>
              <a:defRPr sz="2400">
                <a:solidFill>
                  <a:schemeClr val="tx1"/>
                </a:solidFill>
                <a:latin typeface="Candara" charset="0"/>
                <a:ea typeface="Arial" charset="0"/>
                <a:cs typeface="Arial" charset="0"/>
              </a:defRPr>
            </a:lvl8pPr>
            <a:lvl9pPr marL="1828800" eaLnBrk="0" fontAlgn="base" hangingPunct="0">
              <a:spcBef>
                <a:spcPct val="0"/>
              </a:spcBef>
              <a:spcAft>
                <a:spcPct val="0"/>
              </a:spcAft>
              <a:defRPr sz="2400">
                <a:solidFill>
                  <a:schemeClr val="tx1"/>
                </a:solidFill>
                <a:latin typeface="Candara" charset="0"/>
                <a:ea typeface="Arial" charset="0"/>
                <a:cs typeface="Arial" charset="0"/>
              </a:defRPr>
            </a:lvl9pPr>
          </a:lstStyle>
          <a:p>
            <a:pPr eaLnBrk="1" hangingPunct="1"/>
            <a:fld id="{1E1E6D67-1308-4546-80DC-BCA16BFC07AD}" type="slidenum">
              <a:rPr lang="en-US" sz="1200"/>
              <a:pPr eaLnBrk="1" hangingPunct="1"/>
              <a:t>34</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ndara" charset="0"/>
                <a:ea typeface="ＭＳ Ｐゴシック" charset="0"/>
                <a:cs typeface="Arial" charset="0"/>
              </a:defRPr>
            </a:lvl1pPr>
            <a:lvl2pPr marL="37931725" indent="-37474525" eaLnBrk="0" hangingPunct="0">
              <a:defRPr sz="2400">
                <a:solidFill>
                  <a:schemeClr val="tx1"/>
                </a:solidFill>
                <a:latin typeface="Candara" charset="0"/>
                <a:ea typeface="Arial" charset="0"/>
                <a:cs typeface="Arial" charset="0"/>
              </a:defRPr>
            </a:lvl2pPr>
            <a:lvl3pPr eaLnBrk="0" hangingPunct="0">
              <a:defRPr sz="2400">
                <a:solidFill>
                  <a:schemeClr val="tx1"/>
                </a:solidFill>
                <a:latin typeface="Candara" charset="0"/>
                <a:ea typeface="Arial" charset="0"/>
                <a:cs typeface="Arial" charset="0"/>
              </a:defRPr>
            </a:lvl3pPr>
            <a:lvl4pPr eaLnBrk="0" hangingPunct="0">
              <a:defRPr sz="2400">
                <a:solidFill>
                  <a:schemeClr val="tx1"/>
                </a:solidFill>
                <a:latin typeface="Candara" charset="0"/>
                <a:ea typeface="Arial" charset="0"/>
                <a:cs typeface="Arial" charset="0"/>
              </a:defRPr>
            </a:lvl4pPr>
            <a:lvl5pPr eaLnBrk="0" hangingPunct="0">
              <a:defRPr sz="2400">
                <a:solidFill>
                  <a:schemeClr val="tx1"/>
                </a:solidFill>
                <a:latin typeface="Candara" charset="0"/>
                <a:ea typeface="Arial" charset="0"/>
                <a:cs typeface="Arial" charset="0"/>
              </a:defRPr>
            </a:lvl5pPr>
            <a:lvl6pPr marL="457200" eaLnBrk="0" fontAlgn="base" hangingPunct="0">
              <a:spcBef>
                <a:spcPct val="0"/>
              </a:spcBef>
              <a:spcAft>
                <a:spcPct val="0"/>
              </a:spcAft>
              <a:defRPr sz="2400">
                <a:solidFill>
                  <a:schemeClr val="tx1"/>
                </a:solidFill>
                <a:latin typeface="Candara" charset="0"/>
                <a:ea typeface="Arial" charset="0"/>
                <a:cs typeface="Arial" charset="0"/>
              </a:defRPr>
            </a:lvl6pPr>
            <a:lvl7pPr marL="914400" eaLnBrk="0" fontAlgn="base" hangingPunct="0">
              <a:spcBef>
                <a:spcPct val="0"/>
              </a:spcBef>
              <a:spcAft>
                <a:spcPct val="0"/>
              </a:spcAft>
              <a:defRPr sz="2400">
                <a:solidFill>
                  <a:schemeClr val="tx1"/>
                </a:solidFill>
                <a:latin typeface="Candara" charset="0"/>
                <a:ea typeface="Arial" charset="0"/>
                <a:cs typeface="Arial" charset="0"/>
              </a:defRPr>
            </a:lvl7pPr>
            <a:lvl8pPr marL="1371600" eaLnBrk="0" fontAlgn="base" hangingPunct="0">
              <a:spcBef>
                <a:spcPct val="0"/>
              </a:spcBef>
              <a:spcAft>
                <a:spcPct val="0"/>
              </a:spcAft>
              <a:defRPr sz="2400">
                <a:solidFill>
                  <a:schemeClr val="tx1"/>
                </a:solidFill>
                <a:latin typeface="Candara" charset="0"/>
                <a:ea typeface="Arial" charset="0"/>
                <a:cs typeface="Arial" charset="0"/>
              </a:defRPr>
            </a:lvl8pPr>
            <a:lvl9pPr marL="1828800" eaLnBrk="0" fontAlgn="base" hangingPunct="0">
              <a:spcBef>
                <a:spcPct val="0"/>
              </a:spcBef>
              <a:spcAft>
                <a:spcPct val="0"/>
              </a:spcAft>
              <a:defRPr sz="2400">
                <a:solidFill>
                  <a:schemeClr val="tx1"/>
                </a:solidFill>
                <a:latin typeface="Candara" charset="0"/>
                <a:ea typeface="Arial" charset="0"/>
                <a:cs typeface="Arial" charset="0"/>
              </a:defRPr>
            </a:lvl9pPr>
          </a:lstStyle>
          <a:p>
            <a:pPr eaLnBrk="1" hangingPunct="1"/>
            <a:fld id="{43A28AB9-6161-9C45-A7A4-CD30E7DB6B17}" type="slidenum">
              <a:rPr lang="en-US" sz="1200"/>
              <a:pPr eaLnBrk="1" hangingPunct="1"/>
              <a:t>35</a:t>
            </a:fld>
            <a:endParaRPr 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ndara" charset="0"/>
                <a:ea typeface="ＭＳ Ｐゴシック" charset="0"/>
                <a:cs typeface="Arial" charset="0"/>
              </a:defRPr>
            </a:lvl1pPr>
            <a:lvl2pPr marL="37931725" indent="-37474525" eaLnBrk="0" hangingPunct="0">
              <a:defRPr sz="2400">
                <a:solidFill>
                  <a:schemeClr val="tx1"/>
                </a:solidFill>
                <a:latin typeface="Candara" charset="0"/>
                <a:ea typeface="Arial" charset="0"/>
                <a:cs typeface="Arial" charset="0"/>
              </a:defRPr>
            </a:lvl2pPr>
            <a:lvl3pPr eaLnBrk="0" hangingPunct="0">
              <a:defRPr sz="2400">
                <a:solidFill>
                  <a:schemeClr val="tx1"/>
                </a:solidFill>
                <a:latin typeface="Candara" charset="0"/>
                <a:ea typeface="Arial" charset="0"/>
                <a:cs typeface="Arial" charset="0"/>
              </a:defRPr>
            </a:lvl3pPr>
            <a:lvl4pPr eaLnBrk="0" hangingPunct="0">
              <a:defRPr sz="2400">
                <a:solidFill>
                  <a:schemeClr val="tx1"/>
                </a:solidFill>
                <a:latin typeface="Candara" charset="0"/>
                <a:ea typeface="Arial" charset="0"/>
                <a:cs typeface="Arial" charset="0"/>
              </a:defRPr>
            </a:lvl4pPr>
            <a:lvl5pPr eaLnBrk="0" hangingPunct="0">
              <a:defRPr sz="2400">
                <a:solidFill>
                  <a:schemeClr val="tx1"/>
                </a:solidFill>
                <a:latin typeface="Candara" charset="0"/>
                <a:ea typeface="Arial" charset="0"/>
                <a:cs typeface="Arial" charset="0"/>
              </a:defRPr>
            </a:lvl5pPr>
            <a:lvl6pPr marL="457200" eaLnBrk="0" fontAlgn="base" hangingPunct="0">
              <a:spcBef>
                <a:spcPct val="0"/>
              </a:spcBef>
              <a:spcAft>
                <a:spcPct val="0"/>
              </a:spcAft>
              <a:defRPr sz="2400">
                <a:solidFill>
                  <a:schemeClr val="tx1"/>
                </a:solidFill>
                <a:latin typeface="Candara" charset="0"/>
                <a:ea typeface="Arial" charset="0"/>
                <a:cs typeface="Arial" charset="0"/>
              </a:defRPr>
            </a:lvl6pPr>
            <a:lvl7pPr marL="914400" eaLnBrk="0" fontAlgn="base" hangingPunct="0">
              <a:spcBef>
                <a:spcPct val="0"/>
              </a:spcBef>
              <a:spcAft>
                <a:spcPct val="0"/>
              </a:spcAft>
              <a:defRPr sz="2400">
                <a:solidFill>
                  <a:schemeClr val="tx1"/>
                </a:solidFill>
                <a:latin typeface="Candara" charset="0"/>
                <a:ea typeface="Arial" charset="0"/>
                <a:cs typeface="Arial" charset="0"/>
              </a:defRPr>
            </a:lvl7pPr>
            <a:lvl8pPr marL="1371600" eaLnBrk="0" fontAlgn="base" hangingPunct="0">
              <a:spcBef>
                <a:spcPct val="0"/>
              </a:spcBef>
              <a:spcAft>
                <a:spcPct val="0"/>
              </a:spcAft>
              <a:defRPr sz="2400">
                <a:solidFill>
                  <a:schemeClr val="tx1"/>
                </a:solidFill>
                <a:latin typeface="Candara" charset="0"/>
                <a:ea typeface="Arial" charset="0"/>
                <a:cs typeface="Arial" charset="0"/>
              </a:defRPr>
            </a:lvl8pPr>
            <a:lvl9pPr marL="1828800" eaLnBrk="0" fontAlgn="base" hangingPunct="0">
              <a:spcBef>
                <a:spcPct val="0"/>
              </a:spcBef>
              <a:spcAft>
                <a:spcPct val="0"/>
              </a:spcAft>
              <a:defRPr sz="2400">
                <a:solidFill>
                  <a:schemeClr val="tx1"/>
                </a:solidFill>
                <a:latin typeface="Candara" charset="0"/>
                <a:ea typeface="Arial" charset="0"/>
                <a:cs typeface="Arial" charset="0"/>
              </a:defRPr>
            </a:lvl9pPr>
          </a:lstStyle>
          <a:p>
            <a:pPr eaLnBrk="1" hangingPunct="1"/>
            <a:fld id="{E854BB04-7178-8E4E-966C-04C77BD0F19C}" type="slidenum">
              <a:rPr lang="en-US" sz="1200"/>
              <a:pPr eaLnBrk="1" hangingPunct="1"/>
              <a:t>36</a:t>
            </a:fld>
            <a:endParaRPr 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ndara" charset="0"/>
                <a:ea typeface="ＭＳ Ｐゴシック" charset="0"/>
                <a:cs typeface="Arial" charset="0"/>
              </a:defRPr>
            </a:lvl1pPr>
            <a:lvl2pPr marL="37931725" indent="-37474525" eaLnBrk="0" hangingPunct="0">
              <a:defRPr sz="2400">
                <a:solidFill>
                  <a:schemeClr val="tx1"/>
                </a:solidFill>
                <a:latin typeface="Candara" charset="0"/>
                <a:ea typeface="Arial" charset="0"/>
                <a:cs typeface="Arial" charset="0"/>
              </a:defRPr>
            </a:lvl2pPr>
            <a:lvl3pPr eaLnBrk="0" hangingPunct="0">
              <a:defRPr sz="2400">
                <a:solidFill>
                  <a:schemeClr val="tx1"/>
                </a:solidFill>
                <a:latin typeface="Candara" charset="0"/>
                <a:ea typeface="Arial" charset="0"/>
                <a:cs typeface="Arial" charset="0"/>
              </a:defRPr>
            </a:lvl3pPr>
            <a:lvl4pPr eaLnBrk="0" hangingPunct="0">
              <a:defRPr sz="2400">
                <a:solidFill>
                  <a:schemeClr val="tx1"/>
                </a:solidFill>
                <a:latin typeface="Candara" charset="0"/>
                <a:ea typeface="Arial" charset="0"/>
                <a:cs typeface="Arial" charset="0"/>
              </a:defRPr>
            </a:lvl4pPr>
            <a:lvl5pPr eaLnBrk="0" hangingPunct="0">
              <a:defRPr sz="2400">
                <a:solidFill>
                  <a:schemeClr val="tx1"/>
                </a:solidFill>
                <a:latin typeface="Candara" charset="0"/>
                <a:ea typeface="Arial" charset="0"/>
                <a:cs typeface="Arial" charset="0"/>
              </a:defRPr>
            </a:lvl5pPr>
            <a:lvl6pPr marL="457200" eaLnBrk="0" fontAlgn="base" hangingPunct="0">
              <a:spcBef>
                <a:spcPct val="0"/>
              </a:spcBef>
              <a:spcAft>
                <a:spcPct val="0"/>
              </a:spcAft>
              <a:defRPr sz="2400">
                <a:solidFill>
                  <a:schemeClr val="tx1"/>
                </a:solidFill>
                <a:latin typeface="Candara" charset="0"/>
                <a:ea typeface="Arial" charset="0"/>
                <a:cs typeface="Arial" charset="0"/>
              </a:defRPr>
            </a:lvl6pPr>
            <a:lvl7pPr marL="914400" eaLnBrk="0" fontAlgn="base" hangingPunct="0">
              <a:spcBef>
                <a:spcPct val="0"/>
              </a:spcBef>
              <a:spcAft>
                <a:spcPct val="0"/>
              </a:spcAft>
              <a:defRPr sz="2400">
                <a:solidFill>
                  <a:schemeClr val="tx1"/>
                </a:solidFill>
                <a:latin typeface="Candara" charset="0"/>
                <a:ea typeface="Arial" charset="0"/>
                <a:cs typeface="Arial" charset="0"/>
              </a:defRPr>
            </a:lvl7pPr>
            <a:lvl8pPr marL="1371600" eaLnBrk="0" fontAlgn="base" hangingPunct="0">
              <a:spcBef>
                <a:spcPct val="0"/>
              </a:spcBef>
              <a:spcAft>
                <a:spcPct val="0"/>
              </a:spcAft>
              <a:defRPr sz="2400">
                <a:solidFill>
                  <a:schemeClr val="tx1"/>
                </a:solidFill>
                <a:latin typeface="Candara" charset="0"/>
                <a:ea typeface="Arial" charset="0"/>
                <a:cs typeface="Arial" charset="0"/>
              </a:defRPr>
            </a:lvl8pPr>
            <a:lvl9pPr marL="1828800" eaLnBrk="0" fontAlgn="base" hangingPunct="0">
              <a:spcBef>
                <a:spcPct val="0"/>
              </a:spcBef>
              <a:spcAft>
                <a:spcPct val="0"/>
              </a:spcAft>
              <a:defRPr sz="2400">
                <a:solidFill>
                  <a:schemeClr val="tx1"/>
                </a:solidFill>
                <a:latin typeface="Candara" charset="0"/>
                <a:ea typeface="Arial" charset="0"/>
                <a:cs typeface="Arial" charset="0"/>
              </a:defRPr>
            </a:lvl9pPr>
          </a:lstStyle>
          <a:p>
            <a:pPr eaLnBrk="1" hangingPunct="1"/>
            <a:fld id="{EB87B0D1-294C-D245-9910-3B690887BBD7}" type="slidenum">
              <a:rPr lang="en-US" sz="1200"/>
              <a:pPr eaLnBrk="1" hangingPunct="1"/>
              <a:t>37</a:t>
            </a:fld>
            <a:endParaRPr 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ndara" charset="0"/>
                <a:ea typeface="ＭＳ Ｐゴシック" charset="0"/>
                <a:cs typeface="Arial" charset="0"/>
              </a:defRPr>
            </a:lvl1pPr>
            <a:lvl2pPr marL="37931725" indent="-37474525" eaLnBrk="0" hangingPunct="0">
              <a:defRPr sz="2400">
                <a:solidFill>
                  <a:schemeClr val="tx1"/>
                </a:solidFill>
                <a:latin typeface="Candara" charset="0"/>
                <a:ea typeface="Arial" charset="0"/>
                <a:cs typeface="Arial" charset="0"/>
              </a:defRPr>
            </a:lvl2pPr>
            <a:lvl3pPr eaLnBrk="0" hangingPunct="0">
              <a:defRPr sz="2400">
                <a:solidFill>
                  <a:schemeClr val="tx1"/>
                </a:solidFill>
                <a:latin typeface="Candara" charset="0"/>
                <a:ea typeface="Arial" charset="0"/>
                <a:cs typeface="Arial" charset="0"/>
              </a:defRPr>
            </a:lvl3pPr>
            <a:lvl4pPr eaLnBrk="0" hangingPunct="0">
              <a:defRPr sz="2400">
                <a:solidFill>
                  <a:schemeClr val="tx1"/>
                </a:solidFill>
                <a:latin typeface="Candara" charset="0"/>
                <a:ea typeface="Arial" charset="0"/>
                <a:cs typeface="Arial" charset="0"/>
              </a:defRPr>
            </a:lvl4pPr>
            <a:lvl5pPr eaLnBrk="0" hangingPunct="0">
              <a:defRPr sz="2400">
                <a:solidFill>
                  <a:schemeClr val="tx1"/>
                </a:solidFill>
                <a:latin typeface="Candara" charset="0"/>
                <a:ea typeface="Arial" charset="0"/>
                <a:cs typeface="Arial" charset="0"/>
              </a:defRPr>
            </a:lvl5pPr>
            <a:lvl6pPr marL="457200" eaLnBrk="0" fontAlgn="base" hangingPunct="0">
              <a:spcBef>
                <a:spcPct val="0"/>
              </a:spcBef>
              <a:spcAft>
                <a:spcPct val="0"/>
              </a:spcAft>
              <a:defRPr sz="2400">
                <a:solidFill>
                  <a:schemeClr val="tx1"/>
                </a:solidFill>
                <a:latin typeface="Candara" charset="0"/>
                <a:ea typeface="Arial" charset="0"/>
                <a:cs typeface="Arial" charset="0"/>
              </a:defRPr>
            </a:lvl6pPr>
            <a:lvl7pPr marL="914400" eaLnBrk="0" fontAlgn="base" hangingPunct="0">
              <a:spcBef>
                <a:spcPct val="0"/>
              </a:spcBef>
              <a:spcAft>
                <a:spcPct val="0"/>
              </a:spcAft>
              <a:defRPr sz="2400">
                <a:solidFill>
                  <a:schemeClr val="tx1"/>
                </a:solidFill>
                <a:latin typeface="Candara" charset="0"/>
                <a:ea typeface="Arial" charset="0"/>
                <a:cs typeface="Arial" charset="0"/>
              </a:defRPr>
            </a:lvl7pPr>
            <a:lvl8pPr marL="1371600" eaLnBrk="0" fontAlgn="base" hangingPunct="0">
              <a:spcBef>
                <a:spcPct val="0"/>
              </a:spcBef>
              <a:spcAft>
                <a:spcPct val="0"/>
              </a:spcAft>
              <a:defRPr sz="2400">
                <a:solidFill>
                  <a:schemeClr val="tx1"/>
                </a:solidFill>
                <a:latin typeface="Candara" charset="0"/>
                <a:ea typeface="Arial" charset="0"/>
                <a:cs typeface="Arial" charset="0"/>
              </a:defRPr>
            </a:lvl8pPr>
            <a:lvl9pPr marL="1828800" eaLnBrk="0" fontAlgn="base" hangingPunct="0">
              <a:spcBef>
                <a:spcPct val="0"/>
              </a:spcBef>
              <a:spcAft>
                <a:spcPct val="0"/>
              </a:spcAft>
              <a:defRPr sz="2400">
                <a:solidFill>
                  <a:schemeClr val="tx1"/>
                </a:solidFill>
                <a:latin typeface="Candara" charset="0"/>
                <a:ea typeface="Arial" charset="0"/>
                <a:cs typeface="Arial" charset="0"/>
              </a:defRPr>
            </a:lvl9pPr>
          </a:lstStyle>
          <a:p>
            <a:pPr eaLnBrk="1" hangingPunct="1"/>
            <a:fld id="{11E769DD-5B21-8F4D-B41D-95FB9090863C}" type="slidenum">
              <a:rPr lang="en-US" sz="1200"/>
              <a:pPr eaLnBrk="1" hangingPunct="1"/>
              <a:t>38</a:t>
            </a:fld>
            <a:endParaRPr 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ndara" charset="0"/>
                <a:ea typeface="ＭＳ Ｐゴシック" charset="0"/>
                <a:cs typeface="Arial" charset="0"/>
              </a:defRPr>
            </a:lvl1pPr>
            <a:lvl2pPr marL="37931725" indent="-37474525" eaLnBrk="0" hangingPunct="0">
              <a:defRPr sz="2400">
                <a:solidFill>
                  <a:schemeClr val="tx1"/>
                </a:solidFill>
                <a:latin typeface="Candara" charset="0"/>
                <a:ea typeface="Arial" charset="0"/>
                <a:cs typeface="Arial" charset="0"/>
              </a:defRPr>
            </a:lvl2pPr>
            <a:lvl3pPr eaLnBrk="0" hangingPunct="0">
              <a:defRPr sz="2400">
                <a:solidFill>
                  <a:schemeClr val="tx1"/>
                </a:solidFill>
                <a:latin typeface="Candara" charset="0"/>
                <a:ea typeface="Arial" charset="0"/>
                <a:cs typeface="Arial" charset="0"/>
              </a:defRPr>
            </a:lvl3pPr>
            <a:lvl4pPr eaLnBrk="0" hangingPunct="0">
              <a:defRPr sz="2400">
                <a:solidFill>
                  <a:schemeClr val="tx1"/>
                </a:solidFill>
                <a:latin typeface="Candara" charset="0"/>
                <a:ea typeface="Arial" charset="0"/>
                <a:cs typeface="Arial" charset="0"/>
              </a:defRPr>
            </a:lvl4pPr>
            <a:lvl5pPr eaLnBrk="0" hangingPunct="0">
              <a:defRPr sz="2400">
                <a:solidFill>
                  <a:schemeClr val="tx1"/>
                </a:solidFill>
                <a:latin typeface="Candara" charset="0"/>
                <a:ea typeface="Arial" charset="0"/>
                <a:cs typeface="Arial" charset="0"/>
              </a:defRPr>
            </a:lvl5pPr>
            <a:lvl6pPr marL="457200" eaLnBrk="0" fontAlgn="base" hangingPunct="0">
              <a:spcBef>
                <a:spcPct val="0"/>
              </a:spcBef>
              <a:spcAft>
                <a:spcPct val="0"/>
              </a:spcAft>
              <a:defRPr sz="2400">
                <a:solidFill>
                  <a:schemeClr val="tx1"/>
                </a:solidFill>
                <a:latin typeface="Candara" charset="0"/>
                <a:ea typeface="Arial" charset="0"/>
                <a:cs typeface="Arial" charset="0"/>
              </a:defRPr>
            </a:lvl6pPr>
            <a:lvl7pPr marL="914400" eaLnBrk="0" fontAlgn="base" hangingPunct="0">
              <a:spcBef>
                <a:spcPct val="0"/>
              </a:spcBef>
              <a:spcAft>
                <a:spcPct val="0"/>
              </a:spcAft>
              <a:defRPr sz="2400">
                <a:solidFill>
                  <a:schemeClr val="tx1"/>
                </a:solidFill>
                <a:latin typeface="Candara" charset="0"/>
                <a:ea typeface="Arial" charset="0"/>
                <a:cs typeface="Arial" charset="0"/>
              </a:defRPr>
            </a:lvl7pPr>
            <a:lvl8pPr marL="1371600" eaLnBrk="0" fontAlgn="base" hangingPunct="0">
              <a:spcBef>
                <a:spcPct val="0"/>
              </a:spcBef>
              <a:spcAft>
                <a:spcPct val="0"/>
              </a:spcAft>
              <a:defRPr sz="2400">
                <a:solidFill>
                  <a:schemeClr val="tx1"/>
                </a:solidFill>
                <a:latin typeface="Candara" charset="0"/>
                <a:ea typeface="Arial" charset="0"/>
                <a:cs typeface="Arial" charset="0"/>
              </a:defRPr>
            </a:lvl8pPr>
            <a:lvl9pPr marL="1828800" eaLnBrk="0" fontAlgn="base" hangingPunct="0">
              <a:spcBef>
                <a:spcPct val="0"/>
              </a:spcBef>
              <a:spcAft>
                <a:spcPct val="0"/>
              </a:spcAft>
              <a:defRPr sz="2400">
                <a:solidFill>
                  <a:schemeClr val="tx1"/>
                </a:solidFill>
                <a:latin typeface="Candara" charset="0"/>
                <a:ea typeface="Arial" charset="0"/>
                <a:cs typeface="Arial" charset="0"/>
              </a:defRPr>
            </a:lvl9pPr>
          </a:lstStyle>
          <a:p>
            <a:pPr eaLnBrk="1" hangingPunct="1"/>
            <a:fld id="{D689F19D-B683-794D-A172-061A9843DE6D}" type="slidenum">
              <a:rPr lang="en-US" sz="1200"/>
              <a:pPr eaLnBrk="1" hangingPunct="1"/>
              <a:t>39</a:t>
            </a:fld>
            <a:endParaRPr 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ndara" charset="0"/>
                <a:ea typeface="ＭＳ Ｐゴシック" charset="0"/>
                <a:cs typeface="Arial" charset="0"/>
              </a:defRPr>
            </a:lvl1pPr>
            <a:lvl2pPr marL="37931725" indent="-37474525" eaLnBrk="0" hangingPunct="0">
              <a:defRPr sz="2400">
                <a:solidFill>
                  <a:schemeClr val="tx1"/>
                </a:solidFill>
                <a:latin typeface="Candara" charset="0"/>
                <a:ea typeface="Arial" charset="0"/>
                <a:cs typeface="Arial" charset="0"/>
              </a:defRPr>
            </a:lvl2pPr>
            <a:lvl3pPr eaLnBrk="0" hangingPunct="0">
              <a:defRPr sz="2400">
                <a:solidFill>
                  <a:schemeClr val="tx1"/>
                </a:solidFill>
                <a:latin typeface="Candara" charset="0"/>
                <a:ea typeface="Arial" charset="0"/>
                <a:cs typeface="Arial" charset="0"/>
              </a:defRPr>
            </a:lvl3pPr>
            <a:lvl4pPr eaLnBrk="0" hangingPunct="0">
              <a:defRPr sz="2400">
                <a:solidFill>
                  <a:schemeClr val="tx1"/>
                </a:solidFill>
                <a:latin typeface="Candara" charset="0"/>
                <a:ea typeface="Arial" charset="0"/>
                <a:cs typeface="Arial" charset="0"/>
              </a:defRPr>
            </a:lvl4pPr>
            <a:lvl5pPr eaLnBrk="0" hangingPunct="0">
              <a:defRPr sz="2400">
                <a:solidFill>
                  <a:schemeClr val="tx1"/>
                </a:solidFill>
                <a:latin typeface="Candara" charset="0"/>
                <a:ea typeface="Arial" charset="0"/>
                <a:cs typeface="Arial" charset="0"/>
              </a:defRPr>
            </a:lvl5pPr>
            <a:lvl6pPr marL="457200" eaLnBrk="0" fontAlgn="base" hangingPunct="0">
              <a:spcBef>
                <a:spcPct val="0"/>
              </a:spcBef>
              <a:spcAft>
                <a:spcPct val="0"/>
              </a:spcAft>
              <a:defRPr sz="2400">
                <a:solidFill>
                  <a:schemeClr val="tx1"/>
                </a:solidFill>
                <a:latin typeface="Candara" charset="0"/>
                <a:ea typeface="Arial" charset="0"/>
                <a:cs typeface="Arial" charset="0"/>
              </a:defRPr>
            </a:lvl6pPr>
            <a:lvl7pPr marL="914400" eaLnBrk="0" fontAlgn="base" hangingPunct="0">
              <a:spcBef>
                <a:spcPct val="0"/>
              </a:spcBef>
              <a:spcAft>
                <a:spcPct val="0"/>
              </a:spcAft>
              <a:defRPr sz="2400">
                <a:solidFill>
                  <a:schemeClr val="tx1"/>
                </a:solidFill>
                <a:latin typeface="Candara" charset="0"/>
                <a:ea typeface="Arial" charset="0"/>
                <a:cs typeface="Arial" charset="0"/>
              </a:defRPr>
            </a:lvl7pPr>
            <a:lvl8pPr marL="1371600" eaLnBrk="0" fontAlgn="base" hangingPunct="0">
              <a:spcBef>
                <a:spcPct val="0"/>
              </a:spcBef>
              <a:spcAft>
                <a:spcPct val="0"/>
              </a:spcAft>
              <a:defRPr sz="2400">
                <a:solidFill>
                  <a:schemeClr val="tx1"/>
                </a:solidFill>
                <a:latin typeface="Candara" charset="0"/>
                <a:ea typeface="Arial" charset="0"/>
                <a:cs typeface="Arial" charset="0"/>
              </a:defRPr>
            </a:lvl8pPr>
            <a:lvl9pPr marL="1828800" eaLnBrk="0" fontAlgn="base" hangingPunct="0">
              <a:spcBef>
                <a:spcPct val="0"/>
              </a:spcBef>
              <a:spcAft>
                <a:spcPct val="0"/>
              </a:spcAft>
              <a:defRPr sz="2400">
                <a:solidFill>
                  <a:schemeClr val="tx1"/>
                </a:solidFill>
                <a:latin typeface="Candara" charset="0"/>
                <a:ea typeface="Arial" charset="0"/>
                <a:cs typeface="Arial" charset="0"/>
              </a:defRPr>
            </a:lvl9pPr>
          </a:lstStyle>
          <a:p>
            <a:pPr eaLnBrk="1" hangingPunct="1"/>
            <a:fld id="{8C0C2BB9-9957-2C46-A765-DE02DDC1D92C}" type="slidenum">
              <a:rPr lang="en-US" sz="1200"/>
              <a:pPr eaLnBrk="1" hangingPunct="1"/>
              <a:t>40</a:t>
            </a:fld>
            <a:endParaRPr 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ndara" charset="0"/>
                <a:ea typeface="ＭＳ Ｐゴシック" charset="0"/>
                <a:cs typeface="Arial" charset="0"/>
              </a:defRPr>
            </a:lvl1pPr>
            <a:lvl2pPr marL="37931725" indent="-37474525" eaLnBrk="0" hangingPunct="0">
              <a:defRPr sz="2400">
                <a:solidFill>
                  <a:schemeClr val="tx1"/>
                </a:solidFill>
                <a:latin typeface="Candara" charset="0"/>
                <a:ea typeface="Arial" charset="0"/>
                <a:cs typeface="Arial" charset="0"/>
              </a:defRPr>
            </a:lvl2pPr>
            <a:lvl3pPr eaLnBrk="0" hangingPunct="0">
              <a:defRPr sz="2400">
                <a:solidFill>
                  <a:schemeClr val="tx1"/>
                </a:solidFill>
                <a:latin typeface="Candara" charset="0"/>
                <a:ea typeface="Arial" charset="0"/>
                <a:cs typeface="Arial" charset="0"/>
              </a:defRPr>
            </a:lvl3pPr>
            <a:lvl4pPr eaLnBrk="0" hangingPunct="0">
              <a:defRPr sz="2400">
                <a:solidFill>
                  <a:schemeClr val="tx1"/>
                </a:solidFill>
                <a:latin typeface="Candara" charset="0"/>
                <a:ea typeface="Arial" charset="0"/>
                <a:cs typeface="Arial" charset="0"/>
              </a:defRPr>
            </a:lvl4pPr>
            <a:lvl5pPr eaLnBrk="0" hangingPunct="0">
              <a:defRPr sz="2400">
                <a:solidFill>
                  <a:schemeClr val="tx1"/>
                </a:solidFill>
                <a:latin typeface="Candara" charset="0"/>
                <a:ea typeface="Arial" charset="0"/>
                <a:cs typeface="Arial" charset="0"/>
              </a:defRPr>
            </a:lvl5pPr>
            <a:lvl6pPr marL="457200" eaLnBrk="0" fontAlgn="base" hangingPunct="0">
              <a:spcBef>
                <a:spcPct val="0"/>
              </a:spcBef>
              <a:spcAft>
                <a:spcPct val="0"/>
              </a:spcAft>
              <a:defRPr sz="2400">
                <a:solidFill>
                  <a:schemeClr val="tx1"/>
                </a:solidFill>
                <a:latin typeface="Candara" charset="0"/>
                <a:ea typeface="Arial" charset="0"/>
                <a:cs typeface="Arial" charset="0"/>
              </a:defRPr>
            </a:lvl6pPr>
            <a:lvl7pPr marL="914400" eaLnBrk="0" fontAlgn="base" hangingPunct="0">
              <a:spcBef>
                <a:spcPct val="0"/>
              </a:spcBef>
              <a:spcAft>
                <a:spcPct val="0"/>
              </a:spcAft>
              <a:defRPr sz="2400">
                <a:solidFill>
                  <a:schemeClr val="tx1"/>
                </a:solidFill>
                <a:latin typeface="Candara" charset="0"/>
                <a:ea typeface="Arial" charset="0"/>
                <a:cs typeface="Arial" charset="0"/>
              </a:defRPr>
            </a:lvl7pPr>
            <a:lvl8pPr marL="1371600" eaLnBrk="0" fontAlgn="base" hangingPunct="0">
              <a:spcBef>
                <a:spcPct val="0"/>
              </a:spcBef>
              <a:spcAft>
                <a:spcPct val="0"/>
              </a:spcAft>
              <a:defRPr sz="2400">
                <a:solidFill>
                  <a:schemeClr val="tx1"/>
                </a:solidFill>
                <a:latin typeface="Candara" charset="0"/>
                <a:ea typeface="Arial" charset="0"/>
                <a:cs typeface="Arial" charset="0"/>
              </a:defRPr>
            </a:lvl8pPr>
            <a:lvl9pPr marL="1828800" eaLnBrk="0" fontAlgn="base" hangingPunct="0">
              <a:spcBef>
                <a:spcPct val="0"/>
              </a:spcBef>
              <a:spcAft>
                <a:spcPct val="0"/>
              </a:spcAft>
              <a:defRPr sz="2400">
                <a:solidFill>
                  <a:schemeClr val="tx1"/>
                </a:solidFill>
                <a:latin typeface="Candara" charset="0"/>
                <a:ea typeface="Arial" charset="0"/>
                <a:cs typeface="Arial" charset="0"/>
              </a:defRPr>
            </a:lvl9pPr>
          </a:lstStyle>
          <a:p>
            <a:pPr eaLnBrk="1" hangingPunct="1"/>
            <a:fld id="{84514332-361A-3542-BFCA-D554C49B8874}" type="slidenum">
              <a:rPr lang="en-US" sz="1200"/>
              <a:pPr eaLnBrk="1" hangingPunct="1"/>
              <a:t>41</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p>
            <a:fld id="{98D7C7F2-8627-9F46-B23C-E5748A4B9205}" type="datetimeFigureOut">
              <a:rPr lang="en-US" smtClean="0"/>
              <a:pPr/>
              <a:t>3/24/19</a:t>
            </a:fld>
            <a:endParaRPr lang="en-US" dirty="0"/>
          </a:p>
        </p:txBody>
      </p:sp>
      <p:sp>
        <p:nvSpPr>
          <p:cNvPr id="17" name="Footer Placeholder 16"/>
          <p:cNvSpPr>
            <a:spLocks noGrp="1"/>
          </p:cNvSpPr>
          <p:nvPr>
            <p:ph type="ftr" sz="quarter" idx="11"/>
          </p:nvPr>
        </p:nvSpPr>
        <p:spPr/>
        <p:txBody>
          <a:bodyPr/>
          <a:lstStyle/>
          <a:p>
            <a:endParaRPr lang="en-US" dirty="0"/>
          </a:p>
        </p:txBody>
      </p:sp>
      <p:sp>
        <p:nvSpPr>
          <p:cNvPr id="29" name="Slide Number Placeholder 28"/>
          <p:cNvSpPr>
            <a:spLocks noGrp="1"/>
          </p:cNvSpPr>
          <p:nvPr>
            <p:ph type="sldNum" sz="quarter" idx="12"/>
          </p:nvPr>
        </p:nvSpPr>
        <p:spPr/>
        <p:txBody>
          <a:bodyPr/>
          <a:lstStyle/>
          <a:p>
            <a:fld id="{A86EDAFE-CBF4-9F46-9A2F-3F480B52D6C2}" type="slidenum">
              <a:rPr lang="en-US" smtClean="0"/>
              <a:pPr/>
              <a:t>‹#›</a:t>
            </a:fld>
            <a:endParaRPr lang="en-US" dirty="0"/>
          </a:p>
        </p:txBody>
      </p:sp>
      <p:sp>
        <p:nvSpPr>
          <p:cNvPr id="32" name="Rectangle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9" name="Rectangle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0" name="Rectangle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1" name="Rectangle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2" name="Rectangle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56" name="Rectangle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65" name="Rectangle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66" name="Rectangle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67" name="Rectangle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8D7C7F2-8627-9F46-B23C-E5748A4B9205}" type="datetimeFigureOut">
              <a:rPr lang="en-US" smtClean="0"/>
              <a:pPr/>
              <a:t>3/24/19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86EDAFE-CBF4-9F46-9A2F-3F480B52D6C2}"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39"/>
            <a:ext cx="5867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8D7C7F2-8627-9F46-B23C-E5748A4B9205}" type="datetimeFigureOut">
              <a:rPr lang="en-US" smtClean="0"/>
              <a:pPr/>
              <a:t>3/24/19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86EDAFE-CBF4-9F46-9A2F-3F480B52D6C2}"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8D7C7F2-8627-9F46-B23C-E5748A4B9205}" type="datetimeFigureOut">
              <a:rPr lang="en-US" smtClean="0"/>
              <a:pPr/>
              <a:t>3/24/19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86EDAFE-CBF4-9F46-9A2F-3F480B52D6C2}"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5" name="Freeform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3" name="Freeform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6" name="Freeform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Freeform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8" name="Freeform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9" name="Freeform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Freeform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1" name="Freeform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Freeform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3" name="Freeform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4" name="Freeform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5" name="Freeform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6" name="Freeform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7" name="Freeform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3" name="Text Placeholder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98D7C7F2-8627-9F46-B23C-E5748A4B9205}" type="datetimeFigureOut">
              <a:rPr lang="en-US" smtClean="0"/>
              <a:pPr/>
              <a:t>3/24/19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86EDAFE-CBF4-9F46-9A2F-3F480B52D6C2}" type="slidenum">
              <a:rPr lang="en-US" smtClean="0"/>
              <a:pPr/>
              <a:t>‹#›</a:t>
            </a:fld>
            <a:endParaRPr lang="en-US" dirty="0"/>
          </a:p>
        </p:txBody>
      </p:sp>
      <p:sp>
        <p:nvSpPr>
          <p:cNvPr id="7" name="Rectangle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lstStyle>
          <a:p>
            <a:r>
              <a:rPr kumimoji="0" lang="en-US" smtClean="0"/>
              <a:t>Click to edit Master title style</a:t>
            </a:r>
            <a:endParaRPr kumimoji="0" lang="en-US"/>
          </a:p>
        </p:txBody>
      </p:sp>
      <p:sp>
        <p:nvSpPr>
          <p:cNvPr id="8" name="Rectangle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Rectangle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Rectangle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98D7C7F2-8627-9F46-B23C-E5748A4B9205}" type="datetimeFigureOut">
              <a:rPr lang="en-US" smtClean="0"/>
              <a:pPr/>
              <a:t>3/24/19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86EDAFE-CBF4-9F46-9A2F-3F480B52D6C2}"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504824" y="512064"/>
            <a:ext cx="7772400" cy="914400"/>
          </a:xfrm>
        </p:spPr>
        <p:txBody>
          <a:bodyPr anchor="t"/>
          <a:lstStyle>
            <a:lvl1pPr>
              <a:defRPr sz="400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98D7C7F2-8627-9F46-B23C-E5748A4B9205}" type="datetimeFigureOut">
              <a:rPr lang="en-US" smtClean="0"/>
              <a:pPr/>
              <a:t>3/24/19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86EDAFE-CBF4-9F46-9A2F-3F480B52D6C2}" type="slidenum">
              <a:rPr lang="en-US" smtClean="0"/>
              <a:pPr/>
              <a:t>‹#›</a:t>
            </a:fld>
            <a:endParaRPr lang="en-US" dirty="0"/>
          </a:p>
        </p:txBody>
      </p:sp>
      <p:sp>
        <p:nvSpPr>
          <p:cNvPr id="16" name="Rectangle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7" name="Rectangle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Rectangle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Rectangle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Rectangle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Rectangle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Rectangle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Rectangle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0" name="Rectangle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98D7C7F2-8627-9F46-B23C-E5748A4B9205}" type="datetimeFigureOut">
              <a:rPr lang="en-US" smtClean="0"/>
              <a:pPr/>
              <a:t>3/24/19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86EDAFE-CBF4-9F46-9A2F-3F480B52D6C2}"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D7C7F2-8627-9F46-B23C-E5748A4B9205}" type="datetimeFigureOut">
              <a:rPr lang="en-US" smtClean="0"/>
              <a:pPr/>
              <a:t>3/24/19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86EDAFE-CBF4-9F46-9A2F-3F480B52D6C2}"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98D7C7F2-8627-9F46-B23C-E5748A4B9205}" type="datetimeFigureOut">
              <a:rPr lang="en-US" smtClean="0"/>
              <a:pPr/>
              <a:t>3/24/19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86EDAFE-CBF4-9F46-9A2F-3F480B52D6C2}"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cxnSp>
        <p:nvCxnSpPr>
          <p:cNvPr id="9" name="Straight Connector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8514581" y="1219200"/>
            <a:ext cx="132763" cy="128466"/>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68032" y="1893781"/>
            <a:ext cx="8778240" cy="4960144"/>
          </a:xfrm>
          <a:solidFill>
            <a:schemeClr val="bg2"/>
          </a:solidFill>
        </p:spPr>
        <p:txBody>
          <a:bodyPr/>
          <a:lstStyle>
            <a:lvl1pPr marL="0" indent="0">
              <a:buNone/>
              <a:defRPr sz="3200"/>
            </a:lvl1pPr>
          </a:lstStyle>
          <a:p>
            <a:r>
              <a:rPr kumimoji="0" lang="en-US" dirty="0" smtClean="0"/>
              <a:t>Click icon to add picture</a:t>
            </a:r>
            <a:endParaRPr kumimoji="0" lang="en-US" dirty="0"/>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grpSp>
        <p:nvGrpSpPr>
          <p:cNvPr id="14" name="Group 13"/>
          <p:cNvGrpSpPr/>
          <p:nvPr/>
        </p:nvGrpSpPr>
        <p:grpSpPr>
          <a:xfrm rot="5400000">
            <a:off x="8666981" y="1371600"/>
            <a:ext cx="132763" cy="128466"/>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8320088" y="1474763"/>
            <a:ext cx="132763" cy="128466"/>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6477000" y="55499"/>
            <a:ext cx="2133600" cy="365125"/>
          </a:xfrm>
        </p:spPr>
        <p:txBody>
          <a:bodyPr/>
          <a:lstStyle/>
          <a:p>
            <a:fld id="{98D7C7F2-8627-9F46-B23C-E5748A4B9205}" type="datetimeFigureOut">
              <a:rPr lang="en-US" smtClean="0"/>
              <a:pPr/>
              <a:t>3/24/19</a:t>
            </a:fld>
            <a:endParaRPr lang="en-US" dirty="0"/>
          </a:p>
        </p:txBody>
      </p:sp>
      <p:sp>
        <p:nvSpPr>
          <p:cNvPr id="6" name="Footer Placeholder 5"/>
          <p:cNvSpPr>
            <a:spLocks noGrp="1"/>
          </p:cNvSpPr>
          <p:nvPr>
            <p:ph type="ftr" sz="quarter" idx="11"/>
          </p:nvPr>
        </p:nvSpPr>
        <p:spPr>
          <a:xfrm>
            <a:off x="914400" y="55499"/>
            <a:ext cx="5562600" cy="365125"/>
          </a:xfrm>
        </p:spPr>
        <p:txBody>
          <a:bodyPr/>
          <a:lstStyle/>
          <a:p>
            <a:endParaRPr lang="en-US" dirty="0"/>
          </a:p>
        </p:txBody>
      </p:sp>
      <p:sp>
        <p:nvSpPr>
          <p:cNvPr id="7" name="Slide Number Placeholder 6"/>
          <p:cNvSpPr>
            <a:spLocks noGrp="1"/>
          </p:cNvSpPr>
          <p:nvPr>
            <p:ph type="sldNum" sz="quarter" idx="12"/>
          </p:nvPr>
        </p:nvSpPr>
        <p:spPr>
          <a:xfrm>
            <a:off x="8610600" y="55499"/>
            <a:ext cx="457200" cy="365125"/>
          </a:xfrm>
        </p:spPr>
        <p:txBody>
          <a:bodyPr/>
          <a:lstStyle/>
          <a:p>
            <a:fld id="{A86EDAFE-CBF4-9F46-9A2F-3F480B52D6C2}"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Rectangle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Rectangle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Rectangle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Rectangle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6" name="Rectangle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7" name="Rectangle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Title Placeholder 21"/>
          <p:cNvSpPr>
            <a:spLocks noGrp="1"/>
          </p:cNvSpPr>
          <p:nvPr>
            <p:ph type="title"/>
          </p:nvPr>
        </p:nvSpPr>
        <p:spPr>
          <a:xfrm>
            <a:off x="914400" y="512064"/>
            <a:ext cx="7772400" cy="914400"/>
          </a:xfrm>
          <a:prstGeom prst="rect">
            <a:avLst/>
          </a:prstGeom>
        </p:spPr>
        <p:txBody>
          <a:bodyPr vert="horz" anchor="t">
            <a:no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783560"/>
            <a:ext cx="7772400" cy="457200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lstStyle>
          <a:p>
            <a:fld id="{98D7C7F2-8627-9F46-B23C-E5748A4B9205}" type="datetimeFigureOut">
              <a:rPr lang="en-US" smtClean="0"/>
              <a:pPr/>
              <a:t>3/24/19</a:t>
            </a:fld>
            <a:endParaRPr lang="en-US" dirty="0"/>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lstStyle>
          <a:p>
            <a:endParaRPr lang="en-US" dirty="0"/>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lstStyle>
          <a:p>
            <a:fld id="{A86EDAFE-CBF4-9F46-9A2F-3F480B52D6C2}"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6.png"/><Relationship Id="rId5" Type="http://schemas.openxmlformats.org/officeDocument/2006/relationships/image" Target="../media/image5.png"/><Relationship Id="rId1" Type="http://schemas.microsoft.com/office/2007/relationships/media" Target="../media/media2.m4a"/><Relationship Id="rId2" Type="http://schemas.openxmlformats.org/officeDocument/2006/relationships/audio" Target="../media/media2.m4a"/></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 Id="rId3"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7.bin"/><Relationship Id="rId4" Type="http://schemas.openxmlformats.org/officeDocument/2006/relationships/image" Target="../media/image25.emf"/><Relationship Id="rId5" Type="http://schemas.openxmlformats.org/officeDocument/2006/relationships/oleObject" Target="../embeddings/oleObject8.bin"/><Relationship Id="rId6" Type="http://schemas.openxmlformats.org/officeDocument/2006/relationships/image" Target="../media/image26.emf"/><Relationship Id="rId7" Type="http://schemas.openxmlformats.org/officeDocument/2006/relationships/oleObject" Target="../embeddings/oleObject9.bin"/><Relationship Id="rId8" Type="http://schemas.openxmlformats.org/officeDocument/2006/relationships/image" Target="../media/image9.emf"/><Relationship Id="rId9" Type="http://schemas.openxmlformats.org/officeDocument/2006/relationships/image" Target="../media/image27.png"/><Relationship Id="rId1" Type="http://schemas.openxmlformats.org/officeDocument/2006/relationships/vmlDrawing" Target="../drawings/vmlDrawing5.vml"/><Relationship Id="rId2"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oleObject" Target="../embeddings/oleObject1.bin"/><Relationship Id="rId5" Type="http://schemas.openxmlformats.org/officeDocument/2006/relationships/package" Target="../embeddings/Microsoft_Word_Document1.docx"/><Relationship Id="rId6" Type="http://schemas.openxmlformats.org/officeDocument/2006/relationships/image" Target="../media/image2.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8.png"/><Relationship Id="rId5" Type="http://schemas.openxmlformats.org/officeDocument/2006/relationships/image" Target="../media/image5.png"/><Relationship Id="rId1" Type="http://schemas.microsoft.com/office/2007/relationships/media" Target="../media/media3.m4a"/><Relationship Id="rId2" Type="http://schemas.openxmlformats.org/officeDocument/2006/relationships/audio" Target="../media/media3.m4a"/></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png"/><Relationship Id="rId5" Type="http://schemas.openxmlformats.org/officeDocument/2006/relationships/image" Target="../media/image30.png"/><Relationship Id="rId1" Type="http://schemas.microsoft.com/office/2007/relationships/media" Target="../media/media4.m4a"/><Relationship Id="rId2" Type="http://schemas.openxmlformats.org/officeDocument/2006/relationships/audio" Target="../media/media4.m4a"/></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 Id="rId3"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0.bin"/><Relationship Id="rId4" Type="http://schemas.openxmlformats.org/officeDocument/2006/relationships/image" Target="../media/image34.emf"/><Relationship Id="rId5" Type="http://schemas.openxmlformats.org/officeDocument/2006/relationships/oleObject" Target="../embeddings/oleObject11.bin"/><Relationship Id="rId6" Type="http://schemas.openxmlformats.org/officeDocument/2006/relationships/image" Target="../media/image35.emf"/><Relationship Id="rId7" Type="http://schemas.openxmlformats.org/officeDocument/2006/relationships/oleObject" Target="../embeddings/oleObject12.bin"/><Relationship Id="rId8" Type="http://schemas.openxmlformats.org/officeDocument/2006/relationships/image" Target="../media/image9.emf"/><Relationship Id="rId9" Type="http://schemas.openxmlformats.org/officeDocument/2006/relationships/oleObject" Target="../embeddings/oleObject13.bin"/><Relationship Id="rId10" Type="http://schemas.openxmlformats.org/officeDocument/2006/relationships/image" Target="../media/image36.emf"/><Relationship Id="rId11" Type="http://schemas.openxmlformats.org/officeDocument/2006/relationships/image" Target="../media/image12.png"/><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package" Target="../embeddings/Microsoft_Word_Document2.docx"/><Relationship Id="rId5" Type="http://schemas.openxmlformats.org/officeDocument/2006/relationships/image" Target="../media/image3.png"/><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4.bin"/><Relationship Id="rId4" Type="http://schemas.openxmlformats.org/officeDocument/2006/relationships/image" Target="../media/image39.emf"/><Relationship Id="rId5" Type="http://schemas.openxmlformats.org/officeDocument/2006/relationships/oleObject" Target="../embeddings/oleObject15.bin"/><Relationship Id="rId6" Type="http://schemas.openxmlformats.org/officeDocument/2006/relationships/image" Target="../media/image40.emf"/><Relationship Id="rId7" Type="http://schemas.openxmlformats.org/officeDocument/2006/relationships/oleObject" Target="../embeddings/oleObject16.bin"/><Relationship Id="rId8" Type="http://schemas.openxmlformats.org/officeDocument/2006/relationships/image" Target="../media/image41.emf"/><Relationship Id="rId9" Type="http://schemas.openxmlformats.org/officeDocument/2006/relationships/image" Target="../media/image12.png"/><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2.png"/><Relationship Id="rId5" Type="http://schemas.openxmlformats.org/officeDocument/2006/relationships/image" Target="../media/image5.png"/><Relationship Id="rId1" Type="http://schemas.microsoft.com/office/2007/relationships/media" Target="../media/media4.m4a"/><Relationship Id="rId2" Type="http://schemas.openxmlformats.org/officeDocument/2006/relationships/audio" Target="../media/media4.m4a"/></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2.xml"/><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5.png"/><Relationship Id="rId1" Type="http://schemas.microsoft.com/office/2007/relationships/media" Target="attachment.ashx.m4a" TargetMode="External"/><Relationship Id="rId2" Type="http://schemas.openxmlformats.org/officeDocument/2006/relationships/audio" Target="attachment.ashx.m4a"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oleObject" Target="../embeddings/oleObject17.bin"/><Relationship Id="rId5" Type="http://schemas.openxmlformats.org/officeDocument/2006/relationships/image" Target="../media/image50.emf"/><Relationship Id="rId6" Type="http://schemas.openxmlformats.org/officeDocument/2006/relationships/oleObject" Target="../embeddings/oleObject18.bin"/><Relationship Id="rId7" Type="http://schemas.openxmlformats.org/officeDocument/2006/relationships/image" Target="../media/image51.emf"/><Relationship Id="rId8" Type="http://schemas.openxmlformats.org/officeDocument/2006/relationships/oleObject" Target="../embeddings/oleObject19.bin"/><Relationship Id="rId9" Type="http://schemas.openxmlformats.org/officeDocument/2006/relationships/image" Target="../media/image52.emf"/><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oleObject" Target="../embeddings/oleObject20.bin"/><Relationship Id="rId5" Type="http://schemas.openxmlformats.org/officeDocument/2006/relationships/image" Target="../media/image53.emf"/><Relationship Id="rId6" Type="http://schemas.openxmlformats.org/officeDocument/2006/relationships/oleObject" Target="../embeddings/oleObject21.bin"/><Relationship Id="rId7" Type="http://schemas.openxmlformats.org/officeDocument/2006/relationships/image" Target="../media/image54.emf"/><Relationship Id="rId1" Type="http://schemas.openxmlformats.org/officeDocument/2006/relationships/vmlDrawing" Target="../drawings/vmlDrawing9.vml"/><Relationship Id="rId2"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4.png"/><Relationship Id="rId5" Type="http://schemas.openxmlformats.org/officeDocument/2006/relationships/image" Target="../media/image5.png"/><Relationship Id="rId1" Type="http://schemas.microsoft.com/office/2007/relationships/media" Target="../media/media1.m4a"/><Relationship Id="rId2" Type="http://schemas.openxmlformats.org/officeDocument/2006/relationships/audio" Target="../media/media1.m4a"/></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5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5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22.bin"/><Relationship Id="rId4" Type="http://schemas.openxmlformats.org/officeDocument/2006/relationships/image" Target="../media/image57.emf"/><Relationship Id="rId1" Type="http://schemas.openxmlformats.org/officeDocument/2006/relationships/vmlDrawing" Target="../drawings/vmlDrawing10.vml"/><Relationship Id="rId2"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23.bin"/><Relationship Id="rId4" Type="http://schemas.openxmlformats.org/officeDocument/2006/relationships/image" Target="../media/image58.emf"/><Relationship Id="rId1" Type="http://schemas.openxmlformats.org/officeDocument/2006/relationships/vmlDrawing" Target="../drawings/vmlDrawing11.vml"/><Relationship Id="rId2"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oleObject" Target="../embeddings/oleObject24.bin"/><Relationship Id="rId5" Type="http://schemas.openxmlformats.org/officeDocument/2006/relationships/image" Target="../media/image59.emf"/><Relationship Id="rId6" Type="http://schemas.openxmlformats.org/officeDocument/2006/relationships/oleObject" Target="../embeddings/oleObject25.bin"/><Relationship Id="rId7" Type="http://schemas.openxmlformats.org/officeDocument/2006/relationships/image" Target="../media/image60.emf"/><Relationship Id="rId8" Type="http://schemas.openxmlformats.org/officeDocument/2006/relationships/oleObject" Target="../embeddings/oleObject26.bin"/><Relationship Id="rId9" Type="http://schemas.openxmlformats.org/officeDocument/2006/relationships/image" Target="../media/image61.emf"/><Relationship Id="rId1" Type="http://schemas.openxmlformats.org/officeDocument/2006/relationships/vmlDrawing" Target="../drawings/vmlDrawing12.vml"/><Relationship Id="rId2"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oleObject" Target="../embeddings/oleObject27.bin"/><Relationship Id="rId5" Type="http://schemas.openxmlformats.org/officeDocument/2006/relationships/image" Target="../media/image63.emf"/><Relationship Id="rId6" Type="http://schemas.openxmlformats.org/officeDocument/2006/relationships/oleObject" Target="../embeddings/oleObject28.bin"/><Relationship Id="rId7" Type="http://schemas.openxmlformats.org/officeDocument/2006/relationships/image" Target="../media/image64.emf"/><Relationship Id="rId1" Type="http://schemas.openxmlformats.org/officeDocument/2006/relationships/vmlDrawing" Target="../drawings/vmlDrawing13.vml"/><Relationship Id="rId2"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oleObject" Target="../embeddings/oleObject29.bin"/><Relationship Id="rId5" Type="http://schemas.openxmlformats.org/officeDocument/2006/relationships/image" Target="../media/image65.emf"/><Relationship Id="rId6" Type="http://schemas.openxmlformats.org/officeDocument/2006/relationships/oleObject" Target="../embeddings/oleObject30.bin"/><Relationship Id="rId7" Type="http://schemas.openxmlformats.org/officeDocument/2006/relationships/image" Target="../media/image66.emf"/><Relationship Id="rId1" Type="http://schemas.openxmlformats.org/officeDocument/2006/relationships/vmlDrawing" Target="../drawings/vmlDrawing14.vml"/><Relationship Id="rId2"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oleObject" Target="../embeddings/oleObject31.bin"/><Relationship Id="rId5" Type="http://schemas.openxmlformats.org/officeDocument/2006/relationships/image" Target="../media/image67.emf"/><Relationship Id="rId1" Type="http://schemas.openxmlformats.org/officeDocument/2006/relationships/vmlDrawing" Target="../drawings/vmlDrawing15.vml"/><Relationship Id="rId2"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oleObject" Target="../embeddings/oleObject32.bin"/><Relationship Id="rId5" Type="http://schemas.openxmlformats.org/officeDocument/2006/relationships/image" Target="../media/image68.emf"/><Relationship Id="rId1" Type="http://schemas.openxmlformats.org/officeDocument/2006/relationships/vmlDrawing" Target="../drawings/vmlDrawing16.vml"/><Relationship Id="rId2"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oleObject" Target="../embeddings/oleObject33.bin"/><Relationship Id="rId5" Type="http://schemas.openxmlformats.org/officeDocument/2006/relationships/image" Target="../media/image70.emf"/><Relationship Id="rId6" Type="http://schemas.openxmlformats.org/officeDocument/2006/relationships/oleObject" Target="../embeddings/oleObject34.bin"/><Relationship Id="rId7" Type="http://schemas.openxmlformats.org/officeDocument/2006/relationships/image" Target="../media/image71.emf"/><Relationship Id="rId1" Type="http://schemas.openxmlformats.org/officeDocument/2006/relationships/vmlDrawing" Target="../drawings/vmlDrawing17.vml"/><Relationship Id="rId2"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oleObject" Target="../embeddings/oleObject35.bin"/><Relationship Id="rId5" Type="http://schemas.openxmlformats.org/officeDocument/2006/relationships/image" Target="../media/image72.emf"/><Relationship Id="rId6" Type="http://schemas.openxmlformats.org/officeDocument/2006/relationships/oleObject" Target="../embeddings/oleObject36.bin"/><Relationship Id="rId7" Type="http://schemas.openxmlformats.org/officeDocument/2006/relationships/image" Target="../media/image73.emf"/><Relationship Id="rId8" Type="http://schemas.openxmlformats.org/officeDocument/2006/relationships/oleObject" Target="../embeddings/oleObject37.bin"/><Relationship Id="rId9" Type="http://schemas.openxmlformats.org/officeDocument/2006/relationships/image" Target="../media/image74.emf"/><Relationship Id="rId1" Type="http://schemas.openxmlformats.org/officeDocument/2006/relationships/vmlDrawing" Target="../drawings/vmlDrawing18.vml"/><Relationship Id="rId2"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oleObject" Target="../embeddings/oleObject38.bin"/><Relationship Id="rId5" Type="http://schemas.openxmlformats.org/officeDocument/2006/relationships/image" Target="../media/image75.emf"/><Relationship Id="rId6" Type="http://schemas.openxmlformats.org/officeDocument/2006/relationships/oleObject" Target="../embeddings/oleObject39.bin"/><Relationship Id="rId7" Type="http://schemas.openxmlformats.org/officeDocument/2006/relationships/image" Target="../media/image76.emf"/><Relationship Id="rId8" Type="http://schemas.openxmlformats.org/officeDocument/2006/relationships/oleObject" Target="../embeddings/oleObject40.bin"/><Relationship Id="rId9" Type="http://schemas.openxmlformats.org/officeDocument/2006/relationships/image" Target="../media/image77.emf"/><Relationship Id="rId1" Type="http://schemas.openxmlformats.org/officeDocument/2006/relationships/vmlDrawing" Target="../drawings/vmlDrawing19.vml"/><Relationship Id="rId2"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oleObject" Target="../embeddings/oleObject41.bin"/><Relationship Id="rId5" Type="http://schemas.openxmlformats.org/officeDocument/2006/relationships/image" Target="../media/image78.emf"/><Relationship Id="rId6" Type="http://schemas.openxmlformats.org/officeDocument/2006/relationships/oleObject" Target="../embeddings/oleObject42.bin"/><Relationship Id="rId7" Type="http://schemas.openxmlformats.org/officeDocument/2006/relationships/image" Target="../media/image79.emf"/><Relationship Id="rId8" Type="http://schemas.openxmlformats.org/officeDocument/2006/relationships/oleObject" Target="../embeddings/oleObject43.bin"/><Relationship Id="rId9" Type="http://schemas.openxmlformats.org/officeDocument/2006/relationships/image" Target="../media/image80.emf"/><Relationship Id="rId1" Type="http://schemas.openxmlformats.org/officeDocument/2006/relationships/vmlDrawing" Target="../drawings/vmlDrawing20.vml"/><Relationship Id="rId2"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oleObject" Target="../embeddings/oleObject44.bin"/><Relationship Id="rId5" Type="http://schemas.openxmlformats.org/officeDocument/2006/relationships/image" Target="../media/image81.emf"/><Relationship Id="rId6" Type="http://schemas.openxmlformats.org/officeDocument/2006/relationships/oleObject" Target="../embeddings/oleObject45.bin"/><Relationship Id="rId7" Type="http://schemas.openxmlformats.org/officeDocument/2006/relationships/image" Target="../media/image82.emf"/><Relationship Id="rId8" Type="http://schemas.openxmlformats.org/officeDocument/2006/relationships/oleObject" Target="../embeddings/oleObject46.bin"/><Relationship Id="rId9" Type="http://schemas.openxmlformats.org/officeDocument/2006/relationships/image" Target="../media/image83.emf"/><Relationship Id="rId1" Type="http://schemas.openxmlformats.org/officeDocument/2006/relationships/vmlDrawing" Target="../drawings/vmlDrawing21.vml"/><Relationship Id="rId2"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oleObject" Target="../embeddings/oleObject47.bin"/><Relationship Id="rId5" Type="http://schemas.openxmlformats.org/officeDocument/2006/relationships/image" Target="../media/image84.emf"/><Relationship Id="rId6" Type="http://schemas.openxmlformats.org/officeDocument/2006/relationships/oleObject" Target="../embeddings/oleObject48.bin"/><Relationship Id="rId7" Type="http://schemas.openxmlformats.org/officeDocument/2006/relationships/image" Target="../media/image85.emf"/><Relationship Id="rId8" Type="http://schemas.openxmlformats.org/officeDocument/2006/relationships/oleObject" Target="../embeddings/oleObject49.bin"/><Relationship Id="rId9" Type="http://schemas.openxmlformats.org/officeDocument/2006/relationships/image" Target="../media/image86.emf"/><Relationship Id="rId1" Type="http://schemas.openxmlformats.org/officeDocument/2006/relationships/vmlDrawing" Target="../drawings/vmlDrawing22.vml"/><Relationship Id="rId2"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66.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oleObject" Target="../embeddings/oleObject50.bin"/><Relationship Id="rId5" Type="http://schemas.openxmlformats.org/officeDocument/2006/relationships/image" Target="../media/image87.emf"/><Relationship Id="rId6" Type="http://schemas.openxmlformats.org/officeDocument/2006/relationships/oleObject" Target="../embeddings/oleObject51.bin"/><Relationship Id="rId7" Type="http://schemas.openxmlformats.org/officeDocument/2006/relationships/image" Target="../media/image88.emf"/><Relationship Id="rId8" Type="http://schemas.openxmlformats.org/officeDocument/2006/relationships/oleObject" Target="../embeddings/oleObject52.bin"/><Relationship Id="rId9" Type="http://schemas.openxmlformats.org/officeDocument/2006/relationships/image" Target="../media/image89.emf"/><Relationship Id="rId10" Type="http://schemas.openxmlformats.org/officeDocument/2006/relationships/oleObject" Target="../embeddings/oleObject53.bin"/><Relationship Id="rId11" Type="http://schemas.openxmlformats.org/officeDocument/2006/relationships/image" Target="../media/image90.emf"/><Relationship Id="rId1" Type="http://schemas.openxmlformats.org/officeDocument/2006/relationships/vmlDrawing" Target="../drawings/vmlDrawing23.vml"/><Relationship Id="rId2"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1" Type="http://schemas.openxmlformats.org/officeDocument/2006/relationships/image" Target="../media/image94.emf"/><Relationship Id="rId12" Type="http://schemas.openxmlformats.org/officeDocument/2006/relationships/oleObject" Target="../embeddings/oleObject58.bin"/><Relationship Id="rId13" Type="http://schemas.openxmlformats.org/officeDocument/2006/relationships/image" Target="../media/image95.emf"/><Relationship Id="rId14" Type="http://schemas.openxmlformats.org/officeDocument/2006/relationships/oleObject" Target="../embeddings/oleObject59.bin"/><Relationship Id="rId15" Type="http://schemas.openxmlformats.org/officeDocument/2006/relationships/image" Target="../media/image96.emf"/><Relationship Id="rId1" Type="http://schemas.openxmlformats.org/officeDocument/2006/relationships/vmlDrawing" Target="../drawings/vmlDrawing24.vml"/><Relationship Id="rId2" Type="http://schemas.openxmlformats.org/officeDocument/2006/relationships/slideLayout" Target="../slideLayouts/slideLayout2.xml"/><Relationship Id="rId3" Type="http://schemas.openxmlformats.org/officeDocument/2006/relationships/image" Target="../media/image69.png"/><Relationship Id="rId4" Type="http://schemas.openxmlformats.org/officeDocument/2006/relationships/oleObject" Target="../embeddings/oleObject54.bin"/><Relationship Id="rId5" Type="http://schemas.openxmlformats.org/officeDocument/2006/relationships/image" Target="../media/image91.emf"/><Relationship Id="rId6" Type="http://schemas.openxmlformats.org/officeDocument/2006/relationships/oleObject" Target="../embeddings/oleObject55.bin"/><Relationship Id="rId7" Type="http://schemas.openxmlformats.org/officeDocument/2006/relationships/image" Target="../media/image92.emf"/><Relationship Id="rId8" Type="http://schemas.openxmlformats.org/officeDocument/2006/relationships/oleObject" Target="../embeddings/oleObject56.bin"/><Relationship Id="rId9" Type="http://schemas.openxmlformats.org/officeDocument/2006/relationships/image" Target="../media/image93.emf"/><Relationship Id="rId10" Type="http://schemas.openxmlformats.org/officeDocument/2006/relationships/oleObject" Target="../embeddings/oleObject57.bin"/></Relationships>
</file>

<file path=ppt/slides/_rels/slide68.xml.rels><?xml version="1.0" encoding="UTF-8" standalone="yes"?>
<Relationships xmlns="http://schemas.openxmlformats.org/package/2006/relationships"><Relationship Id="rId9" Type="http://schemas.openxmlformats.org/officeDocument/2006/relationships/image" Target="../media/image99.emf"/><Relationship Id="rId20" Type="http://schemas.openxmlformats.org/officeDocument/2006/relationships/oleObject" Target="../embeddings/oleObject68.bin"/><Relationship Id="rId21" Type="http://schemas.openxmlformats.org/officeDocument/2006/relationships/image" Target="../media/image105.emf"/><Relationship Id="rId22" Type="http://schemas.openxmlformats.org/officeDocument/2006/relationships/oleObject" Target="../embeddings/oleObject69.bin"/><Relationship Id="rId23" Type="http://schemas.openxmlformats.org/officeDocument/2006/relationships/image" Target="../media/image106.emf"/><Relationship Id="rId10" Type="http://schemas.openxmlformats.org/officeDocument/2006/relationships/oleObject" Target="../embeddings/oleObject63.bin"/><Relationship Id="rId11" Type="http://schemas.openxmlformats.org/officeDocument/2006/relationships/image" Target="../media/image100.emf"/><Relationship Id="rId12" Type="http://schemas.openxmlformats.org/officeDocument/2006/relationships/oleObject" Target="../embeddings/oleObject64.bin"/><Relationship Id="rId13" Type="http://schemas.openxmlformats.org/officeDocument/2006/relationships/image" Target="../media/image101.emf"/><Relationship Id="rId14" Type="http://schemas.openxmlformats.org/officeDocument/2006/relationships/oleObject" Target="../embeddings/oleObject65.bin"/><Relationship Id="rId15" Type="http://schemas.openxmlformats.org/officeDocument/2006/relationships/image" Target="../media/image102.emf"/><Relationship Id="rId16" Type="http://schemas.openxmlformats.org/officeDocument/2006/relationships/oleObject" Target="../embeddings/oleObject66.bin"/><Relationship Id="rId17" Type="http://schemas.openxmlformats.org/officeDocument/2006/relationships/image" Target="../media/image103.emf"/><Relationship Id="rId18" Type="http://schemas.openxmlformats.org/officeDocument/2006/relationships/oleObject" Target="../embeddings/oleObject67.bin"/><Relationship Id="rId19" Type="http://schemas.openxmlformats.org/officeDocument/2006/relationships/image" Target="../media/image104.emf"/><Relationship Id="rId1" Type="http://schemas.openxmlformats.org/officeDocument/2006/relationships/vmlDrawing" Target="../drawings/vmlDrawing25.vml"/><Relationship Id="rId2" Type="http://schemas.openxmlformats.org/officeDocument/2006/relationships/slideLayout" Target="../slideLayouts/slideLayout2.xml"/><Relationship Id="rId3" Type="http://schemas.openxmlformats.org/officeDocument/2006/relationships/image" Target="../media/image69.png"/><Relationship Id="rId4" Type="http://schemas.openxmlformats.org/officeDocument/2006/relationships/oleObject" Target="../embeddings/oleObject60.bin"/><Relationship Id="rId5" Type="http://schemas.openxmlformats.org/officeDocument/2006/relationships/image" Target="../media/image97.emf"/><Relationship Id="rId6" Type="http://schemas.openxmlformats.org/officeDocument/2006/relationships/oleObject" Target="../embeddings/oleObject61.bin"/><Relationship Id="rId7" Type="http://schemas.openxmlformats.org/officeDocument/2006/relationships/image" Target="../media/image98.emf"/><Relationship Id="rId8" Type="http://schemas.openxmlformats.org/officeDocument/2006/relationships/oleObject" Target="../embeddings/oleObject62.bin"/></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7.png"/></Relationships>
</file>

<file path=ppt/slides/_rels/slide71.xml.rels><?xml version="1.0" encoding="UTF-8" standalone="yes"?>
<Relationships xmlns="http://schemas.openxmlformats.org/package/2006/relationships"><Relationship Id="rId3" Type="http://schemas.openxmlformats.org/officeDocument/2006/relationships/image" Target="../media/image109.png"/><Relationship Id="rId4" Type="http://schemas.openxmlformats.org/officeDocument/2006/relationships/oleObject" Target="../embeddings/oleObject70.bin"/><Relationship Id="rId5" Type="http://schemas.openxmlformats.org/officeDocument/2006/relationships/image" Target="../media/image108.emf"/><Relationship Id="rId1" Type="http://schemas.openxmlformats.org/officeDocument/2006/relationships/vmlDrawing" Target="../drawings/vmlDrawing26.vml"/><Relationship Id="rId2"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71.bin"/><Relationship Id="rId4" Type="http://schemas.openxmlformats.org/officeDocument/2006/relationships/image" Target="../media/image110.emf"/><Relationship Id="rId5" Type="http://schemas.openxmlformats.org/officeDocument/2006/relationships/oleObject" Target="../embeddings/oleObject72.bin"/><Relationship Id="rId6" Type="http://schemas.openxmlformats.org/officeDocument/2006/relationships/image" Target="../media/image111.emf"/><Relationship Id="rId7" Type="http://schemas.openxmlformats.org/officeDocument/2006/relationships/oleObject" Target="../embeddings/oleObject73.bin"/><Relationship Id="rId8" Type="http://schemas.openxmlformats.org/officeDocument/2006/relationships/image" Target="../media/image112.emf"/><Relationship Id="rId9" Type="http://schemas.openxmlformats.org/officeDocument/2006/relationships/oleObject" Target="../embeddings/oleObject74.bin"/><Relationship Id="rId10" Type="http://schemas.openxmlformats.org/officeDocument/2006/relationships/image" Target="../media/image113.emf"/><Relationship Id="rId1" Type="http://schemas.openxmlformats.org/officeDocument/2006/relationships/vmlDrawing" Target="../drawings/vmlDrawing27.vml"/><Relationship Id="rId2"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75.bin"/><Relationship Id="rId4" Type="http://schemas.openxmlformats.org/officeDocument/2006/relationships/image" Target="../media/image114.emf"/><Relationship Id="rId5" Type="http://schemas.openxmlformats.org/officeDocument/2006/relationships/image" Target="../media/image12.png"/><Relationship Id="rId1" Type="http://schemas.openxmlformats.org/officeDocument/2006/relationships/vmlDrawing" Target="../drawings/vmlDrawing28.vml"/><Relationship Id="rId2"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5.png"/><Relationship Id="rId3" Type="http://schemas.openxmlformats.org/officeDocument/2006/relationships/image" Target="../media/image107.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oleObject" Target="../embeddings/oleObject3.bin"/><Relationship Id="rId5" Type="http://schemas.openxmlformats.org/officeDocument/2006/relationships/image" Target="../media/image9.emf"/><Relationship Id="rId6" Type="http://schemas.openxmlformats.org/officeDocument/2006/relationships/oleObject" Target="../embeddings/oleObject4.bin"/><Relationship Id="rId7" Type="http://schemas.openxmlformats.org/officeDocument/2006/relationships/image" Target="../media/image10.emf"/><Relationship Id="rId8" Type="http://schemas.openxmlformats.org/officeDocument/2006/relationships/image" Target="../media/image12.png"/><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oleObject" Target="../embeddings/oleObject5.bin"/><Relationship Id="rId5" Type="http://schemas.openxmlformats.org/officeDocument/2006/relationships/image" Target="../media/image13.emf"/><Relationship Id="rId6" Type="http://schemas.openxmlformats.org/officeDocument/2006/relationships/oleObject" Target="../embeddings/oleObject6.bin"/><Relationship Id="rId7" Type="http://schemas.openxmlformats.org/officeDocument/2006/relationships/image" Target="../media/image14.emf"/><Relationship Id="rId1" Type="http://schemas.openxmlformats.org/officeDocument/2006/relationships/vmlDrawing" Target="../drawings/vmlDrawing4.vml"/><Relationship Id="rId2"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Chapter </a:t>
            </a:r>
            <a:r>
              <a:rPr lang="en-US" dirty="0"/>
              <a:t>6</a:t>
            </a:r>
          </a:p>
        </p:txBody>
      </p:sp>
      <p:sp>
        <p:nvSpPr>
          <p:cNvPr id="3" name="Subtitle 2"/>
          <p:cNvSpPr>
            <a:spLocks noGrp="1"/>
          </p:cNvSpPr>
          <p:nvPr>
            <p:ph type="subTitle" idx="1"/>
          </p:nvPr>
        </p:nvSpPr>
        <p:spPr/>
        <p:txBody>
          <a:bodyPr/>
          <a:lstStyle/>
          <a:p>
            <a:r>
              <a:rPr lang="en-US" dirty="0" smtClean="0"/>
              <a:t>Random Variables</a:t>
            </a:r>
          </a:p>
          <a:p>
            <a:r>
              <a:rPr lang="en-US" dirty="0" smtClean="0"/>
              <a:t>Binomial and Geometric Distributions</a:t>
            </a:r>
          </a:p>
        </p:txBody>
      </p:sp>
    </p:spTree>
    <p:extLst>
      <p:ext uri="{BB962C8B-B14F-4D97-AF65-F5344CB8AC3E}">
        <p14:creationId xmlns:p14="http://schemas.microsoft.com/office/powerpoint/2010/main" val="131489040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icture 2.png"/>
          <p:cNvPicPr>
            <a:picLocks noChangeAspect="1"/>
          </p:cNvPicPr>
          <p:nvPr/>
        </p:nvPicPr>
        <p:blipFill>
          <a:blip r:embed="rId4"/>
          <a:stretch>
            <a:fillRect/>
          </a:stretch>
        </p:blipFill>
        <p:spPr>
          <a:xfrm>
            <a:off x="226061" y="2492375"/>
            <a:ext cx="8695689" cy="3571875"/>
          </a:xfrm>
          <a:prstGeom prst="rect">
            <a:avLst/>
          </a:prstGeom>
        </p:spPr>
      </p:pic>
      <p:sp>
        <p:nvSpPr>
          <p:cNvPr id="4" name="TextBox 3"/>
          <p:cNvSpPr txBox="1"/>
          <p:nvPr/>
        </p:nvSpPr>
        <p:spPr>
          <a:xfrm>
            <a:off x="226061" y="571500"/>
            <a:ext cx="8695689" cy="707886"/>
          </a:xfrm>
          <a:prstGeom prst="rect">
            <a:avLst/>
          </a:prstGeom>
          <a:noFill/>
        </p:spPr>
        <p:txBody>
          <a:bodyPr wrap="square" rtlCol="0">
            <a:spAutoFit/>
          </a:bodyPr>
          <a:lstStyle/>
          <a:p>
            <a:r>
              <a:rPr lang="en-US" sz="4000" dirty="0" smtClean="0">
                <a:solidFill>
                  <a:srgbClr val="51DAFF"/>
                </a:solidFill>
              </a:rPr>
              <a:t>Good Job, You are Ready for the Test!</a:t>
            </a:r>
            <a:endParaRPr lang="en-US" sz="4000" dirty="0">
              <a:solidFill>
                <a:srgbClr val="51DAFF"/>
              </a:solidFill>
            </a:endParaRPr>
          </a:p>
        </p:txBody>
      </p:sp>
      <p:pic>
        <p:nvPicPr>
          <p:cNvPr id="5" name="The Throne Room _ End Title.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72871" y="5536263"/>
            <a:ext cx="812800" cy="812800"/>
          </a:xfrm>
          <a:prstGeom prst="rect">
            <a:avLst/>
          </a:prstGeom>
        </p:spPr>
      </p:pic>
      <p:sp>
        <p:nvSpPr>
          <p:cNvPr id="6" name="TextBox 5"/>
          <p:cNvSpPr txBox="1"/>
          <p:nvPr/>
        </p:nvSpPr>
        <p:spPr>
          <a:xfrm>
            <a:off x="448311" y="1431786"/>
            <a:ext cx="8695689" cy="707886"/>
          </a:xfrm>
          <a:prstGeom prst="rect">
            <a:avLst/>
          </a:prstGeom>
          <a:noFill/>
        </p:spPr>
        <p:txBody>
          <a:bodyPr wrap="square" rtlCol="0">
            <a:spAutoFit/>
          </a:bodyPr>
          <a:lstStyle/>
          <a:p>
            <a:r>
              <a:rPr lang="en-US" sz="4000" dirty="0" smtClean="0">
                <a:solidFill>
                  <a:srgbClr val="51DAFF"/>
                </a:solidFill>
              </a:rPr>
              <a:t>….and may the Force be with you.</a:t>
            </a:r>
            <a:endParaRPr lang="en-US" sz="4000" dirty="0">
              <a:solidFill>
                <a:srgbClr val="51DAFF"/>
              </a:solidFill>
            </a:endParaRPr>
          </a:p>
        </p:txBody>
      </p:sp>
    </p:spTree>
    <p:extLst>
      <p:ext uri="{BB962C8B-B14F-4D97-AF65-F5344CB8AC3E}">
        <p14:creationId xmlns:p14="http://schemas.microsoft.com/office/powerpoint/2010/main" val="41342443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6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chemeClr val="bg1"/>
                </a:solidFill>
              </a:rPr>
              <a:t>Team Type Problem</a:t>
            </a:r>
            <a:endParaRPr lang="en-US" dirty="0">
              <a:solidFill>
                <a:schemeClr val="bg1"/>
              </a:solidFill>
            </a:endParaRPr>
          </a:p>
        </p:txBody>
      </p:sp>
      <p:sp>
        <p:nvSpPr>
          <p:cNvPr id="3" name="Subtitle 2"/>
          <p:cNvSpPr>
            <a:spLocks noGrp="1"/>
          </p:cNvSpPr>
          <p:nvPr>
            <p:ph type="subTitle" idx="1"/>
          </p:nvPr>
        </p:nvSpPr>
        <p:spPr/>
        <p:txBody>
          <a:bodyPr/>
          <a:lstStyle/>
          <a:p>
            <a:r>
              <a:rPr lang="en-US" dirty="0" smtClean="0">
                <a:solidFill>
                  <a:schemeClr val="bg1"/>
                </a:solidFill>
              </a:rPr>
              <a:t>Seinfeld Racing Team</a:t>
            </a:r>
            <a:endParaRPr lang="en-US" dirty="0">
              <a:solidFill>
                <a:schemeClr val="bg1"/>
              </a:solidFill>
            </a:endParaRPr>
          </a:p>
        </p:txBody>
      </p:sp>
    </p:spTree>
    <p:extLst>
      <p:ext uri="{BB962C8B-B14F-4D97-AF65-F5344CB8AC3E}">
        <p14:creationId xmlns:p14="http://schemas.microsoft.com/office/powerpoint/2010/main" val="83656824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846605" y="548395"/>
            <a:ext cx="7053333" cy="523220"/>
          </a:xfrm>
          <a:prstGeom prst="rect">
            <a:avLst/>
          </a:prstGeom>
          <a:noFill/>
        </p:spPr>
        <p:txBody>
          <a:bodyPr wrap="none" rtlCol="0">
            <a:spAutoFit/>
          </a:bodyPr>
          <a:lstStyle/>
          <a:p>
            <a:r>
              <a:rPr lang="en-US" sz="2800" dirty="0" smtClean="0">
                <a:solidFill>
                  <a:srgbClr val="000000"/>
                </a:solidFill>
              </a:rPr>
              <a:t>The Seinfeld Four are going to run a relay race. </a:t>
            </a:r>
            <a:endParaRPr lang="en-US" sz="2800" dirty="0">
              <a:solidFill>
                <a:srgbClr val="000000"/>
              </a:solidFill>
            </a:endParaRPr>
          </a:p>
        </p:txBody>
      </p:sp>
      <p:pic>
        <p:nvPicPr>
          <p:cNvPr id="8" name="Picture 7" descr="Screen Shot 2012-11-26 at 4.10.2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2762" y="1071615"/>
            <a:ext cx="5170305" cy="5561479"/>
          </a:xfrm>
          <a:prstGeom prst="rect">
            <a:avLst/>
          </a:prstGeom>
        </p:spPr>
      </p:pic>
    </p:spTree>
    <p:extLst>
      <p:ext uri="{BB962C8B-B14F-4D97-AF65-F5344CB8AC3E}">
        <p14:creationId xmlns:p14="http://schemas.microsoft.com/office/powerpoint/2010/main" val="45588144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creen Shot 2012-11-26 at 4.21.2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040" y="2398768"/>
            <a:ext cx="6256943" cy="3838895"/>
          </a:xfrm>
          <a:prstGeom prst="rect">
            <a:avLst/>
          </a:prstGeom>
        </p:spPr>
      </p:pic>
      <p:sp>
        <p:nvSpPr>
          <p:cNvPr id="3" name="Rounded Rectangular Callout 2"/>
          <p:cNvSpPr/>
          <p:nvPr/>
        </p:nvSpPr>
        <p:spPr>
          <a:xfrm>
            <a:off x="6587650" y="1706645"/>
            <a:ext cx="2129742" cy="692123"/>
          </a:xfrm>
          <a:prstGeom prst="wedgeRoundRectCallout">
            <a:avLst>
              <a:gd name="adj1" fmla="val -102176"/>
              <a:gd name="adj2" fmla="val 105541"/>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I choose not to run!</a:t>
            </a:r>
            <a:endParaRPr lang="en-US" dirty="0">
              <a:solidFill>
                <a:srgbClr val="000000"/>
              </a:solidFill>
            </a:endParaRPr>
          </a:p>
        </p:txBody>
      </p:sp>
      <p:sp>
        <p:nvSpPr>
          <p:cNvPr id="4" name="TextBox 3"/>
          <p:cNvSpPr txBox="1"/>
          <p:nvPr/>
        </p:nvSpPr>
        <p:spPr>
          <a:xfrm>
            <a:off x="373992" y="502732"/>
            <a:ext cx="8343400" cy="523220"/>
          </a:xfrm>
          <a:prstGeom prst="rect">
            <a:avLst/>
          </a:prstGeom>
          <a:noFill/>
        </p:spPr>
        <p:txBody>
          <a:bodyPr wrap="none" rtlCol="0">
            <a:spAutoFit/>
          </a:bodyPr>
          <a:lstStyle/>
          <a:p>
            <a:r>
              <a:rPr lang="en-US" sz="2800" dirty="0" smtClean="0">
                <a:solidFill>
                  <a:srgbClr val="895D1D"/>
                </a:solidFill>
              </a:rPr>
              <a:t>The only problem with their running team is………</a:t>
            </a:r>
            <a:endParaRPr lang="en-US" sz="2800" dirty="0">
              <a:solidFill>
                <a:srgbClr val="895D1D"/>
              </a:solidFill>
            </a:endParaRPr>
          </a:p>
        </p:txBody>
      </p:sp>
    </p:spTree>
    <p:extLst>
      <p:ext uri="{BB962C8B-B14F-4D97-AF65-F5344CB8AC3E}">
        <p14:creationId xmlns:p14="http://schemas.microsoft.com/office/powerpoint/2010/main" val="1733411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1679983" y="265698"/>
            <a:ext cx="5032372" cy="369332"/>
          </a:xfrm>
          <a:prstGeom prst="rect">
            <a:avLst/>
          </a:prstGeom>
          <a:noFill/>
        </p:spPr>
        <p:txBody>
          <a:bodyPr wrap="none" rtlCol="0">
            <a:spAutoFit/>
          </a:bodyPr>
          <a:lstStyle/>
          <a:p>
            <a:r>
              <a:rPr lang="en-US" dirty="0" smtClean="0">
                <a:solidFill>
                  <a:schemeClr val="accent5">
                    <a:lumMod val="50000"/>
                  </a:schemeClr>
                </a:solidFill>
              </a:rPr>
              <a:t>Their individual times follow a Normal Distribution.</a:t>
            </a:r>
            <a:endParaRPr lang="en-US" dirty="0">
              <a:solidFill>
                <a:schemeClr val="accent5">
                  <a:lumMod val="50000"/>
                </a:schemeClr>
              </a:solidFill>
            </a:endParaRPr>
          </a:p>
        </p:txBody>
      </p:sp>
      <p:pic>
        <p:nvPicPr>
          <p:cNvPr id="3" name="Picture 2" descr="Screen Shot 2012-11-26 at 4.11.3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427" y="950012"/>
            <a:ext cx="1815016" cy="1815016"/>
          </a:xfrm>
          <a:prstGeom prst="rect">
            <a:avLst/>
          </a:prstGeom>
        </p:spPr>
      </p:pic>
      <p:pic>
        <p:nvPicPr>
          <p:cNvPr id="4" name="Picture 3" descr="Screen Shot 2012-11-26 at 4.16.2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9639" y="950012"/>
            <a:ext cx="1645993" cy="1748868"/>
          </a:xfrm>
          <a:prstGeom prst="rect">
            <a:avLst/>
          </a:prstGeom>
        </p:spPr>
      </p:pic>
      <p:pic>
        <p:nvPicPr>
          <p:cNvPr id="5" name="Picture 4" descr="Screen Shot 2012-11-26 at 4.19.4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605" y="3982172"/>
            <a:ext cx="1383750" cy="1905092"/>
          </a:xfrm>
          <a:prstGeom prst="rect">
            <a:avLst/>
          </a:prstGeom>
        </p:spPr>
      </p:pic>
      <p:pic>
        <p:nvPicPr>
          <p:cNvPr id="7" name="Picture 6" descr="Screen Shot 2012-11-26 at 4.25.51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3193" y="3877462"/>
            <a:ext cx="2852339" cy="2009802"/>
          </a:xfrm>
          <a:prstGeom prst="rect">
            <a:avLst/>
          </a:prstGeom>
        </p:spPr>
      </p:pic>
      <p:sp>
        <p:nvSpPr>
          <p:cNvPr id="8" name="TextBox 7"/>
          <p:cNvSpPr txBox="1"/>
          <p:nvPr/>
        </p:nvSpPr>
        <p:spPr>
          <a:xfrm>
            <a:off x="947196" y="2765028"/>
            <a:ext cx="1052767" cy="369332"/>
          </a:xfrm>
          <a:prstGeom prst="rect">
            <a:avLst/>
          </a:prstGeom>
          <a:noFill/>
        </p:spPr>
        <p:txBody>
          <a:bodyPr wrap="none" rtlCol="0">
            <a:spAutoFit/>
          </a:bodyPr>
          <a:lstStyle/>
          <a:p>
            <a:r>
              <a:rPr lang="en-US" dirty="0" smtClean="0">
                <a:solidFill>
                  <a:srgbClr val="000000"/>
                </a:solidFill>
              </a:rPr>
              <a:t>GEORGE</a:t>
            </a:r>
            <a:endParaRPr lang="en-US" dirty="0">
              <a:solidFill>
                <a:srgbClr val="000000"/>
              </a:solidFill>
            </a:endParaRPr>
          </a:p>
        </p:txBody>
      </p:sp>
      <p:sp>
        <p:nvSpPr>
          <p:cNvPr id="9" name="TextBox 8"/>
          <p:cNvSpPr txBox="1"/>
          <p:nvPr/>
        </p:nvSpPr>
        <p:spPr>
          <a:xfrm>
            <a:off x="4550504" y="2765028"/>
            <a:ext cx="1061108" cy="369332"/>
          </a:xfrm>
          <a:prstGeom prst="rect">
            <a:avLst/>
          </a:prstGeom>
          <a:noFill/>
        </p:spPr>
        <p:txBody>
          <a:bodyPr wrap="none" rtlCol="0">
            <a:spAutoFit/>
          </a:bodyPr>
          <a:lstStyle/>
          <a:p>
            <a:r>
              <a:rPr lang="en-US" dirty="0" smtClean="0">
                <a:solidFill>
                  <a:srgbClr val="000000"/>
                </a:solidFill>
              </a:rPr>
              <a:t>KRAMER</a:t>
            </a:r>
            <a:endParaRPr lang="en-US" dirty="0">
              <a:solidFill>
                <a:srgbClr val="000000"/>
              </a:solidFill>
            </a:endParaRPr>
          </a:p>
        </p:txBody>
      </p:sp>
      <p:sp>
        <p:nvSpPr>
          <p:cNvPr id="10" name="TextBox 9"/>
          <p:cNvSpPr txBox="1"/>
          <p:nvPr/>
        </p:nvSpPr>
        <p:spPr>
          <a:xfrm>
            <a:off x="947196" y="5927504"/>
            <a:ext cx="923375" cy="369332"/>
          </a:xfrm>
          <a:prstGeom prst="rect">
            <a:avLst/>
          </a:prstGeom>
          <a:noFill/>
        </p:spPr>
        <p:txBody>
          <a:bodyPr wrap="none" rtlCol="0">
            <a:spAutoFit/>
          </a:bodyPr>
          <a:lstStyle/>
          <a:p>
            <a:r>
              <a:rPr lang="en-US" dirty="0" smtClean="0">
                <a:solidFill>
                  <a:srgbClr val="000000"/>
                </a:solidFill>
              </a:rPr>
              <a:t>ELAINE</a:t>
            </a:r>
            <a:endParaRPr lang="en-US" dirty="0">
              <a:solidFill>
                <a:srgbClr val="000000"/>
              </a:solidFill>
            </a:endParaRPr>
          </a:p>
        </p:txBody>
      </p:sp>
      <p:sp>
        <p:nvSpPr>
          <p:cNvPr id="11" name="TextBox 10"/>
          <p:cNvSpPr txBox="1"/>
          <p:nvPr/>
        </p:nvSpPr>
        <p:spPr>
          <a:xfrm>
            <a:off x="4894438" y="5953964"/>
            <a:ext cx="1173255" cy="369332"/>
          </a:xfrm>
          <a:prstGeom prst="rect">
            <a:avLst/>
          </a:prstGeom>
          <a:noFill/>
        </p:spPr>
        <p:txBody>
          <a:bodyPr wrap="none" rtlCol="0">
            <a:spAutoFit/>
          </a:bodyPr>
          <a:lstStyle/>
          <a:p>
            <a:r>
              <a:rPr lang="en-US" dirty="0" smtClean="0">
                <a:solidFill>
                  <a:srgbClr val="000000"/>
                </a:solidFill>
              </a:rPr>
              <a:t>NEWMAN</a:t>
            </a:r>
            <a:endParaRPr lang="en-US" dirty="0">
              <a:solidFill>
                <a:srgbClr val="000000"/>
              </a:solidFill>
            </a:endParaRPr>
          </a:p>
        </p:txBody>
      </p:sp>
      <p:sp>
        <p:nvSpPr>
          <p:cNvPr id="12" name="TextBox 11"/>
          <p:cNvSpPr txBox="1"/>
          <p:nvPr/>
        </p:nvSpPr>
        <p:spPr>
          <a:xfrm>
            <a:off x="801708" y="3134360"/>
            <a:ext cx="1277739" cy="369332"/>
          </a:xfrm>
          <a:prstGeom prst="rect">
            <a:avLst/>
          </a:prstGeom>
          <a:noFill/>
        </p:spPr>
        <p:txBody>
          <a:bodyPr wrap="none" rtlCol="0">
            <a:spAutoFit/>
          </a:bodyPr>
          <a:lstStyle/>
          <a:p>
            <a:r>
              <a:rPr lang="en-US" dirty="0" smtClean="0">
                <a:solidFill>
                  <a:srgbClr val="000000"/>
                </a:solidFill>
              </a:rPr>
              <a:t>N(12.3, 2.9)</a:t>
            </a:r>
            <a:endParaRPr lang="en-US" dirty="0">
              <a:solidFill>
                <a:srgbClr val="000000"/>
              </a:solidFill>
            </a:endParaRPr>
          </a:p>
        </p:txBody>
      </p:sp>
      <p:sp>
        <p:nvSpPr>
          <p:cNvPr id="13" name="TextBox 12"/>
          <p:cNvSpPr txBox="1"/>
          <p:nvPr/>
        </p:nvSpPr>
        <p:spPr>
          <a:xfrm>
            <a:off x="4456315" y="3134360"/>
            <a:ext cx="1274808" cy="369332"/>
          </a:xfrm>
          <a:prstGeom prst="rect">
            <a:avLst/>
          </a:prstGeom>
          <a:noFill/>
        </p:spPr>
        <p:txBody>
          <a:bodyPr wrap="none" rtlCol="0">
            <a:spAutoFit/>
          </a:bodyPr>
          <a:lstStyle/>
          <a:p>
            <a:r>
              <a:rPr lang="en-US" dirty="0" smtClean="0">
                <a:solidFill>
                  <a:srgbClr val="000000"/>
                </a:solidFill>
              </a:rPr>
              <a:t>N(11.2, 4.2)</a:t>
            </a:r>
            <a:endParaRPr lang="en-US" dirty="0">
              <a:solidFill>
                <a:srgbClr val="000000"/>
              </a:solidFill>
            </a:endParaRPr>
          </a:p>
        </p:txBody>
      </p:sp>
      <p:sp>
        <p:nvSpPr>
          <p:cNvPr id="14" name="TextBox 13"/>
          <p:cNvSpPr txBox="1"/>
          <p:nvPr/>
        </p:nvSpPr>
        <p:spPr>
          <a:xfrm>
            <a:off x="774823" y="6310066"/>
            <a:ext cx="1338828" cy="369332"/>
          </a:xfrm>
          <a:prstGeom prst="rect">
            <a:avLst/>
          </a:prstGeom>
          <a:noFill/>
        </p:spPr>
        <p:txBody>
          <a:bodyPr wrap="none" rtlCol="0">
            <a:spAutoFit/>
          </a:bodyPr>
          <a:lstStyle/>
          <a:p>
            <a:r>
              <a:rPr lang="en-US" dirty="0" smtClean="0">
                <a:solidFill>
                  <a:srgbClr val="000000"/>
                </a:solidFill>
              </a:rPr>
              <a:t>N(10.2, 2.6)</a:t>
            </a:r>
            <a:endParaRPr lang="en-US" dirty="0">
              <a:solidFill>
                <a:srgbClr val="000000"/>
              </a:solidFill>
            </a:endParaRPr>
          </a:p>
        </p:txBody>
      </p:sp>
      <p:sp>
        <p:nvSpPr>
          <p:cNvPr id="15" name="TextBox 14"/>
          <p:cNvSpPr txBox="1"/>
          <p:nvPr/>
        </p:nvSpPr>
        <p:spPr>
          <a:xfrm>
            <a:off x="4854753" y="6336526"/>
            <a:ext cx="1237388" cy="369332"/>
          </a:xfrm>
          <a:prstGeom prst="rect">
            <a:avLst/>
          </a:prstGeom>
          <a:noFill/>
        </p:spPr>
        <p:txBody>
          <a:bodyPr wrap="none" rtlCol="0">
            <a:spAutoFit/>
          </a:bodyPr>
          <a:lstStyle/>
          <a:p>
            <a:r>
              <a:rPr lang="en-US" dirty="0" smtClean="0">
                <a:solidFill>
                  <a:srgbClr val="000000"/>
                </a:solidFill>
              </a:rPr>
              <a:t>N(17.3, 1.8)</a:t>
            </a:r>
            <a:endParaRPr lang="en-US" dirty="0">
              <a:solidFill>
                <a:srgbClr val="000000"/>
              </a:solidFill>
            </a:endParaRPr>
          </a:p>
        </p:txBody>
      </p:sp>
      <p:sp>
        <p:nvSpPr>
          <p:cNvPr id="16" name="TextBox 15"/>
          <p:cNvSpPr txBox="1"/>
          <p:nvPr/>
        </p:nvSpPr>
        <p:spPr>
          <a:xfrm>
            <a:off x="6931582" y="3387381"/>
            <a:ext cx="1857637" cy="369332"/>
          </a:xfrm>
          <a:prstGeom prst="rect">
            <a:avLst/>
          </a:prstGeom>
          <a:noFill/>
        </p:spPr>
        <p:txBody>
          <a:bodyPr wrap="none" rtlCol="0">
            <a:spAutoFit/>
          </a:bodyPr>
          <a:lstStyle/>
          <a:p>
            <a:r>
              <a:rPr lang="en-US" dirty="0" smtClean="0">
                <a:solidFill>
                  <a:srgbClr val="000000"/>
                </a:solidFill>
              </a:rPr>
              <a:t>And our alternate</a:t>
            </a:r>
            <a:endParaRPr lang="en-US" dirty="0">
              <a:solidFill>
                <a:srgbClr val="000000"/>
              </a:solidFill>
            </a:endParaRPr>
          </a:p>
        </p:txBody>
      </p:sp>
      <p:sp>
        <p:nvSpPr>
          <p:cNvPr id="17" name="Bent Arrow 16"/>
          <p:cNvSpPr/>
          <p:nvPr/>
        </p:nvSpPr>
        <p:spPr>
          <a:xfrm rot="10800000">
            <a:off x="7045532" y="3982172"/>
            <a:ext cx="1539576" cy="1547886"/>
          </a:xfrm>
          <a:prstGeom prst="bentArrow">
            <a:avLst>
              <a:gd name="adj1" fmla="val 25000"/>
              <a:gd name="adj2" fmla="val 27174"/>
              <a:gd name="adj3" fmla="val 25000"/>
              <a:gd name="adj4" fmla="val 2853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spTree>
    <p:extLst>
      <p:ext uri="{BB962C8B-B14F-4D97-AF65-F5344CB8AC3E}">
        <p14:creationId xmlns:p14="http://schemas.microsoft.com/office/powerpoint/2010/main" val="28877690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dissolv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randombar(horizont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checkerboard(across)">
                                      <p:cBhvr>
                                        <p:cTn id="29" dur="500"/>
                                        <p:tgtEl>
                                          <p:spTgt spid="5"/>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heckerboard(across)">
                                      <p:cBhvr>
                                        <p:cTn id="32" dur="500"/>
                                        <p:tgtEl>
                                          <p:spTgt spid="10"/>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checkerboard(across)">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additive="base">
                                        <p:cTn id="40" dur="500" fill="hold"/>
                                        <p:tgtEl>
                                          <p:spTgt spid="16"/>
                                        </p:tgtEl>
                                        <p:attrNameLst>
                                          <p:attrName>ppt_x</p:attrName>
                                        </p:attrNameLst>
                                      </p:cBhvr>
                                      <p:tavLst>
                                        <p:tav tm="0">
                                          <p:val>
                                            <p:strVal val="#ppt_x"/>
                                          </p:val>
                                        </p:tav>
                                        <p:tav tm="100000">
                                          <p:val>
                                            <p:strVal val="#ppt_x"/>
                                          </p:val>
                                        </p:tav>
                                      </p:tavLst>
                                    </p:anim>
                                    <p:anim calcmode="lin" valueType="num">
                                      <p:cBhvr additive="base">
                                        <p:cTn id="4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randombar(horizontal)">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blinds(horizontal)">
                                      <p:cBhvr>
                                        <p:cTn id="51" dur="500"/>
                                        <p:tgtEl>
                                          <p:spTgt spid="7"/>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blinds(horizontal)">
                                      <p:cBhvr>
                                        <p:cTn id="54" dur="500"/>
                                        <p:tgtEl>
                                          <p:spTgt spid="11"/>
                                        </p:tgtEl>
                                      </p:cBhvr>
                                    </p:animEffect>
                                  </p:childTnLst>
                                </p:cTn>
                              </p:par>
                              <p:par>
                                <p:cTn id="55" presetID="3" presetClass="entr" presetSubtype="10"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blinds(horizontal)">
                                      <p:cBhvr>
                                        <p:cTn id="5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6" grpId="0"/>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476216" y="450916"/>
            <a:ext cx="7879080" cy="400110"/>
          </a:xfrm>
          <a:prstGeom prst="rect">
            <a:avLst/>
          </a:prstGeom>
          <a:noFill/>
        </p:spPr>
        <p:txBody>
          <a:bodyPr wrap="none" rtlCol="0">
            <a:spAutoFit/>
          </a:bodyPr>
          <a:lstStyle/>
          <a:p>
            <a:r>
              <a:rPr lang="en-US" sz="2000" dirty="0" smtClean="0">
                <a:solidFill>
                  <a:srgbClr val="895D1D"/>
                </a:solidFill>
              </a:rPr>
              <a:t>The combined times of our racers also follow a Normal Distribution</a:t>
            </a:r>
            <a:endParaRPr lang="en-US" sz="2000" dirty="0">
              <a:solidFill>
                <a:srgbClr val="895D1D"/>
              </a:solidFill>
            </a:endParaRPr>
          </a:p>
        </p:txBody>
      </p:sp>
      <p:sp>
        <p:nvSpPr>
          <p:cNvPr id="3" name="TextBox 2"/>
          <p:cNvSpPr txBox="1"/>
          <p:nvPr/>
        </p:nvSpPr>
        <p:spPr>
          <a:xfrm>
            <a:off x="3545160" y="1217693"/>
            <a:ext cx="4993825" cy="369332"/>
          </a:xfrm>
          <a:prstGeom prst="rect">
            <a:avLst/>
          </a:prstGeom>
          <a:noFill/>
        </p:spPr>
        <p:txBody>
          <a:bodyPr wrap="none" rtlCol="0">
            <a:spAutoFit/>
          </a:bodyPr>
          <a:lstStyle/>
          <a:p>
            <a:r>
              <a:rPr lang="en-US" dirty="0" smtClean="0">
                <a:solidFill>
                  <a:schemeClr val="bg1"/>
                </a:solidFill>
              </a:rPr>
              <a:t>This statement must be on your papers on an FRQ.</a:t>
            </a:r>
            <a:endParaRPr lang="en-US" dirty="0">
              <a:solidFill>
                <a:schemeClr val="bg1"/>
              </a:solidFill>
            </a:endParaRPr>
          </a:p>
        </p:txBody>
      </p:sp>
      <p:cxnSp>
        <p:nvCxnSpPr>
          <p:cNvPr id="5" name="Straight Arrow Connector 4"/>
          <p:cNvCxnSpPr/>
          <p:nvPr/>
        </p:nvCxnSpPr>
        <p:spPr>
          <a:xfrm flipH="1" flipV="1">
            <a:off x="6164346" y="992235"/>
            <a:ext cx="767236" cy="22545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1177310" y="2784184"/>
            <a:ext cx="5618032" cy="461665"/>
          </a:xfrm>
          <a:prstGeom prst="rect">
            <a:avLst/>
          </a:prstGeom>
          <a:noFill/>
        </p:spPr>
        <p:txBody>
          <a:bodyPr wrap="none" rtlCol="0">
            <a:spAutoFit/>
          </a:bodyPr>
          <a:lstStyle/>
          <a:p>
            <a:r>
              <a:rPr lang="en-US" sz="2400" i="1" dirty="0" smtClean="0">
                <a:solidFill>
                  <a:srgbClr val="000000"/>
                </a:solidFill>
              </a:rPr>
              <a:t>μ</a:t>
            </a:r>
            <a:r>
              <a:rPr lang="en-US" sz="2400" i="1" baseline="-25000" dirty="0" smtClean="0">
                <a:solidFill>
                  <a:srgbClr val="000000"/>
                </a:solidFill>
              </a:rPr>
              <a:t>team </a:t>
            </a:r>
            <a:r>
              <a:rPr lang="en-US" sz="2400" dirty="0" smtClean="0">
                <a:solidFill>
                  <a:srgbClr val="000000"/>
                </a:solidFill>
              </a:rPr>
              <a:t>= 12.3 + 11.2 + 10.2 + 17.3 = 51 seconds </a:t>
            </a:r>
            <a:endParaRPr lang="en-US" sz="2400" dirty="0">
              <a:solidFill>
                <a:srgbClr val="000000"/>
              </a:solidFill>
            </a:endParaRPr>
          </a:p>
        </p:txBody>
      </p:sp>
      <p:sp>
        <p:nvSpPr>
          <p:cNvPr id="7" name="TextBox 6"/>
          <p:cNvSpPr txBox="1"/>
          <p:nvPr/>
        </p:nvSpPr>
        <p:spPr>
          <a:xfrm>
            <a:off x="873062" y="2367584"/>
            <a:ext cx="2503021" cy="369332"/>
          </a:xfrm>
          <a:prstGeom prst="rect">
            <a:avLst/>
          </a:prstGeom>
          <a:noFill/>
        </p:spPr>
        <p:txBody>
          <a:bodyPr wrap="none" rtlCol="0">
            <a:spAutoFit/>
          </a:bodyPr>
          <a:lstStyle/>
          <a:p>
            <a:r>
              <a:rPr lang="en-US" dirty="0" smtClean="0">
                <a:solidFill>
                  <a:srgbClr val="895D1D"/>
                </a:solidFill>
              </a:rPr>
              <a:t>Team Combined Mean</a:t>
            </a:r>
            <a:endParaRPr lang="en-US" dirty="0">
              <a:solidFill>
                <a:srgbClr val="895D1D"/>
              </a:solidFill>
            </a:endParaRPr>
          </a:p>
        </p:txBody>
      </p:sp>
      <p:sp>
        <p:nvSpPr>
          <p:cNvPr id="8" name="TextBox 7"/>
          <p:cNvSpPr txBox="1"/>
          <p:nvPr/>
        </p:nvSpPr>
        <p:spPr>
          <a:xfrm>
            <a:off x="873062" y="4048871"/>
            <a:ext cx="2785814" cy="369332"/>
          </a:xfrm>
          <a:prstGeom prst="rect">
            <a:avLst/>
          </a:prstGeom>
          <a:noFill/>
        </p:spPr>
        <p:txBody>
          <a:bodyPr wrap="none" rtlCol="0">
            <a:spAutoFit/>
          </a:bodyPr>
          <a:lstStyle/>
          <a:p>
            <a:r>
              <a:rPr lang="en-US" dirty="0" smtClean="0">
                <a:solidFill>
                  <a:srgbClr val="895D1D"/>
                </a:solidFill>
              </a:rPr>
              <a:t>Team Standard Deviation</a:t>
            </a:r>
            <a:endParaRPr lang="en-US" dirty="0">
              <a:solidFill>
                <a:srgbClr val="895D1D"/>
              </a:solidFill>
            </a:endParaRPr>
          </a:p>
        </p:txBody>
      </p:sp>
      <p:sp>
        <p:nvSpPr>
          <p:cNvPr id="9" name="TextBox 8"/>
          <p:cNvSpPr txBox="1"/>
          <p:nvPr/>
        </p:nvSpPr>
        <p:spPr>
          <a:xfrm>
            <a:off x="1415418" y="4815649"/>
            <a:ext cx="5576902" cy="400110"/>
          </a:xfrm>
          <a:prstGeom prst="rect">
            <a:avLst/>
          </a:prstGeom>
          <a:noFill/>
        </p:spPr>
        <p:txBody>
          <a:bodyPr wrap="none" rtlCol="0">
            <a:spAutoFit/>
          </a:bodyPr>
          <a:lstStyle/>
          <a:p>
            <a:r>
              <a:rPr lang="en-US" sz="2000" i="1" dirty="0" err="1" smtClean="0">
                <a:solidFill>
                  <a:srgbClr val="000000"/>
                </a:solidFill>
              </a:rPr>
              <a:t>σ</a:t>
            </a:r>
            <a:r>
              <a:rPr lang="en-US" sz="2000" i="1" baseline="-25000" dirty="0" err="1" smtClean="0">
                <a:solidFill>
                  <a:srgbClr val="000000"/>
                </a:solidFill>
              </a:rPr>
              <a:t>team</a:t>
            </a:r>
            <a:r>
              <a:rPr lang="en-US" sz="2000" baseline="-25000" dirty="0" smtClean="0">
                <a:solidFill>
                  <a:srgbClr val="000000"/>
                </a:solidFill>
              </a:rPr>
              <a:t>  </a:t>
            </a:r>
            <a:r>
              <a:rPr lang="en-US" sz="2000" dirty="0" smtClean="0">
                <a:solidFill>
                  <a:srgbClr val="000000"/>
                </a:solidFill>
              </a:rPr>
              <a:t>= √ 2.9</a:t>
            </a:r>
            <a:r>
              <a:rPr lang="en-US" sz="2000" baseline="30000" dirty="0" smtClean="0">
                <a:solidFill>
                  <a:srgbClr val="000000"/>
                </a:solidFill>
              </a:rPr>
              <a:t>2</a:t>
            </a:r>
            <a:r>
              <a:rPr lang="en-US" sz="2000" dirty="0" smtClean="0">
                <a:solidFill>
                  <a:srgbClr val="000000"/>
                </a:solidFill>
              </a:rPr>
              <a:t> + 4.2</a:t>
            </a:r>
            <a:r>
              <a:rPr lang="en-US" sz="2000" baseline="30000" dirty="0" smtClean="0">
                <a:solidFill>
                  <a:srgbClr val="000000"/>
                </a:solidFill>
              </a:rPr>
              <a:t>2</a:t>
            </a:r>
            <a:r>
              <a:rPr lang="en-US" sz="2000" dirty="0" smtClean="0">
                <a:solidFill>
                  <a:srgbClr val="000000"/>
                </a:solidFill>
              </a:rPr>
              <a:t> + 2.6</a:t>
            </a:r>
            <a:r>
              <a:rPr lang="en-US" sz="2000" baseline="30000" dirty="0" smtClean="0">
                <a:solidFill>
                  <a:srgbClr val="000000"/>
                </a:solidFill>
              </a:rPr>
              <a:t>2</a:t>
            </a:r>
            <a:r>
              <a:rPr lang="en-US" sz="2000" dirty="0" smtClean="0">
                <a:solidFill>
                  <a:srgbClr val="000000"/>
                </a:solidFill>
              </a:rPr>
              <a:t> + 1.8</a:t>
            </a:r>
            <a:r>
              <a:rPr lang="en-US" sz="2000" baseline="30000" dirty="0" smtClean="0">
                <a:solidFill>
                  <a:srgbClr val="000000"/>
                </a:solidFill>
              </a:rPr>
              <a:t>2    </a:t>
            </a:r>
            <a:r>
              <a:rPr lang="en-US" sz="2000" dirty="0" smtClean="0">
                <a:solidFill>
                  <a:srgbClr val="000000"/>
                </a:solidFill>
              </a:rPr>
              <a:t>= 6.00417 seconds </a:t>
            </a:r>
            <a:endParaRPr lang="en-US" sz="2000" dirty="0">
              <a:solidFill>
                <a:srgbClr val="000000"/>
              </a:solidFill>
            </a:endParaRPr>
          </a:p>
        </p:txBody>
      </p:sp>
      <p:cxnSp>
        <p:nvCxnSpPr>
          <p:cNvPr id="11" name="Straight Connector 10"/>
          <p:cNvCxnSpPr/>
          <p:nvPr/>
        </p:nvCxnSpPr>
        <p:spPr>
          <a:xfrm>
            <a:off x="2513360" y="4815649"/>
            <a:ext cx="2689689"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2394827" y="4815649"/>
            <a:ext cx="0" cy="211677"/>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2076829" y="6151859"/>
            <a:ext cx="2941806" cy="369332"/>
          </a:xfrm>
          <a:prstGeom prst="rect">
            <a:avLst/>
          </a:prstGeom>
          <a:noFill/>
        </p:spPr>
        <p:txBody>
          <a:bodyPr wrap="none" rtlCol="0">
            <a:spAutoFit/>
          </a:bodyPr>
          <a:lstStyle/>
          <a:p>
            <a:r>
              <a:rPr lang="en-US" b="1" dirty="0" smtClean="0">
                <a:solidFill>
                  <a:srgbClr val="895D1D"/>
                </a:solidFill>
              </a:rPr>
              <a:t>Team Time  N(51, 6.00417)</a:t>
            </a:r>
            <a:endParaRPr lang="en-US" b="1" dirty="0">
              <a:solidFill>
                <a:srgbClr val="895D1D"/>
              </a:solidFill>
            </a:endParaRPr>
          </a:p>
        </p:txBody>
      </p:sp>
    </p:spTree>
    <p:extLst>
      <p:ext uri="{BB962C8B-B14F-4D97-AF65-F5344CB8AC3E}">
        <p14:creationId xmlns:p14="http://schemas.microsoft.com/office/powerpoint/2010/main" val="11679470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heckerboard(across)">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p:tgtEl>
                                          <p:spTgt spid="11"/>
                                        </p:tgtEl>
                                        <p:attrNameLst>
                                          <p:attrName>ppt_y</p:attrName>
                                        </p:attrNameLst>
                                      </p:cBhvr>
                                      <p:tavLst>
                                        <p:tav tm="0">
                                          <p:val>
                                            <p:strVal val="#ppt_y+#ppt_h*1.125000"/>
                                          </p:val>
                                        </p:tav>
                                        <p:tav tm="100000">
                                          <p:val>
                                            <p:strVal val="#ppt_y"/>
                                          </p:val>
                                        </p:tav>
                                      </p:tavLst>
                                    </p:anim>
                                    <p:animEffect transition="in" filter="wipe(up)">
                                      <p:cBhvr>
                                        <p:cTn id="33" dur="500"/>
                                        <p:tgtEl>
                                          <p:spTgt spid="11"/>
                                        </p:tgtEl>
                                      </p:cBhvr>
                                    </p:animEffect>
                                  </p:childTnLst>
                                </p:cTn>
                              </p:par>
                              <p:par>
                                <p:cTn id="34" presetID="12" presetClass="entr" presetSubtype="4"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p:tgtEl>
                                          <p:spTgt spid="13"/>
                                        </p:tgtEl>
                                        <p:attrNameLst>
                                          <p:attrName>ppt_y</p:attrName>
                                        </p:attrNameLst>
                                      </p:cBhvr>
                                      <p:tavLst>
                                        <p:tav tm="0">
                                          <p:val>
                                            <p:strVal val="#ppt_y+#ppt_h*1.125000"/>
                                          </p:val>
                                        </p:tav>
                                        <p:tav tm="100000">
                                          <p:val>
                                            <p:strVal val="#ppt_y"/>
                                          </p:val>
                                        </p:tav>
                                      </p:tavLst>
                                    </p:anim>
                                    <p:animEffect transition="in" filter="wipe(up)">
                                      <p:cBhvr>
                                        <p:cTn id="37" dur="500"/>
                                        <p:tgtEl>
                                          <p:spTgt spid="13"/>
                                        </p:tgtEl>
                                      </p:cBhvr>
                                    </p:animEffect>
                                  </p:childTnLst>
                                </p:cTn>
                              </p:par>
                              <p:par>
                                <p:cTn id="38" presetID="12" presetClass="entr" presetSubtype="4"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p:tgtEl>
                                          <p:spTgt spid="9"/>
                                        </p:tgtEl>
                                        <p:attrNameLst>
                                          <p:attrName>ppt_y</p:attrName>
                                        </p:attrNameLst>
                                      </p:cBhvr>
                                      <p:tavLst>
                                        <p:tav tm="0">
                                          <p:val>
                                            <p:strVal val="#ppt_y+#ppt_h*1.125000"/>
                                          </p:val>
                                        </p:tav>
                                        <p:tav tm="100000">
                                          <p:val>
                                            <p:strVal val="#ppt_y"/>
                                          </p:val>
                                        </p:tav>
                                      </p:tavLst>
                                    </p:anim>
                                    <p:animEffect transition="in" filter="wipe(up)">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P spid="9"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238109" y="701731"/>
            <a:ext cx="8730618" cy="954107"/>
          </a:xfrm>
          <a:prstGeom prst="rect">
            <a:avLst/>
          </a:prstGeom>
          <a:noFill/>
        </p:spPr>
        <p:txBody>
          <a:bodyPr wrap="square" rtlCol="0">
            <a:spAutoFit/>
          </a:bodyPr>
          <a:lstStyle/>
          <a:p>
            <a:r>
              <a:rPr lang="en-US" sz="2800" dirty="0" smtClean="0">
                <a:solidFill>
                  <a:srgbClr val="895D1D"/>
                </a:solidFill>
              </a:rPr>
              <a:t>What is the probability that the Seinfeld Racing Team can beat their goal of 48 seconds? </a:t>
            </a:r>
            <a:endParaRPr lang="en-US" sz="2800" dirty="0">
              <a:solidFill>
                <a:srgbClr val="895D1D"/>
              </a:solidFill>
            </a:endParaRPr>
          </a:p>
        </p:txBody>
      </p:sp>
      <p:pic>
        <p:nvPicPr>
          <p:cNvPr id="3" name="Picture 2"/>
          <p:cNvPicPr>
            <a:picLocks noChangeAspect="1"/>
          </p:cNvPicPr>
          <p:nvPr/>
        </p:nvPicPr>
        <p:blipFill>
          <a:blip r:embed="rId2"/>
          <a:stretch>
            <a:fillRect/>
          </a:stretch>
        </p:blipFill>
        <p:spPr>
          <a:xfrm>
            <a:off x="352063" y="4161453"/>
            <a:ext cx="3810000" cy="2133600"/>
          </a:xfrm>
          <a:prstGeom prst="rect">
            <a:avLst/>
          </a:prstGeom>
        </p:spPr>
      </p:pic>
      <p:pic>
        <p:nvPicPr>
          <p:cNvPr id="4" name="Picture 3"/>
          <p:cNvPicPr>
            <a:picLocks noChangeAspect="1"/>
          </p:cNvPicPr>
          <p:nvPr/>
        </p:nvPicPr>
        <p:blipFill>
          <a:blip r:embed="rId3"/>
          <a:stretch>
            <a:fillRect/>
          </a:stretch>
        </p:blipFill>
        <p:spPr>
          <a:xfrm>
            <a:off x="5050213" y="2184400"/>
            <a:ext cx="3276600" cy="2476500"/>
          </a:xfrm>
          <a:prstGeom prst="rect">
            <a:avLst/>
          </a:prstGeom>
        </p:spPr>
      </p:pic>
    </p:spTree>
    <p:extLst>
      <p:ext uri="{BB962C8B-B14F-4D97-AF65-F5344CB8AC3E}">
        <p14:creationId xmlns:p14="http://schemas.microsoft.com/office/powerpoint/2010/main" val="31922518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238109" y="701731"/>
            <a:ext cx="8730618" cy="954107"/>
          </a:xfrm>
          <a:prstGeom prst="rect">
            <a:avLst/>
          </a:prstGeom>
          <a:noFill/>
        </p:spPr>
        <p:txBody>
          <a:bodyPr wrap="square" rtlCol="0">
            <a:spAutoFit/>
          </a:bodyPr>
          <a:lstStyle/>
          <a:p>
            <a:r>
              <a:rPr lang="en-US" sz="2800" dirty="0" smtClean="0">
                <a:solidFill>
                  <a:srgbClr val="895D1D"/>
                </a:solidFill>
              </a:rPr>
              <a:t>What is the probability that the Seinfeld Racing Team can beat their goal of 48 seconds? </a:t>
            </a:r>
            <a:endParaRPr lang="en-US" sz="2800" dirty="0">
              <a:solidFill>
                <a:srgbClr val="895D1D"/>
              </a:solidFill>
            </a:endParaRPr>
          </a:p>
        </p:txBody>
      </p:sp>
      <p:sp>
        <p:nvSpPr>
          <p:cNvPr id="5" name="TextBox 4"/>
          <p:cNvSpPr txBox="1"/>
          <p:nvPr/>
        </p:nvSpPr>
        <p:spPr>
          <a:xfrm>
            <a:off x="1018572" y="2090309"/>
            <a:ext cx="1885527" cy="523220"/>
          </a:xfrm>
          <a:prstGeom prst="rect">
            <a:avLst/>
          </a:prstGeom>
          <a:noFill/>
        </p:spPr>
        <p:txBody>
          <a:bodyPr wrap="none" rtlCol="0">
            <a:spAutoFit/>
          </a:bodyPr>
          <a:lstStyle/>
          <a:p>
            <a:r>
              <a:rPr lang="en-US" sz="2800" dirty="0" smtClean="0">
                <a:solidFill>
                  <a:srgbClr val="895D1D"/>
                </a:solidFill>
              </a:rPr>
              <a:t>P( X &lt; 48)?</a:t>
            </a:r>
            <a:endParaRPr lang="en-US" sz="2800" dirty="0">
              <a:solidFill>
                <a:srgbClr val="895D1D"/>
              </a:solidFill>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3520857655"/>
              </p:ext>
            </p:extLst>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spid="_x0000_s1110" name="Equation" r:id="rId3" imgW="114300" imgH="165100" progId="Equation.3">
                  <p:embed/>
                </p:oleObj>
              </mc:Choice>
              <mc:Fallback>
                <p:oleObj name="Equation" r:id="rId3" imgW="114300" imgH="1651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4645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204188078"/>
              </p:ext>
            </p:extLst>
          </p:nvPr>
        </p:nvGraphicFramePr>
        <p:xfrm>
          <a:off x="917645" y="4807934"/>
          <a:ext cx="2484945" cy="993978"/>
        </p:xfrm>
        <a:graphic>
          <a:graphicData uri="http://schemas.openxmlformats.org/presentationml/2006/ole">
            <mc:AlternateContent xmlns:mc="http://schemas.openxmlformats.org/markup-compatibility/2006">
              <mc:Choice xmlns:v="urn:schemas-microsoft-com:vml" Requires="v">
                <p:oleObj spid="_x0000_s1111" name="Equation" r:id="rId5" imgW="1079500" imgH="431800" progId="Equation.3">
                  <p:embed/>
                </p:oleObj>
              </mc:Choice>
              <mc:Fallback>
                <p:oleObj name="Equation" r:id="rId5" imgW="1079500" imgH="4318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7645" y="4807934"/>
                        <a:ext cx="2484945" cy="99397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917645" y="2977118"/>
            <a:ext cx="4911095" cy="369332"/>
          </a:xfrm>
          <a:prstGeom prst="rect">
            <a:avLst/>
          </a:prstGeom>
          <a:noFill/>
        </p:spPr>
        <p:txBody>
          <a:bodyPr wrap="none" rtlCol="0">
            <a:spAutoFit/>
          </a:bodyPr>
          <a:lstStyle/>
          <a:p>
            <a:r>
              <a:rPr lang="en-US" dirty="0" smtClean="0">
                <a:solidFill>
                  <a:srgbClr val="FF0000"/>
                </a:solidFill>
              </a:rPr>
              <a:t>Use the most interesting formula in the world!</a:t>
            </a:r>
            <a:endParaRPr lang="en-US" dirty="0">
              <a:solidFill>
                <a:srgbClr val="FF0000"/>
              </a:solidFill>
            </a:endParaRPr>
          </a:p>
        </p:txBody>
      </p:sp>
      <p:graphicFrame>
        <p:nvGraphicFramePr>
          <p:cNvPr id="11" name="Object 10"/>
          <p:cNvGraphicFramePr>
            <a:graphicFrameLocks noChangeAspect="1"/>
          </p:cNvGraphicFramePr>
          <p:nvPr>
            <p:extLst>
              <p:ext uri="{D42A27DB-BD31-4B8C-83A1-F6EECF244321}">
                <p14:modId xmlns:p14="http://schemas.microsoft.com/office/powerpoint/2010/main" val="1814551546"/>
              </p:ext>
            </p:extLst>
          </p:nvPr>
        </p:nvGraphicFramePr>
        <p:xfrm>
          <a:off x="1084713" y="3610148"/>
          <a:ext cx="2108803" cy="982182"/>
        </p:xfrm>
        <a:graphic>
          <a:graphicData uri="http://schemas.openxmlformats.org/presentationml/2006/ole">
            <mc:AlternateContent xmlns:mc="http://schemas.openxmlformats.org/markup-compatibility/2006">
              <mc:Choice xmlns:v="urn:schemas-microsoft-com:vml" Requires="v">
                <p:oleObj spid="_x0000_s1112" name="Equation" r:id="rId7" imgW="927100" imgH="431800" progId="Equation.3">
                  <p:embed/>
                </p:oleObj>
              </mc:Choice>
              <mc:Fallback>
                <p:oleObj name="Equation" r:id="rId7" imgW="927100" imgH="4318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4713" y="3610148"/>
                        <a:ext cx="2108803" cy="98218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TextBox 11"/>
          <p:cNvSpPr txBox="1"/>
          <p:nvPr/>
        </p:nvSpPr>
        <p:spPr>
          <a:xfrm>
            <a:off x="1018572" y="6138630"/>
            <a:ext cx="2658871" cy="523220"/>
          </a:xfrm>
          <a:prstGeom prst="rect">
            <a:avLst/>
          </a:prstGeom>
          <a:noFill/>
        </p:spPr>
        <p:txBody>
          <a:bodyPr wrap="square" rtlCol="0">
            <a:spAutoFit/>
          </a:bodyPr>
          <a:lstStyle/>
          <a:p>
            <a:r>
              <a:rPr lang="en-US" sz="2800" dirty="0" smtClean="0">
                <a:solidFill>
                  <a:srgbClr val="000000"/>
                </a:solidFill>
              </a:rPr>
              <a:t>P(Z &lt; -.50)</a:t>
            </a:r>
            <a:endParaRPr lang="en-US" sz="2800" dirty="0">
              <a:solidFill>
                <a:srgbClr val="000000"/>
              </a:solidFill>
            </a:endParaRPr>
          </a:p>
        </p:txBody>
      </p:sp>
      <p:pic>
        <p:nvPicPr>
          <p:cNvPr id="13" name="Picture 12" descr="Screen Shot 2012-11-26 at 4.58.11 P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14850" y="3763730"/>
            <a:ext cx="3898900" cy="2374900"/>
          </a:xfrm>
          <a:prstGeom prst="rect">
            <a:avLst/>
          </a:prstGeom>
        </p:spPr>
      </p:pic>
    </p:spTree>
    <p:extLst>
      <p:ext uri="{BB962C8B-B14F-4D97-AF65-F5344CB8AC3E}">
        <p14:creationId xmlns:p14="http://schemas.microsoft.com/office/powerpoint/2010/main" val="11973361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edge">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1000" fill="hold"/>
                                        <p:tgtEl>
                                          <p:spTgt spid="8"/>
                                        </p:tgtEl>
                                        <p:attrNameLst>
                                          <p:attrName>ppt_w</p:attrName>
                                        </p:attrNameLst>
                                      </p:cBhvr>
                                      <p:tavLst>
                                        <p:tav tm="0">
                                          <p:val>
                                            <p:fltVal val="0"/>
                                          </p:val>
                                        </p:tav>
                                        <p:tav tm="100000">
                                          <p:val>
                                            <p:strVal val="#ppt_w"/>
                                          </p:val>
                                        </p:tav>
                                      </p:tavLst>
                                    </p:anim>
                                    <p:anim calcmode="lin" valueType="num">
                                      <p:cBhvr>
                                        <p:cTn id="23" dur="1000" fill="hold"/>
                                        <p:tgtEl>
                                          <p:spTgt spid="8"/>
                                        </p:tgtEl>
                                        <p:attrNameLst>
                                          <p:attrName>ppt_h</p:attrName>
                                        </p:attrNameLst>
                                      </p:cBhvr>
                                      <p:tavLst>
                                        <p:tav tm="0">
                                          <p:val>
                                            <p:fltVal val="0"/>
                                          </p:val>
                                        </p:tav>
                                        <p:tav tm="100000">
                                          <p:val>
                                            <p:strVal val="#ppt_h"/>
                                          </p:val>
                                        </p:tav>
                                      </p:tavLst>
                                    </p:anim>
                                    <p:anim calcmode="lin" valueType="num">
                                      <p:cBhvr>
                                        <p:cTn id="24" dur="1000" fill="hold"/>
                                        <p:tgtEl>
                                          <p:spTgt spid="8"/>
                                        </p:tgtEl>
                                        <p:attrNameLst>
                                          <p:attrName>style.rotation</p:attrName>
                                        </p:attrNameLst>
                                      </p:cBhvr>
                                      <p:tavLst>
                                        <p:tav tm="0">
                                          <p:val>
                                            <p:fltVal val="90"/>
                                          </p:val>
                                        </p:tav>
                                        <p:tav tm="100000">
                                          <p:val>
                                            <p:fltVal val="0"/>
                                          </p:val>
                                        </p:tav>
                                      </p:tavLst>
                                    </p:anim>
                                    <p:animEffect transition="in" filter="fade">
                                      <p:cBhvr>
                                        <p:cTn id="25" dur="10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45"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2000"/>
                                        <p:tgtEl>
                                          <p:spTgt spid="12"/>
                                        </p:tgtEl>
                                      </p:cBhvr>
                                    </p:animEffect>
                                    <p:anim calcmode="lin" valueType="num">
                                      <p:cBhvr>
                                        <p:cTn id="31" dur="2000" fill="hold"/>
                                        <p:tgtEl>
                                          <p:spTgt spid="12"/>
                                        </p:tgtEl>
                                        <p:attrNameLst>
                                          <p:attrName>ppt_w</p:attrName>
                                        </p:attrNameLst>
                                      </p:cBhvr>
                                      <p:tavLst>
                                        <p:tav tm="0" fmla="#ppt_w*sin(2.5*pi*$)">
                                          <p:val>
                                            <p:fltVal val="0"/>
                                          </p:val>
                                        </p:tav>
                                        <p:tav tm="100000">
                                          <p:val>
                                            <p:fltVal val="1"/>
                                          </p:val>
                                        </p:tav>
                                      </p:tavLst>
                                    </p:anim>
                                    <p:anim calcmode="lin" valueType="num">
                                      <p:cBhvr>
                                        <p:cTn id="32" dur="20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5"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40" dur="1000" fill="hold"/>
                                        <p:tgtEl>
                                          <p:spTgt spid="13"/>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238109" y="224677"/>
            <a:ext cx="8730618" cy="954107"/>
          </a:xfrm>
          <a:prstGeom prst="rect">
            <a:avLst/>
          </a:prstGeom>
          <a:noFill/>
        </p:spPr>
        <p:txBody>
          <a:bodyPr wrap="square" rtlCol="0">
            <a:spAutoFit/>
          </a:bodyPr>
          <a:lstStyle/>
          <a:p>
            <a:r>
              <a:rPr lang="en-US" sz="2800" dirty="0" smtClean="0">
                <a:solidFill>
                  <a:srgbClr val="895D1D"/>
                </a:solidFill>
              </a:rPr>
              <a:t>What is the probability that the Seinfeld Racing Team can beat their goal of 48 seconds? </a:t>
            </a:r>
            <a:endParaRPr lang="en-US" sz="2800" dirty="0">
              <a:solidFill>
                <a:srgbClr val="895D1D"/>
              </a:solidFill>
            </a:endParaRPr>
          </a:p>
        </p:txBody>
      </p:sp>
      <p:sp>
        <p:nvSpPr>
          <p:cNvPr id="3" name="TextBox 2"/>
          <p:cNvSpPr txBox="1"/>
          <p:nvPr/>
        </p:nvSpPr>
        <p:spPr>
          <a:xfrm>
            <a:off x="2448485" y="1826816"/>
            <a:ext cx="1070801" cy="369332"/>
          </a:xfrm>
          <a:prstGeom prst="rect">
            <a:avLst/>
          </a:prstGeom>
          <a:noFill/>
        </p:spPr>
        <p:txBody>
          <a:bodyPr wrap="none" rtlCol="0">
            <a:spAutoFit/>
          </a:bodyPr>
          <a:lstStyle/>
          <a:p>
            <a:r>
              <a:rPr lang="en-US" dirty="0" smtClean="0">
                <a:solidFill>
                  <a:srgbClr val="000000"/>
                </a:solidFill>
              </a:rPr>
              <a:t>P(Z&lt;-.50)</a:t>
            </a:r>
            <a:endParaRPr lang="en-US" dirty="0">
              <a:solidFill>
                <a:srgbClr val="000000"/>
              </a:solidFill>
            </a:endParaRPr>
          </a:p>
        </p:txBody>
      </p:sp>
      <p:sp>
        <p:nvSpPr>
          <p:cNvPr id="4" name="TextBox 3"/>
          <p:cNvSpPr txBox="1"/>
          <p:nvPr/>
        </p:nvSpPr>
        <p:spPr>
          <a:xfrm>
            <a:off x="634954" y="4169030"/>
            <a:ext cx="1587385" cy="369332"/>
          </a:xfrm>
          <a:prstGeom prst="rect">
            <a:avLst/>
          </a:prstGeom>
          <a:noFill/>
        </p:spPr>
        <p:txBody>
          <a:bodyPr wrap="square" rtlCol="0">
            <a:spAutoFit/>
          </a:bodyPr>
          <a:lstStyle/>
          <a:p>
            <a:r>
              <a:rPr lang="en-US" b="1" dirty="0" smtClean="0">
                <a:solidFill>
                  <a:srgbClr val="000000"/>
                </a:solidFill>
              </a:rPr>
              <a:t>P = .3085</a:t>
            </a:r>
            <a:endParaRPr lang="en-US" b="1" dirty="0">
              <a:solidFill>
                <a:srgbClr val="000000"/>
              </a:solidFill>
            </a:endParaRPr>
          </a:p>
        </p:txBody>
      </p:sp>
      <p:sp>
        <p:nvSpPr>
          <p:cNvPr id="6" name="TextBox 5"/>
          <p:cNvSpPr txBox="1"/>
          <p:nvPr/>
        </p:nvSpPr>
        <p:spPr>
          <a:xfrm>
            <a:off x="238109" y="3598507"/>
            <a:ext cx="2716158" cy="369332"/>
          </a:xfrm>
          <a:prstGeom prst="rect">
            <a:avLst/>
          </a:prstGeom>
          <a:noFill/>
        </p:spPr>
        <p:txBody>
          <a:bodyPr wrap="none" rtlCol="0">
            <a:spAutoFit/>
          </a:bodyPr>
          <a:lstStyle/>
          <a:p>
            <a:r>
              <a:rPr lang="en-US" dirty="0" smtClean="0">
                <a:solidFill>
                  <a:srgbClr val="000000"/>
                </a:solidFill>
              </a:rPr>
              <a:t>Use </a:t>
            </a:r>
            <a:r>
              <a:rPr lang="en-US" dirty="0" err="1" smtClean="0">
                <a:solidFill>
                  <a:srgbClr val="000000"/>
                </a:solidFill>
              </a:rPr>
              <a:t>normalcdf</a:t>
            </a:r>
            <a:r>
              <a:rPr lang="en-US" dirty="0" smtClean="0">
                <a:solidFill>
                  <a:srgbClr val="000000"/>
                </a:solidFill>
              </a:rPr>
              <a:t>(-1000, -.50)</a:t>
            </a:r>
            <a:endParaRPr lang="en-US" dirty="0">
              <a:solidFill>
                <a:srgbClr val="000000"/>
              </a:solidFill>
            </a:endParaRPr>
          </a:p>
        </p:txBody>
      </p:sp>
      <p:sp>
        <p:nvSpPr>
          <p:cNvPr id="7" name="TextBox 6"/>
          <p:cNvSpPr txBox="1"/>
          <p:nvPr/>
        </p:nvSpPr>
        <p:spPr>
          <a:xfrm>
            <a:off x="436530" y="4696581"/>
            <a:ext cx="8320545" cy="1754327"/>
          </a:xfrm>
          <a:prstGeom prst="rect">
            <a:avLst/>
          </a:prstGeom>
          <a:noFill/>
        </p:spPr>
        <p:txBody>
          <a:bodyPr wrap="square" rtlCol="0">
            <a:spAutoFit/>
          </a:bodyPr>
          <a:lstStyle/>
          <a:p>
            <a:r>
              <a:rPr lang="en-US" sz="3600" dirty="0" smtClean="0">
                <a:solidFill>
                  <a:srgbClr val="895D1D"/>
                </a:solidFill>
              </a:rPr>
              <a:t>The probability of the Seinfeld Racing Team beating their goal of 48 seconds is about .3085</a:t>
            </a:r>
            <a:endParaRPr lang="en-US" sz="3600" dirty="0">
              <a:solidFill>
                <a:srgbClr val="895D1D"/>
              </a:solidFill>
            </a:endParaRPr>
          </a:p>
        </p:txBody>
      </p:sp>
      <p:pic>
        <p:nvPicPr>
          <p:cNvPr id="8" name="Picture 7" descr="Screen Shot 2012-11-26 at 5.02.2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9494" y="2366108"/>
            <a:ext cx="4047117" cy="1643613"/>
          </a:xfrm>
          <a:prstGeom prst="rect">
            <a:avLst/>
          </a:prstGeom>
        </p:spPr>
      </p:pic>
      <p:cxnSp>
        <p:nvCxnSpPr>
          <p:cNvPr id="13" name="Straight Connector 12"/>
          <p:cNvCxnSpPr/>
          <p:nvPr/>
        </p:nvCxnSpPr>
        <p:spPr>
          <a:xfrm>
            <a:off x="5608761" y="2645961"/>
            <a:ext cx="0" cy="12039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3174770" y="2196148"/>
            <a:ext cx="2103286" cy="140235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5718489" y="3849873"/>
            <a:ext cx="317665" cy="369332"/>
          </a:xfrm>
          <a:prstGeom prst="rect">
            <a:avLst/>
          </a:prstGeom>
          <a:noFill/>
        </p:spPr>
        <p:txBody>
          <a:bodyPr wrap="none" rtlCol="0">
            <a:spAutoFit/>
          </a:bodyPr>
          <a:lstStyle/>
          <a:p>
            <a:r>
              <a:rPr lang="en-US" dirty="0" smtClean="0">
                <a:solidFill>
                  <a:srgbClr val="000000"/>
                </a:solidFill>
              </a:rPr>
              <a:t>μ</a:t>
            </a:r>
            <a:endParaRPr lang="en-US" dirty="0">
              <a:solidFill>
                <a:srgbClr val="000000"/>
              </a:solidFill>
            </a:endParaRPr>
          </a:p>
        </p:txBody>
      </p:sp>
    </p:spTree>
    <p:extLst>
      <p:ext uri="{BB962C8B-B14F-4D97-AF65-F5344CB8AC3E}">
        <p14:creationId xmlns:p14="http://schemas.microsoft.com/office/powerpoint/2010/main" val="5230975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10" dur="1000" fill="hold"/>
                                        <p:tgtEl>
                                          <p:spTgt spid="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8"/>
                                        </p:tgtEl>
                                      </p:cBhvr>
                                    </p:animEffect>
                                  </p:childTnLst>
                                </p:cTn>
                              </p:par>
                              <p:par>
                                <p:cTn id="15" presetID="25"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20" dur="1000" fill="hold"/>
                                        <p:tgtEl>
                                          <p:spTgt spid="13"/>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13"/>
                                        </p:tgtEl>
                                      </p:cBhvr>
                                    </p:animEffect>
                                  </p:childTnLst>
                                </p:cTn>
                              </p:par>
                              <p:par>
                                <p:cTn id="25" presetID="25"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30" dur="1000" fill="hold"/>
                                        <p:tgtEl>
                                          <p:spTgt spid="17"/>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49" presetClass="entr" presetSubtype="0" decel="10000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p:cTn id="39" dur="500" fill="hold"/>
                                        <p:tgtEl>
                                          <p:spTgt spid="3"/>
                                        </p:tgtEl>
                                        <p:attrNameLst>
                                          <p:attrName>ppt_w</p:attrName>
                                        </p:attrNameLst>
                                      </p:cBhvr>
                                      <p:tavLst>
                                        <p:tav tm="0">
                                          <p:val>
                                            <p:fltVal val="0"/>
                                          </p:val>
                                        </p:tav>
                                        <p:tav tm="100000">
                                          <p:val>
                                            <p:strVal val="#ppt_w"/>
                                          </p:val>
                                        </p:tav>
                                      </p:tavLst>
                                    </p:anim>
                                    <p:anim calcmode="lin" valueType="num">
                                      <p:cBhvr>
                                        <p:cTn id="40" dur="500" fill="hold"/>
                                        <p:tgtEl>
                                          <p:spTgt spid="3"/>
                                        </p:tgtEl>
                                        <p:attrNameLst>
                                          <p:attrName>ppt_h</p:attrName>
                                        </p:attrNameLst>
                                      </p:cBhvr>
                                      <p:tavLst>
                                        <p:tav tm="0">
                                          <p:val>
                                            <p:fltVal val="0"/>
                                          </p:val>
                                        </p:tav>
                                        <p:tav tm="100000">
                                          <p:val>
                                            <p:strVal val="#ppt_h"/>
                                          </p:val>
                                        </p:tav>
                                      </p:tavLst>
                                    </p:anim>
                                    <p:anim calcmode="lin" valueType="num">
                                      <p:cBhvr>
                                        <p:cTn id="41" dur="500" fill="hold"/>
                                        <p:tgtEl>
                                          <p:spTgt spid="3"/>
                                        </p:tgtEl>
                                        <p:attrNameLst>
                                          <p:attrName>style.rotation</p:attrName>
                                        </p:attrNameLst>
                                      </p:cBhvr>
                                      <p:tavLst>
                                        <p:tav tm="0">
                                          <p:val>
                                            <p:fltVal val="360"/>
                                          </p:val>
                                        </p:tav>
                                        <p:tav tm="100000">
                                          <p:val>
                                            <p:fltVal val="0"/>
                                          </p:val>
                                        </p:tav>
                                      </p:tavLst>
                                    </p:anim>
                                    <p:animEffect transition="in" filter="fade">
                                      <p:cBhvr>
                                        <p:cTn id="42" dur="500"/>
                                        <p:tgtEl>
                                          <p:spTgt spid="3"/>
                                        </p:tgtEl>
                                      </p:cBhvr>
                                    </p:animEffect>
                                  </p:childTnLst>
                                </p:cTn>
                              </p:par>
                              <p:par>
                                <p:cTn id="43" presetID="49" presetClass="entr" presetSubtype="0" decel="100000"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p:cTn id="45" dur="500" fill="hold"/>
                                        <p:tgtEl>
                                          <p:spTgt spid="16"/>
                                        </p:tgtEl>
                                        <p:attrNameLst>
                                          <p:attrName>ppt_w</p:attrName>
                                        </p:attrNameLst>
                                      </p:cBhvr>
                                      <p:tavLst>
                                        <p:tav tm="0">
                                          <p:val>
                                            <p:fltVal val="0"/>
                                          </p:val>
                                        </p:tav>
                                        <p:tav tm="100000">
                                          <p:val>
                                            <p:strVal val="#ppt_w"/>
                                          </p:val>
                                        </p:tav>
                                      </p:tavLst>
                                    </p:anim>
                                    <p:anim calcmode="lin" valueType="num">
                                      <p:cBhvr>
                                        <p:cTn id="46" dur="500" fill="hold"/>
                                        <p:tgtEl>
                                          <p:spTgt spid="16"/>
                                        </p:tgtEl>
                                        <p:attrNameLst>
                                          <p:attrName>ppt_h</p:attrName>
                                        </p:attrNameLst>
                                      </p:cBhvr>
                                      <p:tavLst>
                                        <p:tav tm="0">
                                          <p:val>
                                            <p:fltVal val="0"/>
                                          </p:val>
                                        </p:tav>
                                        <p:tav tm="100000">
                                          <p:val>
                                            <p:strVal val="#ppt_h"/>
                                          </p:val>
                                        </p:tav>
                                      </p:tavLst>
                                    </p:anim>
                                    <p:anim calcmode="lin" valueType="num">
                                      <p:cBhvr>
                                        <p:cTn id="47" dur="500" fill="hold"/>
                                        <p:tgtEl>
                                          <p:spTgt spid="16"/>
                                        </p:tgtEl>
                                        <p:attrNameLst>
                                          <p:attrName>style.rotation</p:attrName>
                                        </p:attrNameLst>
                                      </p:cBhvr>
                                      <p:tavLst>
                                        <p:tav tm="0">
                                          <p:val>
                                            <p:fltVal val="360"/>
                                          </p:val>
                                        </p:tav>
                                        <p:tav tm="100000">
                                          <p:val>
                                            <p:fltVal val="0"/>
                                          </p:val>
                                        </p:tav>
                                      </p:tavLst>
                                    </p:anim>
                                    <p:animEffect transition="in" filter="fade">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38" presetClass="entr" presetSubtype="0" accel="50000" fill="hold" grpId="0" nodeType="clickEffect">
                                  <p:stCondLst>
                                    <p:cond delay="0"/>
                                  </p:stCondLst>
                                  <p:iterate type="lt">
                                    <p:tmPct val="50000"/>
                                  </p:iterate>
                                  <p:childTnLst>
                                    <p:set>
                                      <p:cBhvr>
                                        <p:cTn id="52" dur="1" fill="hold">
                                          <p:stCondLst>
                                            <p:cond delay="0"/>
                                          </p:stCondLst>
                                        </p:cTn>
                                        <p:tgtEl>
                                          <p:spTgt spid="6"/>
                                        </p:tgtEl>
                                        <p:attrNameLst>
                                          <p:attrName>style.visibility</p:attrName>
                                        </p:attrNameLst>
                                      </p:cBhvr>
                                      <p:to>
                                        <p:strVal val="visible"/>
                                      </p:to>
                                    </p:set>
                                    <p:set>
                                      <p:cBhvr>
                                        <p:cTn id="53" dur="455" fill="hold">
                                          <p:stCondLst>
                                            <p:cond delay="0"/>
                                          </p:stCondLst>
                                        </p:cTn>
                                        <p:tgtEl>
                                          <p:spTgt spid="6"/>
                                        </p:tgtEl>
                                        <p:attrNameLst>
                                          <p:attrName>style.rotation</p:attrName>
                                        </p:attrNameLst>
                                      </p:cBhvr>
                                      <p:to>
                                        <p:strVal val="-45.0"/>
                                      </p:to>
                                    </p:set>
                                    <p:anim calcmode="lin" valueType="num">
                                      <p:cBhvr>
                                        <p:cTn id="54" dur="455" fill="hold">
                                          <p:stCondLst>
                                            <p:cond delay="455"/>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55" dur="455"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56" dur="156" decel="50000" autoRev="1" fill="hold">
                                          <p:stCondLst>
                                            <p:cond delay="455"/>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57" dur="136" fill="hold">
                                          <p:stCondLst>
                                            <p:cond delay="864"/>
                                          </p:stCondLst>
                                        </p:cTn>
                                        <p:tgtEl>
                                          <p:spTgt spid="6"/>
                                        </p:tgtEl>
                                        <p:attrNameLst>
                                          <p:attrName>ppt_y</p:attrName>
                                        </p:attrNameLst>
                                      </p:cBhvr>
                                      <p:tavLst>
                                        <p:tav tm="0">
                                          <p:val>
                                            <p:strVal val="#ppt_y-(0.354*#ppt_w-0.172*#ppt_h)"/>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3" presetClass="entr" presetSubtype="16" fill="hold" grpId="0" nodeType="clickEffect">
                                  <p:stCondLst>
                                    <p:cond delay="0"/>
                                  </p:stCondLst>
                                  <p:childTnLst>
                                    <p:set>
                                      <p:cBhvr>
                                        <p:cTn id="61" dur="1" fill="hold">
                                          <p:stCondLst>
                                            <p:cond delay="0"/>
                                          </p:stCondLst>
                                        </p:cTn>
                                        <p:tgtEl>
                                          <p:spTgt spid="4"/>
                                        </p:tgtEl>
                                        <p:attrNameLst>
                                          <p:attrName>style.visibility</p:attrName>
                                        </p:attrNameLst>
                                      </p:cBhvr>
                                      <p:to>
                                        <p:strVal val="visible"/>
                                      </p:to>
                                    </p:set>
                                    <p:anim calcmode="lin" valueType="num">
                                      <p:cBhvr>
                                        <p:cTn id="62" dur="500" fill="hold"/>
                                        <p:tgtEl>
                                          <p:spTgt spid="4"/>
                                        </p:tgtEl>
                                        <p:attrNameLst>
                                          <p:attrName>ppt_w</p:attrName>
                                        </p:attrNameLst>
                                      </p:cBhvr>
                                      <p:tavLst>
                                        <p:tav tm="0">
                                          <p:val>
                                            <p:fltVal val="0"/>
                                          </p:val>
                                        </p:tav>
                                        <p:tav tm="100000">
                                          <p:val>
                                            <p:strVal val="#ppt_w"/>
                                          </p:val>
                                        </p:tav>
                                      </p:tavLst>
                                    </p:anim>
                                    <p:anim calcmode="lin" valueType="num">
                                      <p:cBhvr>
                                        <p:cTn id="63"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64" fill="hold">
                      <p:stCondLst>
                        <p:cond delay="indefinite"/>
                      </p:stCondLst>
                      <p:childTnLst>
                        <p:par>
                          <p:cTn id="65" fill="hold">
                            <p:stCondLst>
                              <p:cond delay="0"/>
                            </p:stCondLst>
                            <p:childTnLst>
                              <p:par>
                                <p:cTn id="66" presetID="41" presetClass="entr" presetSubtype="0" fill="hold" grpId="0" nodeType="clickEffect">
                                  <p:stCondLst>
                                    <p:cond delay="0"/>
                                  </p:stCondLst>
                                  <p:iterate type="lt">
                                    <p:tmPct val="10000"/>
                                  </p:iterate>
                                  <p:childTnLst>
                                    <p:set>
                                      <p:cBhvr>
                                        <p:cTn id="67" dur="1" fill="hold">
                                          <p:stCondLst>
                                            <p:cond delay="0"/>
                                          </p:stCondLst>
                                        </p:cTn>
                                        <p:tgtEl>
                                          <p:spTgt spid="7"/>
                                        </p:tgtEl>
                                        <p:attrNameLst>
                                          <p:attrName>style.visibility</p:attrName>
                                        </p:attrNameLst>
                                      </p:cBhvr>
                                      <p:to>
                                        <p:strVal val="visible"/>
                                      </p:to>
                                    </p:set>
                                    <p:anim calcmode="lin" valueType="num">
                                      <p:cBhvr>
                                        <p:cTn id="68"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69" dur="500" fill="hold"/>
                                        <p:tgtEl>
                                          <p:spTgt spid="7"/>
                                        </p:tgtEl>
                                        <p:attrNameLst>
                                          <p:attrName>ppt_y</p:attrName>
                                        </p:attrNameLst>
                                      </p:cBhvr>
                                      <p:tavLst>
                                        <p:tav tm="0">
                                          <p:val>
                                            <p:strVal val="#ppt_y"/>
                                          </p:val>
                                        </p:tav>
                                        <p:tav tm="100000">
                                          <p:val>
                                            <p:strVal val="#ppt_y"/>
                                          </p:val>
                                        </p:tav>
                                      </p:tavLst>
                                    </p:anim>
                                    <p:anim calcmode="lin" valueType="num">
                                      <p:cBhvr>
                                        <p:cTn id="70"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71"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72"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778933" y="762000"/>
            <a:ext cx="7281334" cy="5693867"/>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sz="2800" dirty="0" smtClean="0">
                <a:solidFill>
                  <a:srgbClr val="000000"/>
                </a:solidFill>
              </a:rPr>
              <a:t>Coach Enright, Coach Pines, Coach Patterson, and Coach Than were at the river last spring on a boat. They were somewhat concerned that they may be exceeding the acceptable weight limit on their boat. Since none of them could give an accurate answer on their current weight we will assume that the weight of a Rancho coach is normal with a mean of 195 pounds and a standard deviation of 13 pounds.</a:t>
            </a:r>
          </a:p>
          <a:p>
            <a:r>
              <a:rPr lang="en-US" sz="2800" dirty="0" smtClean="0">
                <a:solidFill>
                  <a:srgbClr val="000000"/>
                </a:solidFill>
              </a:rPr>
              <a:t>Assuming that the weights are independent, what is the probability that they are too heavy and sink their boat if the boat can only hold 800 pounds?</a:t>
            </a:r>
            <a:endParaRPr lang="en-US" sz="2800" dirty="0">
              <a:solidFill>
                <a:srgbClr val="000000"/>
              </a:solidFill>
            </a:endParaRPr>
          </a:p>
        </p:txBody>
      </p:sp>
    </p:spTree>
    <p:extLst>
      <p:ext uri="{BB962C8B-B14F-4D97-AF65-F5344CB8AC3E}">
        <p14:creationId xmlns:p14="http://schemas.microsoft.com/office/powerpoint/2010/main" val="19217535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2641775665"/>
              </p:ext>
            </p:extLst>
          </p:nvPr>
        </p:nvGraphicFramePr>
        <p:xfrm>
          <a:off x="232630" y="660400"/>
          <a:ext cx="8280603" cy="3109383"/>
        </p:xfrm>
        <a:graphic>
          <a:graphicData uri="http://schemas.openxmlformats.org/presentationml/2006/ole">
            <mc:AlternateContent xmlns:mc="http://schemas.openxmlformats.org/markup-compatibility/2006">
              <mc:Choice xmlns:v="urn:schemas-microsoft-com:vml" Requires="v">
                <p:oleObj spid="_x0000_s2076" name="Document" r:id="rId5" imgW="6324600" imgH="2374900" progId="Word.Document.12">
                  <p:embed/>
                </p:oleObj>
              </mc:Choice>
              <mc:Fallback>
                <p:oleObj name="Document" r:id="rId5" imgW="6324600" imgH="2374900" progId="Word.Document.12">
                  <p:embed/>
                  <p:pic>
                    <p:nvPicPr>
                      <p:cNvPr id="0" name=""/>
                      <p:cNvPicPr/>
                      <p:nvPr/>
                    </p:nvPicPr>
                    <p:blipFill>
                      <a:blip r:embed="rId6"/>
                      <a:stretch>
                        <a:fillRect/>
                      </a:stretch>
                    </p:blipFill>
                    <p:spPr>
                      <a:xfrm>
                        <a:off x="232630" y="660400"/>
                        <a:ext cx="8280603" cy="3109383"/>
                      </a:xfrm>
                      <a:prstGeom prst="rect">
                        <a:avLst/>
                      </a:prstGeom>
                    </p:spPr>
                  </p:pic>
                </p:oleObj>
              </mc:Fallback>
            </mc:AlternateContent>
          </a:graphicData>
        </a:graphic>
      </p:graphicFrame>
      <p:graphicFrame>
        <p:nvGraphicFramePr>
          <p:cNvPr id="3" name="Table 2"/>
          <p:cNvGraphicFramePr>
            <a:graphicFrameLocks noGrp="1"/>
          </p:cNvGraphicFramePr>
          <p:nvPr>
            <p:extLst>
              <p:ext uri="{D42A27DB-BD31-4B8C-83A1-F6EECF244321}">
                <p14:modId xmlns:p14="http://schemas.microsoft.com/office/powerpoint/2010/main" val="1305595613"/>
              </p:ext>
            </p:extLst>
          </p:nvPr>
        </p:nvGraphicFramePr>
        <p:xfrm>
          <a:off x="948264" y="4157134"/>
          <a:ext cx="6722535" cy="1381760"/>
        </p:xfrm>
        <a:graphic>
          <a:graphicData uri="http://schemas.openxmlformats.org/drawingml/2006/table">
            <a:tbl>
              <a:tblPr firstRow="1" bandRow="1">
                <a:tableStyleId>{5C22544A-7EE6-4342-B048-85BDC9FD1C3A}</a:tableStyleId>
              </a:tblPr>
              <a:tblGrid>
                <a:gridCol w="1344507"/>
                <a:gridCol w="1344507"/>
                <a:gridCol w="1344507"/>
                <a:gridCol w="1344507"/>
                <a:gridCol w="1344507"/>
              </a:tblGrid>
              <a:tr h="370840">
                <a:tc>
                  <a:txBody>
                    <a:bodyPr/>
                    <a:lstStyle/>
                    <a:p>
                      <a:pPr algn="ctr"/>
                      <a:r>
                        <a:rPr lang="en-US" dirty="0" smtClean="0">
                          <a:solidFill>
                            <a:schemeClr val="bg1"/>
                          </a:solidFill>
                        </a:rPr>
                        <a:t>X</a:t>
                      </a:r>
                      <a:endParaRPr lang="en-US" dirty="0">
                        <a:solidFill>
                          <a:schemeClr val="bg1"/>
                        </a:solidFill>
                      </a:endParaRPr>
                    </a:p>
                  </a:txBody>
                  <a:tcPr/>
                </a:tc>
                <a:tc>
                  <a:txBody>
                    <a:bodyPr/>
                    <a:lstStyle/>
                    <a:p>
                      <a:pPr algn="ctr"/>
                      <a:r>
                        <a:rPr lang="en-US" dirty="0" smtClean="0">
                          <a:solidFill>
                            <a:schemeClr val="bg1"/>
                          </a:solidFill>
                        </a:rPr>
                        <a:t>Red Card</a:t>
                      </a:r>
                      <a:endParaRPr lang="en-US" dirty="0">
                        <a:solidFill>
                          <a:schemeClr val="bg1"/>
                        </a:solidFill>
                      </a:endParaRPr>
                    </a:p>
                  </a:txBody>
                  <a:tcPr/>
                </a:tc>
                <a:tc>
                  <a:txBody>
                    <a:bodyPr/>
                    <a:lstStyle/>
                    <a:p>
                      <a:pPr algn="ctr"/>
                      <a:r>
                        <a:rPr lang="en-US" dirty="0" smtClean="0">
                          <a:solidFill>
                            <a:schemeClr val="bg1"/>
                          </a:solidFill>
                        </a:rPr>
                        <a:t>Spade</a:t>
                      </a:r>
                      <a:endParaRPr lang="en-US" dirty="0">
                        <a:solidFill>
                          <a:schemeClr val="bg1"/>
                        </a:solidFill>
                      </a:endParaRPr>
                    </a:p>
                  </a:txBody>
                  <a:tcPr/>
                </a:tc>
                <a:tc>
                  <a:txBody>
                    <a:bodyPr/>
                    <a:lstStyle/>
                    <a:p>
                      <a:pPr algn="ctr"/>
                      <a:r>
                        <a:rPr lang="en-US" dirty="0" smtClean="0">
                          <a:solidFill>
                            <a:schemeClr val="bg1"/>
                          </a:solidFill>
                        </a:rPr>
                        <a:t>Club</a:t>
                      </a:r>
                      <a:endParaRPr lang="en-US" dirty="0">
                        <a:solidFill>
                          <a:schemeClr val="bg1"/>
                        </a:solidFill>
                      </a:endParaRPr>
                    </a:p>
                  </a:txBody>
                  <a:tcPr/>
                </a:tc>
                <a:tc>
                  <a:txBody>
                    <a:bodyPr/>
                    <a:lstStyle/>
                    <a:p>
                      <a:pPr algn="ctr"/>
                      <a:r>
                        <a:rPr lang="en-US" dirty="0" smtClean="0">
                          <a:solidFill>
                            <a:schemeClr val="bg1"/>
                          </a:solidFill>
                        </a:rPr>
                        <a:t>Ace</a:t>
                      </a:r>
                      <a:r>
                        <a:rPr lang="en-US" baseline="0" dirty="0" smtClean="0">
                          <a:solidFill>
                            <a:schemeClr val="bg1"/>
                          </a:solidFill>
                        </a:rPr>
                        <a:t> of Clubs</a:t>
                      </a:r>
                      <a:endParaRPr lang="en-US" dirty="0">
                        <a:solidFill>
                          <a:schemeClr val="bg1"/>
                        </a:solidFill>
                      </a:endParaRPr>
                    </a:p>
                  </a:txBody>
                  <a:tcPr/>
                </a:tc>
              </a:tr>
              <a:tr h="370840">
                <a:tc>
                  <a:txBody>
                    <a:bodyPr/>
                    <a:lstStyle/>
                    <a:p>
                      <a:pPr algn="ctr"/>
                      <a:r>
                        <a:rPr lang="en-US" dirty="0" smtClean="0"/>
                        <a:t>P(X)</a:t>
                      </a:r>
                      <a:endParaRPr lang="en-US" dirty="0"/>
                    </a:p>
                  </a:txBody>
                  <a:tcPr/>
                </a:tc>
                <a:tc>
                  <a:txBody>
                    <a:bodyPr/>
                    <a:lstStyle/>
                    <a:p>
                      <a:pPr algn="ctr"/>
                      <a:r>
                        <a:rPr lang="en-US" dirty="0" smtClean="0"/>
                        <a:t>26/52 =.50</a:t>
                      </a:r>
                      <a:endParaRPr lang="en-US" dirty="0"/>
                    </a:p>
                  </a:txBody>
                  <a:tcPr/>
                </a:tc>
                <a:tc>
                  <a:txBody>
                    <a:bodyPr/>
                    <a:lstStyle/>
                    <a:p>
                      <a:pPr algn="ctr"/>
                      <a:r>
                        <a:rPr lang="en-US" dirty="0" smtClean="0"/>
                        <a:t>13/52 = .25</a:t>
                      </a:r>
                      <a:endParaRPr lang="en-US" dirty="0"/>
                    </a:p>
                  </a:txBody>
                  <a:tcPr/>
                </a:tc>
                <a:tc>
                  <a:txBody>
                    <a:bodyPr/>
                    <a:lstStyle/>
                    <a:p>
                      <a:pPr algn="ctr"/>
                      <a:r>
                        <a:rPr lang="en-US" dirty="0" smtClean="0"/>
                        <a:t>12/52 = .25</a:t>
                      </a:r>
                      <a:endParaRPr lang="en-US" dirty="0"/>
                    </a:p>
                  </a:txBody>
                  <a:tcPr/>
                </a:tc>
                <a:tc>
                  <a:txBody>
                    <a:bodyPr/>
                    <a:lstStyle/>
                    <a:p>
                      <a:pPr algn="ctr"/>
                      <a:r>
                        <a:rPr lang="en-US" dirty="0" smtClean="0"/>
                        <a:t>1/52 = .0192</a:t>
                      </a:r>
                      <a:endParaRPr lang="en-US" dirty="0"/>
                    </a:p>
                  </a:txBody>
                  <a:tcPr/>
                </a:tc>
              </a:tr>
              <a:tr h="370840">
                <a:tc>
                  <a:txBody>
                    <a:bodyPr/>
                    <a:lstStyle/>
                    <a:p>
                      <a:pPr algn="ctr"/>
                      <a:r>
                        <a:rPr lang="en-US" dirty="0" smtClean="0"/>
                        <a:t>$</a:t>
                      </a:r>
                      <a:endParaRPr lang="en-US" dirty="0"/>
                    </a:p>
                  </a:txBody>
                  <a:tcPr/>
                </a:tc>
                <a:tc>
                  <a:txBody>
                    <a:bodyPr/>
                    <a:lstStyle/>
                    <a:p>
                      <a:pPr algn="ctr"/>
                      <a:r>
                        <a:rPr lang="en-US" dirty="0" smtClean="0"/>
                        <a:t>0</a:t>
                      </a:r>
                      <a:endParaRPr lang="en-US" dirty="0"/>
                    </a:p>
                  </a:txBody>
                  <a:tcPr/>
                </a:tc>
                <a:tc>
                  <a:txBody>
                    <a:bodyPr/>
                    <a:lstStyle/>
                    <a:p>
                      <a:pPr algn="ctr"/>
                      <a:r>
                        <a:rPr lang="en-US" dirty="0" smtClean="0"/>
                        <a:t>5</a:t>
                      </a:r>
                      <a:endParaRPr lang="en-US" dirty="0"/>
                    </a:p>
                  </a:txBody>
                  <a:tcPr/>
                </a:tc>
                <a:tc>
                  <a:txBody>
                    <a:bodyPr/>
                    <a:lstStyle/>
                    <a:p>
                      <a:pPr algn="ctr"/>
                      <a:r>
                        <a:rPr lang="en-US" dirty="0" smtClean="0"/>
                        <a:t>10</a:t>
                      </a:r>
                      <a:endParaRPr lang="en-US" dirty="0"/>
                    </a:p>
                  </a:txBody>
                  <a:tcPr/>
                </a:tc>
                <a:tc>
                  <a:txBody>
                    <a:bodyPr/>
                    <a:lstStyle/>
                    <a:p>
                      <a:pPr algn="ctr"/>
                      <a:r>
                        <a:rPr lang="en-US" dirty="0" smtClean="0"/>
                        <a:t>30</a:t>
                      </a:r>
                      <a:endParaRPr lang="en-US" dirty="0"/>
                    </a:p>
                  </a:txBody>
                  <a:tcPr/>
                </a:tc>
              </a:tr>
            </a:tbl>
          </a:graphicData>
        </a:graphic>
      </p:graphicFrame>
      <p:sp>
        <p:nvSpPr>
          <p:cNvPr id="4" name="TextBox 3"/>
          <p:cNvSpPr txBox="1"/>
          <p:nvPr/>
        </p:nvSpPr>
        <p:spPr>
          <a:xfrm>
            <a:off x="442477" y="4287335"/>
            <a:ext cx="469712" cy="369332"/>
          </a:xfrm>
          <a:prstGeom prst="rect">
            <a:avLst/>
          </a:prstGeom>
          <a:noFill/>
        </p:spPr>
        <p:txBody>
          <a:bodyPr wrap="none" rtlCol="0">
            <a:spAutoFit/>
          </a:bodyPr>
          <a:lstStyle/>
          <a:p>
            <a:r>
              <a:rPr lang="en-US" dirty="0" smtClean="0"/>
              <a:t>(A)</a:t>
            </a:r>
            <a:endParaRPr lang="en-US" dirty="0"/>
          </a:p>
        </p:txBody>
      </p:sp>
      <p:sp>
        <p:nvSpPr>
          <p:cNvPr id="5" name="TextBox 4"/>
          <p:cNvSpPr txBox="1"/>
          <p:nvPr/>
        </p:nvSpPr>
        <p:spPr>
          <a:xfrm>
            <a:off x="558800" y="5994400"/>
            <a:ext cx="4897570" cy="646331"/>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r>
              <a:rPr lang="en-US" dirty="0" smtClean="0"/>
              <a:t>(B) E($) = (.50)(0) + (.25)(5) + (.25)(10) + (.0192)(20)</a:t>
            </a:r>
          </a:p>
          <a:p>
            <a:r>
              <a:rPr lang="en-US" dirty="0"/>
              <a:t> </a:t>
            </a:r>
            <a:r>
              <a:rPr lang="en-US" dirty="0" smtClean="0"/>
              <a:t>      E($) = $4.13</a:t>
            </a:r>
            <a:endParaRPr lang="en-US" dirty="0"/>
          </a:p>
        </p:txBody>
      </p:sp>
      <p:sp>
        <p:nvSpPr>
          <p:cNvPr id="6" name="TextBox 5"/>
          <p:cNvSpPr txBox="1"/>
          <p:nvPr/>
        </p:nvSpPr>
        <p:spPr>
          <a:xfrm>
            <a:off x="5740401" y="5828267"/>
            <a:ext cx="3098800" cy="646331"/>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dirty="0" smtClean="0"/>
              <a:t>(C) I would be willing to pay  less than $4.13</a:t>
            </a:r>
            <a:endParaRPr lang="en-US" dirty="0"/>
          </a:p>
        </p:txBody>
      </p:sp>
    </p:spTree>
    <p:extLst>
      <p:ext uri="{BB962C8B-B14F-4D97-AF65-F5344CB8AC3E}">
        <p14:creationId xmlns:p14="http://schemas.microsoft.com/office/powerpoint/2010/main" val="23059514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linds(horizont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534421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607443"/>
            <a:ext cx="7772400" cy="978408"/>
          </a:xfrm>
        </p:spPr>
        <p:txBody>
          <a:bodyPr/>
          <a:lstStyle/>
          <a:p>
            <a:r>
              <a:rPr lang="en-US" dirty="0" smtClean="0"/>
              <a:t>The Rock &amp; Stone Cold</a:t>
            </a:r>
            <a:endParaRPr lang="en-US" dirty="0"/>
          </a:p>
        </p:txBody>
      </p:sp>
      <p:sp>
        <p:nvSpPr>
          <p:cNvPr id="3" name="Subtitle 2"/>
          <p:cNvSpPr>
            <a:spLocks noGrp="1"/>
          </p:cNvSpPr>
          <p:nvPr>
            <p:ph type="subTitle" idx="1"/>
          </p:nvPr>
        </p:nvSpPr>
        <p:spPr>
          <a:xfrm>
            <a:off x="685800" y="3585851"/>
            <a:ext cx="7772400" cy="877824"/>
          </a:xfrm>
        </p:spPr>
        <p:txBody>
          <a:bodyPr/>
          <a:lstStyle/>
          <a:p>
            <a:r>
              <a:rPr lang="en-US" dirty="0" smtClean="0"/>
              <a:t>Combining Random Variables</a:t>
            </a:r>
            <a:endParaRPr lang="en-US" dirty="0"/>
          </a:p>
        </p:txBody>
      </p:sp>
    </p:spTree>
    <p:extLst>
      <p:ext uri="{BB962C8B-B14F-4D97-AF65-F5344CB8AC3E}">
        <p14:creationId xmlns:p14="http://schemas.microsoft.com/office/powerpoint/2010/main" val="374134349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Rock</a:t>
            </a:r>
            <a:endParaRPr lang="en-US" dirty="0"/>
          </a:p>
        </p:txBody>
      </p:sp>
      <p:pic>
        <p:nvPicPr>
          <p:cNvPr id="6" name="Picture 5" descr="Screen Shot 2012-11-27 at 7.40.0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3084" y="1550894"/>
            <a:ext cx="3107707" cy="4934717"/>
          </a:xfrm>
          <a:prstGeom prst="rect">
            <a:avLst/>
          </a:prstGeom>
        </p:spPr>
      </p:pic>
      <p:pic>
        <p:nvPicPr>
          <p:cNvPr id="7" name="26 The Rock 2.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00904" y="4954152"/>
            <a:ext cx="812800" cy="812800"/>
          </a:xfrm>
          <a:prstGeom prst="rect">
            <a:avLst/>
          </a:prstGeom>
        </p:spPr>
      </p:pic>
    </p:spTree>
    <p:extLst>
      <p:ext uri="{BB962C8B-B14F-4D97-AF65-F5344CB8AC3E}">
        <p14:creationId xmlns:p14="http://schemas.microsoft.com/office/powerpoint/2010/main" val="21377864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9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Rock</a:t>
            </a:r>
            <a:endParaRPr lang="en-US" dirty="0"/>
          </a:p>
        </p:txBody>
      </p:sp>
      <p:sp>
        <p:nvSpPr>
          <p:cNvPr id="3" name="Content Placeholder 2"/>
          <p:cNvSpPr>
            <a:spLocks noGrp="1"/>
          </p:cNvSpPr>
          <p:nvPr>
            <p:ph idx="1"/>
          </p:nvPr>
        </p:nvSpPr>
        <p:spPr>
          <a:xfrm>
            <a:off x="685800" y="1723614"/>
            <a:ext cx="7770813" cy="1358931"/>
          </a:xfrm>
        </p:spPr>
        <p:txBody>
          <a:bodyPr>
            <a:normAutofit fontScale="92500" lnSpcReduction="10000"/>
          </a:bodyPr>
          <a:lstStyle/>
          <a:p>
            <a:r>
              <a:rPr lang="en-US" dirty="0" smtClean="0"/>
              <a:t>The time it takes the Rock to pin his opponent follows a Normal Distribution with mean 9 minutes and standard deviation 4 minutes.</a:t>
            </a:r>
            <a:endParaRPr lang="en-US" dirty="0"/>
          </a:p>
        </p:txBody>
      </p:sp>
      <p:pic>
        <p:nvPicPr>
          <p:cNvPr id="4" name="Picture 3" descr="Screen Shot 2012-11-27 at 7.47.5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1292" y="3347140"/>
            <a:ext cx="3926355" cy="2995364"/>
          </a:xfrm>
          <a:prstGeom prst="rect">
            <a:avLst/>
          </a:prstGeom>
        </p:spPr>
      </p:pic>
    </p:spTree>
    <p:extLst>
      <p:ext uri="{BB962C8B-B14F-4D97-AF65-F5344CB8AC3E}">
        <p14:creationId xmlns:p14="http://schemas.microsoft.com/office/powerpoint/2010/main" val="5419613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Stone Cold Steve Austin</a:t>
            </a:r>
            <a:endParaRPr lang="en-US" dirty="0"/>
          </a:p>
        </p:txBody>
      </p:sp>
      <p:pic>
        <p:nvPicPr>
          <p:cNvPr id="6" name="03 Stone Cold 1.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51145" y="4940922"/>
            <a:ext cx="812800" cy="812800"/>
          </a:xfrm>
          <a:prstGeom prst="rect">
            <a:avLst/>
          </a:prstGeom>
        </p:spPr>
      </p:pic>
      <p:pic>
        <p:nvPicPr>
          <p:cNvPr id="7" name="Picture 6" descr="Screen Shot 2012-11-27 at 8.30.07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2927" y="1349394"/>
            <a:ext cx="4066280" cy="5252278"/>
          </a:xfrm>
          <a:prstGeom prst="rect">
            <a:avLst/>
          </a:prstGeom>
        </p:spPr>
      </p:pic>
    </p:spTree>
    <p:extLst>
      <p:ext uri="{BB962C8B-B14F-4D97-AF65-F5344CB8AC3E}">
        <p14:creationId xmlns:p14="http://schemas.microsoft.com/office/powerpoint/2010/main" val="26958735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9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Stone Cold Steve Austin</a:t>
            </a:r>
            <a:endParaRPr lang="en-US" dirty="0"/>
          </a:p>
        </p:txBody>
      </p:sp>
      <p:sp>
        <p:nvSpPr>
          <p:cNvPr id="3" name="Content Placeholder 2"/>
          <p:cNvSpPr>
            <a:spLocks noGrp="1"/>
          </p:cNvSpPr>
          <p:nvPr>
            <p:ph idx="1"/>
          </p:nvPr>
        </p:nvSpPr>
        <p:spPr>
          <a:xfrm>
            <a:off x="685800" y="1869141"/>
            <a:ext cx="7770813" cy="1358931"/>
          </a:xfrm>
        </p:spPr>
        <p:txBody>
          <a:bodyPr>
            <a:normAutofit fontScale="92500" lnSpcReduction="10000"/>
          </a:bodyPr>
          <a:lstStyle/>
          <a:p>
            <a:r>
              <a:rPr lang="en-US" dirty="0" smtClean="0"/>
              <a:t>The time it takes Stone Cold to pin an opponent follows a Normal Distribution with mean 12 minutes and standard deviation 3 minutes.</a:t>
            </a:r>
            <a:endParaRPr lang="en-US" dirty="0"/>
          </a:p>
        </p:txBody>
      </p:sp>
      <p:pic>
        <p:nvPicPr>
          <p:cNvPr id="4" name="Picture 3" descr="Screen Shot 2012-11-27 at 8.15.5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4607" y="3083996"/>
            <a:ext cx="4779498" cy="3477987"/>
          </a:xfrm>
          <a:prstGeom prst="rect">
            <a:avLst/>
          </a:prstGeom>
        </p:spPr>
      </p:pic>
    </p:spTree>
    <p:extLst>
      <p:ext uri="{BB962C8B-B14F-4D97-AF65-F5344CB8AC3E}">
        <p14:creationId xmlns:p14="http://schemas.microsoft.com/office/powerpoint/2010/main" val="35940800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585850"/>
            <a:ext cx="7770813" cy="1233225"/>
          </a:xfrm>
        </p:spPr>
        <p:txBody>
          <a:bodyPr>
            <a:normAutofit fontScale="92500" lnSpcReduction="20000"/>
          </a:bodyPr>
          <a:lstStyle/>
          <a:p>
            <a:r>
              <a:rPr lang="en-US" dirty="0" smtClean="0"/>
              <a:t>What is the distribution of their combined times? S + R</a:t>
            </a:r>
          </a:p>
          <a:p>
            <a:r>
              <a:rPr lang="en-US" dirty="0" smtClean="0"/>
              <a:t>What is the difference between their times? S - R</a:t>
            </a:r>
            <a:endParaRPr lang="en-US" dirty="0"/>
          </a:p>
        </p:txBody>
      </p:sp>
      <p:sp>
        <p:nvSpPr>
          <p:cNvPr id="4" name="TextBox 3"/>
          <p:cNvSpPr txBox="1"/>
          <p:nvPr/>
        </p:nvSpPr>
        <p:spPr>
          <a:xfrm>
            <a:off x="337939" y="2565318"/>
            <a:ext cx="3972562" cy="461665"/>
          </a:xfrm>
          <a:prstGeom prst="rect">
            <a:avLst/>
          </a:prstGeom>
          <a:noFill/>
        </p:spPr>
        <p:txBody>
          <a:bodyPr wrap="none" rtlCol="0">
            <a:spAutoFit/>
          </a:bodyPr>
          <a:lstStyle/>
          <a:p>
            <a:r>
              <a:rPr lang="en-US" sz="2400" i="1" dirty="0" smtClean="0"/>
              <a:t>μ</a:t>
            </a:r>
            <a:r>
              <a:rPr lang="en-US" sz="2400" i="1" baseline="-25000" dirty="0" smtClean="0"/>
              <a:t>S+R</a:t>
            </a:r>
            <a:r>
              <a:rPr lang="en-US" sz="2400" i="1" dirty="0" smtClean="0"/>
              <a:t> </a:t>
            </a:r>
            <a:r>
              <a:rPr lang="en-US" sz="2400" i="1" baseline="-25000" dirty="0" smtClean="0"/>
              <a:t> </a:t>
            </a:r>
            <a:r>
              <a:rPr lang="en-US" sz="2400" dirty="0" smtClean="0"/>
              <a:t>= 12 + 9 = 21 Minutes </a:t>
            </a:r>
            <a:endParaRPr lang="en-US" sz="2400" dirty="0"/>
          </a:p>
        </p:txBody>
      </p:sp>
      <p:sp>
        <p:nvSpPr>
          <p:cNvPr id="5" name="TextBox 4"/>
          <p:cNvSpPr txBox="1"/>
          <p:nvPr/>
        </p:nvSpPr>
        <p:spPr>
          <a:xfrm>
            <a:off x="685800" y="2148718"/>
            <a:ext cx="1840167" cy="369332"/>
          </a:xfrm>
          <a:prstGeom prst="rect">
            <a:avLst/>
          </a:prstGeom>
          <a:noFill/>
        </p:spPr>
        <p:txBody>
          <a:bodyPr wrap="none" rtlCol="0">
            <a:spAutoFit/>
          </a:bodyPr>
          <a:lstStyle/>
          <a:p>
            <a:r>
              <a:rPr lang="en-US" dirty="0" smtClean="0"/>
              <a:t>Combined Mean</a:t>
            </a:r>
            <a:endParaRPr lang="en-US" dirty="0"/>
          </a:p>
        </p:txBody>
      </p:sp>
      <p:sp>
        <p:nvSpPr>
          <p:cNvPr id="6" name="TextBox 5"/>
          <p:cNvSpPr txBox="1"/>
          <p:nvPr/>
        </p:nvSpPr>
        <p:spPr>
          <a:xfrm>
            <a:off x="337939" y="3495085"/>
            <a:ext cx="3185487" cy="369332"/>
          </a:xfrm>
          <a:prstGeom prst="rect">
            <a:avLst/>
          </a:prstGeom>
          <a:noFill/>
        </p:spPr>
        <p:txBody>
          <a:bodyPr wrap="none" rtlCol="0">
            <a:spAutoFit/>
          </a:bodyPr>
          <a:lstStyle/>
          <a:p>
            <a:r>
              <a:rPr lang="en-US" dirty="0" smtClean="0">
                <a:solidFill>
                  <a:srgbClr val="FFFFFF"/>
                </a:solidFill>
              </a:rPr>
              <a:t>Combined Standard Deviation</a:t>
            </a:r>
            <a:endParaRPr lang="en-US" dirty="0">
              <a:solidFill>
                <a:srgbClr val="FFFFFF"/>
              </a:solidFill>
            </a:endParaRPr>
          </a:p>
        </p:txBody>
      </p:sp>
      <p:sp>
        <p:nvSpPr>
          <p:cNvPr id="7" name="TextBox 6"/>
          <p:cNvSpPr txBox="1"/>
          <p:nvPr/>
        </p:nvSpPr>
        <p:spPr>
          <a:xfrm>
            <a:off x="337939" y="4258096"/>
            <a:ext cx="3512582" cy="400110"/>
          </a:xfrm>
          <a:prstGeom prst="rect">
            <a:avLst/>
          </a:prstGeom>
          <a:noFill/>
        </p:spPr>
        <p:txBody>
          <a:bodyPr wrap="none" rtlCol="0">
            <a:spAutoFit/>
          </a:bodyPr>
          <a:lstStyle/>
          <a:p>
            <a:r>
              <a:rPr lang="en-US" sz="2000" i="1" dirty="0" smtClean="0"/>
              <a:t>σ</a:t>
            </a:r>
            <a:r>
              <a:rPr lang="en-US" sz="2000" i="1" baseline="-25000" dirty="0" smtClean="0"/>
              <a:t>S+R</a:t>
            </a:r>
            <a:r>
              <a:rPr lang="en-US" sz="2000" baseline="-25000" dirty="0" smtClean="0"/>
              <a:t>  </a:t>
            </a:r>
            <a:r>
              <a:rPr lang="en-US" sz="2000" dirty="0" smtClean="0"/>
              <a:t>= √ 3</a:t>
            </a:r>
            <a:r>
              <a:rPr lang="en-US" sz="2000" baseline="30000" dirty="0" smtClean="0"/>
              <a:t>2</a:t>
            </a:r>
            <a:r>
              <a:rPr lang="en-US" sz="2000" dirty="0" smtClean="0"/>
              <a:t> + 4</a:t>
            </a:r>
            <a:r>
              <a:rPr lang="en-US" sz="2000" baseline="30000" dirty="0" smtClean="0"/>
              <a:t>2</a:t>
            </a:r>
            <a:r>
              <a:rPr lang="en-US" sz="2000" dirty="0" smtClean="0"/>
              <a:t>  = 5 Minutes </a:t>
            </a:r>
            <a:endParaRPr lang="en-US" sz="2000" dirty="0"/>
          </a:p>
        </p:txBody>
      </p:sp>
      <p:cxnSp>
        <p:nvCxnSpPr>
          <p:cNvPr id="8" name="Straight Connector 7"/>
          <p:cNvCxnSpPr/>
          <p:nvPr/>
        </p:nvCxnSpPr>
        <p:spPr>
          <a:xfrm>
            <a:off x="1201417" y="4240843"/>
            <a:ext cx="868242"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1201417" y="4242431"/>
            <a:ext cx="0" cy="21167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31582" y="5502271"/>
            <a:ext cx="2712213" cy="369332"/>
          </a:xfrm>
          <a:prstGeom prst="rect">
            <a:avLst/>
          </a:prstGeom>
          <a:noFill/>
        </p:spPr>
        <p:txBody>
          <a:bodyPr wrap="none" rtlCol="0">
            <a:spAutoFit/>
          </a:bodyPr>
          <a:lstStyle/>
          <a:p>
            <a:r>
              <a:rPr lang="en-US" b="1" dirty="0" smtClean="0">
                <a:solidFill>
                  <a:srgbClr val="6EB8EA"/>
                </a:solidFill>
              </a:rPr>
              <a:t>Combined Time  N(21,5)</a:t>
            </a:r>
            <a:endParaRPr lang="en-US" b="1" dirty="0">
              <a:solidFill>
                <a:srgbClr val="6EB8EA"/>
              </a:solidFill>
            </a:endParaRPr>
          </a:p>
        </p:txBody>
      </p:sp>
      <p:cxnSp>
        <p:nvCxnSpPr>
          <p:cNvPr id="13" name="Straight Connector 12"/>
          <p:cNvCxnSpPr/>
          <p:nvPr/>
        </p:nvCxnSpPr>
        <p:spPr>
          <a:xfrm rot="5400000">
            <a:off x="2192898" y="4266321"/>
            <a:ext cx="4235207" cy="1588"/>
          </a:xfrm>
          <a:prstGeom prst="line">
            <a:avLst/>
          </a:prstGeom>
          <a:ln w="41275"/>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4484051" y="2670450"/>
            <a:ext cx="3700252" cy="461665"/>
          </a:xfrm>
          <a:prstGeom prst="rect">
            <a:avLst/>
          </a:prstGeom>
          <a:noFill/>
        </p:spPr>
        <p:txBody>
          <a:bodyPr wrap="none" rtlCol="0">
            <a:spAutoFit/>
          </a:bodyPr>
          <a:lstStyle/>
          <a:p>
            <a:r>
              <a:rPr lang="en-US" sz="2400" i="1" dirty="0" smtClean="0"/>
              <a:t>μ</a:t>
            </a:r>
            <a:r>
              <a:rPr lang="en-US" sz="2400" i="1" baseline="-25000" dirty="0" smtClean="0"/>
              <a:t>S-R</a:t>
            </a:r>
            <a:r>
              <a:rPr lang="en-US" sz="2400" i="1" dirty="0" smtClean="0"/>
              <a:t> </a:t>
            </a:r>
            <a:r>
              <a:rPr lang="en-US" sz="2400" i="1" baseline="-25000" dirty="0" smtClean="0"/>
              <a:t> </a:t>
            </a:r>
            <a:r>
              <a:rPr lang="en-US" sz="2400" dirty="0" smtClean="0"/>
              <a:t>= 12 - 9 = 3 Minutes </a:t>
            </a:r>
            <a:endParaRPr lang="en-US" sz="2400" dirty="0"/>
          </a:p>
        </p:txBody>
      </p:sp>
      <p:sp>
        <p:nvSpPr>
          <p:cNvPr id="15" name="TextBox 14"/>
          <p:cNvSpPr txBox="1"/>
          <p:nvPr/>
        </p:nvSpPr>
        <p:spPr>
          <a:xfrm>
            <a:off x="4831912" y="2253850"/>
            <a:ext cx="3324573" cy="369332"/>
          </a:xfrm>
          <a:prstGeom prst="rect">
            <a:avLst/>
          </a:prstGeom>
          <a:noFill/>
        </p:spPr>
        <p:txBody>
          <a:bodyPr wrap="none" rtlCol="0">
            <a:spAutoFit/>
          </a:bodyPr>
          <a:lstStyle/>
          <a:p>
            <a:r>
              <a:rPr lang="en-US" dirty="0" smtClean="0"/>
              <a:t>Difference Between their Means</a:t>
            </a:r>
            <a:endParaRPr lang="en-US" dirty="0"/>
          </a:p>
        </p:txBody>
      </p:sp>
      <p:sp>
        <p:nvSpPr>
          <p:cNvPr id="16" name="TextBox 15"/>
          <p:cNvSpPr txBox="1"/>
          <p:nvPr/>
        </p:nvSpPr>
        <p:spPr>
          <a:xfrm>
            <a:off x="4671721" y="3647485"/>
            <a:ext cx="3176921" cy="369332"/>
          </a:xfrm>
          <a:prstGeom prst="rect">
            <a:avLst/>
          </a:prstGeom>
          <a:noFill/>
        </p:spPr>
        <p:txBody>
          <a:bodyPr wrap="none" rtlCol="0">
            <a:spAutoFit/>
          </a:bodyPr>
          <a:lstStyle/>
          <a:p>
            <a:r>
              <a:rPr lang="en-US" dirty="0" smtClean="0">
                <a:solidFill>
                  <a:srgbClr val="FFFFFF"/>
                </a:solidFill>
              </a:rPr>
              <a:t>Difference Standard Deviation</a:t>
            </a:r>
            <a:endParaRPr lang="en-US" dirty="0">
              <a:solidFill>
                <a:srgbClr val="FFFFFF"/>
              </a:solidFill>
            </a:endParaRPr>
          </a:p>
        </p:txBody>
      </p:sp>
      <p:sp>
        <p:nvSpPr>
          <p:cNvPr id="17" name="TextBox 16"/>
          <p:cNvSpPr txBox="1"/>
          <p:nvPr/>
        </p:nvSpPr>
        <p:spPr>
          <a:xfrm>
            <a:off x="4671721" y="4410496"/>
            <a:ext cx="3512582" cy="400110"/>
          </a:xfrm>
          <a:prstGeom prst="rect">
            <a:avLst/>
          </a:prstGeom>
          <a:noFill/>
        </p:spPr>
        <p:txBody>
          <a:bodyPr wrap="none" rtlCol="0">
            <a:spAutoFit/>
          </a:bodyPr>
          <a:lstStyle/>
          <a:p>
            <a:r>
              <a:rPr lang="en-US" sz="2000" i="1" dirty="0" smtClean="0"/>
              <a:t>σ</a:t>
            </a:r>
            <a:r>
              <a:rPr lang="en-US" sz="2000" i="1" baseline="-25000" dirty="0" smtClean="0"/>
              <a:t>S-R</a:t>
            </a:r>
            <a:r>
              <a:rPr lang="en-US" sz="2000" baseline="-25000" dirty="0" smtClean="0"/>
              <a:t>  </a:t>
            </a:r>
            <a:r>
              <a:rPr lang="en-US" sz="2000" dirty="0" smtClean="0"/>
              <a:t>= √ 3</a:t>
            </a:r>
            <a:r>
              <a:rPr lang="en-US" sz="2000" baseline="30000" dirty="0" smtClean="0"/>
              <a:t>2</a:t>
            </a:r>
            <a:r>
              <a:rPr lang="en-US" sz="2000" dirty="0" smtClean="0"/>
              <a:t> + 4</a:t>
            </a:r>
            <a:r>
              <a:rPr lang="en-US" sz="2000" baseline="30000" dirty="0" smtClean="0"/>
              <a:t>2</a:t>
            </a:r>
            <a:r>
              <a:rPr lang="en-US" sz="2000" dirty="0" smtClean="0"/>
              <a:t>  = 5 Minutes </a:t>
            </a:r>
            <a:endParaRPr lang="en-US" sz="2000" dirty="0"/>
          </a:p>
        </p:txBody>
      </p:sp>
      <p:cxnSp>
        <p:nvCxnSpPr>
          <p:cNvPr id="18" name="Straight Connector 17"/>
          <p:cNvCxnSpPr/>
          <p:nvPr/>
        </p:nvCxnSpPr>
        <p:spPr>
          <a:xfrm>
            <a:off x="5490263" y="4445004"/>
            <a:ext cx="868242"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5490263" y="4445004"/>
            <a:ext cx="0" cy="21167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4671721" y="5502271"/>
            <a:ext cx="3536695" cy="369332"/>
          </a:xfrm>
          <a:prstGeom prst="rect">
            <a:avLst/>
          </a:prstGeom>
          <a:noFill/>
        </p:spPr>
        <p:txBody>
          <a:bodyPr wrap="none" rtlCol="0">
            <a:spAutoFit/>
          </a:bodyPr>
          <a:lstStyle/>
          <a:p>
            <a:r>
              <a:rPr lang="en-US" b="1" dirty="0" smtClean="0">
                <a:solidFill>
                  <a:srgbClr val="6EB8EA"/>
                </a:solidFill>
              </a:rPr>
              <a:t>Difference Between Them N(3,5)</a:t>
            </a:r>
            <a:endParaRPr lang="en-US" b="1" dirty="0">
              <a:solidFill>
                <a:srgbClr val="6EB8EA"/>
              </a:solidFill>
            </a:endParaRPr>
          </a:p>
        </p:txBody>
      </p:sp>
      <p:sp>
        <p:nvSpPr>
          <p:cNvPr id="25" name="Frame 24"/>
          <p:cNvSpPr/>
          <p:nvPr/>
        </p:nvSpPr>
        <p:spPr>
          <a:xfrm>
            <a:off x="337939" y="3495085"/>
            <a:ext cx="3747039" cy="1670403"/>
          </a:xfrm>
          <a:prstGeom prst="frame">
            <a:avLst>
              <a:gd name="adj1" fmla="val 1197"/>
            </a:avLst>
          </a:prstGeom>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6" name="Frame 25"/>
          <p:cNvSpPr/>
          <p:nvPr/>
        </p:nvSpPr>
        <p:spPr>
          <a:xfrm>
            <a:off x="4671721" y="3495085"/>
            <a:ext cx="3747039" cy="1670403"/>
          </a:xfrm>
          <a:prstGeom prst="frame">
            <a:avLst>
              <a:gd name="adj1" fmla="val 1197"/>
            </a:avLst>
          </a:prstGeom>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2095981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slide(fromBottom)">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2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20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37"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strVal val="#ppt_x"/>
                                          </p:val>
                                        </p:tav>
                                        <p:tav tm="100000">
                                          <p:val>
                                            <p:strVal val="#ppt_x"/>
                                          </p:val>
                                        </p:tav>
                                      </p:tavLst>
                                    </p:anim>
                                    <p:anim calcmode="lin" valueType="num">
                                      <p:cBhvr>
                                        <p:cTn id="32" dur="900" decel="100000" fill="hold"/>
                                        <p:tgtEl>
                                          <p:spTgt spid="14"/>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37" presetClass="entr" presetSubtype="0"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1000"/>
                                        <p:tgtEl>
                                          <p:spTgt spid="4"/>
                                        </p:tgtEl>
                                      </p:cBhvr>
                                    </p:animEffect>
                                    <p:anim calcmode="lin" valueType="num">
                                      <p:cBhvr>
                                        <p:cTn id="39" dur="1000" fill="hold"/>
                                        <p:tgtEl>
                                          <p:spTgt spid="4"/>
                                        </p:tgtEl>
                                        <p:attrNameLst>
                                          <p:attrName>ppt_x</p:attrName>
                                        </p:attrNameLst>
                                      </p:cBhvr>
                                      <p:tavLst>
                                        <p:tav tm="0">
                                          <p:val>
                                            <p:strVal val="#ppt_x"/>
                                          </p:val>
                                        </p:tav>
                                        <p:tav tm="100000">
                                          <p:val>
                                            <p:strVal val="#ppt_x"/>
                                          </p:val>
                                        </p:tav>
                                      </p:tavLst>
                                    </p:anim>
                                    <p:anim calcmode="lin" valueType="num">
                                      <p:cBhvr>
                                        <p:cTn id="40" dur="900" decel="100000" fill="hold"/>
                                        <p:tgtEl>
                                          <p:spTgt spid="4"/>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accel="50000" decel="50000"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 calcmode="lin" valueType="num">
                                      <p:cBhvr additive="base">
                                        <p:cTn id="46" dur="500" fill="hold"/>
                                        <p:tgtEl>
                                          <p:spTgt spid="6"/>
                                        </p:tgtEl>
                                        <p:attrNameLst>
                                          <p:attrName>ppt_x</p:attrName>
                                        </p:attrNameLst>
                                      </p:cBhvr>
                                      <p:tavLst>
                                        <p:tav tm="0">
                                          <p:val>
                                            <p:strVal val="#ppt_x"/>
                                          </p:val>
                                        </p:tav>
                                        <p:tav tm="100000">
                                          <p:val>
                                            <p:strVal val="#ppt_x"/>
                                          </p:val>
                                        </p:tav>
                                      </p:tavLst>
                                    </p:anim>
                                    <p:anim calcmode="lin" valueType="num">
                                      <p:cBhvr additive="base">
                                        <p:cTn id="4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accel="50000" decel="5000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additive="base">
                                        <p:cTn id="52" dur="500" fill="hold"/>
                                        <p:tgtEl>
                                          <p:spTgt spid="16"/>
                                        </p:tgtEl>
                                        <p:attrNameLst>
                                          <p:attrName>ppt_x</p:attrName>
                                        </p:attrNameLst>
                                      </p:cBhvr>
                                      <p:tavLst>
                                        <p:tav tm="0">
                                          <p:val>
                                            <p:strVal val="#ppt_x"/>
                                          </p:val>
                                        </p:tav>
                                        <p:tav tm="100000">
                                          <p:val>
                                            <p:strVal val="#ppt_x"/>
                                          </p:val>
                                        </p:tav>
                                      </p:tavLst>
                                    </p:anim>
                                    <p:anim calcmode="lin" valueType="num">
                                      <p:cBhvr additive="base">
                                        <p:cTn id="5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7"/>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18"/>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9"/>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19"/>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8"/>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25"/>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26"/>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37" presetClass="entr" presetSubtype="0" fill="hold" grpId="0" nodeType="clickEffect">
                                  <p:stCondLst>
                                    <p:cond delay="0"/>
                                  </p:stCondLst>
                                  <p:childTnLst>
                                    <p:set>
                                      <p:cBhvr>
                                        <p:cTn id="89" dur="1" fill="hold">
                                          <p:stCondLst>
                                            <p:cond delay="0"/>
                                          </p:stCondLst>
                                        </p:cTn>
                                        <p:tgtEl>
                                          <p:spTgt spid="24"/>
                                        </p:tgtEl>
                                        <p:attrNameLst>
                                          <p:attrName>style.visibility</p:attrName>
                                        </p:attrNameLst>
                                      </p:cBhvr>
                                      <p:to>
                                        <p:strVal val="visible"/>
                                      </p:to>
                                    </p:set>
                                    <p:animEffect transition="in" filter="fade">
                                      <p:cBhvr>
                                        <p:cTn id="90" dur="1000"/>
                                        <p:tgtEl>
                                          <p:spTgt spid="24"/>
                                        </p:tgtEl>
                                      </p:cBhvr>
                                    </p:animEffect>
                                    <p:anim calcmode="lin" valueType="num">
                                      <p:cBhvr>
                                        <p:cTn id="91" dur="1000" fill="hold"/>
                                        <p:tgtEl>
                                          <p:spTgt spid="24"/>
                                        </p:tgtEl>
                                        <p:attrNameLst>
                                          <p:attrName>ppt_x</p:attrName>
                                        </p:attrNameLst>
                                      </p:cBhvr>
                                      <p:tavLst>
                                        <p:tav tm="0">
                                          <p:val>
                                            <p:strVal val="#ppt_x"/>
                                          </p:val>
                                        </p:tav>
                                        <p:tav tm="100000">
                                          <p:val>
                                            <p:strVal val="#ppt_x"/>
                                          </p:val>
                                        </p:tav>
                                      </p:tavLst>
                                    </p:anim>
                                    <p:anim calcmode="lin" valueType="num">
                                      <p:cBhvr>
                                        <p:cTn id="92" dur="900" decel="100000" fill="hold"/>
                                        <p:tgtEl>
                                          <p:spTgt spid="24"/>
                                        </p:tgtEl>
                                        <p:attrNameLst>
                                          <p:attrName>ppt_y</p:attrName>
                                        </p:attrNameLst>
                                      </p:cBhvr>
                                      <p:tavLst>
                                        <p:tav tm="0">
                                          <p:val>
                                            <p:strVal val="#ppt_y+1"/>
                                          </p:val>
                                        </p:tav>
                                        <p:tav tm="100000">
                                          <p:val>
                                            <p:strVal val="#ppt_y-.03"/>
                                          </p:val>
                                        </p:tav>
                                      </p:tavLst>
                                    </p:anim>
                                    <p:anim calcmode="lin" valueType="num">
                                      <p:cBhvr>
                                        <p:cTn id="93"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37" presetClass="entr" presetSubtype="0" fill="hold" grpId="0" nodeType="clickEffect">
                                  <p:stCondLst>
                                    <p:cond delay="0"/>
                                  </p:stCondLst>
                                  <p:childTnLst>
                                    <p:set>
                                      <p:cBhvr>
                                        <p:cTn id="97" dur="1" fill="hold">
                                          <p:stCondLst>
                                            <p:cond delay="0"/>
                                          </p:stCondLst>
                                        </p:cTn>
                                        <p:tgtEl>
                                          <p:spTgt spid="10"/>
                                        </p:tgtEl>
                                        <p:attrNameLst>
                                          <p:attrName>style.visibility</p:attrName>
                                        </p:attrNameLst>
                                      </p:cBhvr>
                                      <p:to>
                                        <p:strVal val="visible"/>
                                      </p:to>
                                    </p:set>
                                    <p:animEffect transition="in" filter="fade">
                                      <p:cBhvr>
                                        <p:cTn id="98" dur="1000"/>
                                        <p:tgtEl>
                                          <p:spTgt spid="10"/>
                                        </p:tgtEl>
                                      </p:cBhvr>
                                    </p:animEffect>
                                    <p:anim calcmode="lin" valueType="num">
                                      <p:cBhvr>
                                        <p:cTn id="99" dur="1000" fill="hold"/>
                                        <p:tgtEl>
                                          <p:spTgt spid="10"/>
                                        </p:tgtEl>
                                        <p:attrNameLst>
                                          <p:attrName>ppt_x</p:attrName>
                                        </p:attrNameLst>
                                      </p:cBhvr>
                                      <p:tavLst>
                                        <p:tav tm="0">
                                          <p:val>
                                            <p:strVal val="#ppt_x"/>
                                          </p:val>
                                        </p:tav>
                                        <p:tav tm="100000">
                                          <p:val>
                                            <p:strVal val="#ppt_x"/>
                                          </p:val>
                                        </p:tav>
                                      </p:tavLst>
                                    </p:anim>
                                    <p:anim calcmode="lin" valueType="num">
                                      <p:cBhvr>
                                        <p:cTn id="100" dur="900" decel="100000" fill="hold"/>
                                        <p:tgtEl>
                                          <p:spTgt spid="10"/>
                                        </p:tgtEl>
                                        <p:attrNameLst>
                                          <p:attrName>ppt_y</p:attrName>
                                        </p:attrNameLst>
                                      </p:cBhvr>
                                      <p:tavLst>
                                        <p:tav tm="0">
                                          <p:val>
                                            <p:strVal val="#ppt_y+1"/>
                                          </p:val>
                                        </p:tav>
                                        <p:tav tm="100000">
                                          <p:val>
                                            <p:strVal val="#ppt_y-.03"/>
                                          </p:val>
                                        </p:tav>
                                      </p:tavLst>
                                    </p:anim>
                                    <p:anim calcmode="lin" valueType="num">
                                      <p:cBhvr>
                                        <p:cTn id="101"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6" grpId="0"/>
      <p:bldP spid="7" grpId="0"/>
      <p:bldP spid="10" grpId="0"/>
      <p:bldP spid="14" grpId="0"/>
      <p:bldP spid="15" grpId="0"/>
      <p:bldP spid="16" grpId="0"/>
      <p:bldP spid="17" grpId="0"/>
      <p:bldP spid="24" grpId="0"/>
      <p:bldP spid="25" grpId="0" animBg="1"/>
      <p:bldP spid="2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Team Type Problem</a:t>
            </a:r>
            <a:endParaRPr lang="en-US" dirty="0"/>
          </a:p>
        </p:txBody>
      </p:sp>
      <p:sp>
        <p:nvSpPr>
          <p:cNvPr id="3" name="Content Placeholder 2"/>
          <p:cNvSpPr>
            <a:spLocks noGrp="1"/>
          </p:cNvSpPr>
          <p:nvPr>
            <p:ph idx="1"/>
          </p:nvPr>
        </p:nvSpPr>
        <p:spPr>
          <a:xfrm>
            <a:off x="685800" y="1869141"/>
            <a:ext cx="7770813" cy="1718609"/>
          </a:xfrm>
        </p:spPr>
        <p:txBody>
          <a:bodyPr>
            <a:normAutofit fontScale="92500" lnSpcReduction="10000"/>
          </a:bodyPr>
          <a:lstStyle/>
          <a:p>
            <a:r>
              <a:rPr lang="en-US" dirty="0" smtClean="0"/>
              <a:t>Let’s say that The Rock and Stone Cold are going to each compete in a match against other opponents. What is the probability that their combined pin times will be less than 17 minutes?</a:t>
            </a:r>
            <a:endParaRPr lang="en-US" dirty="0"/>
          </a:p>
        </p:txBody>
      </p:sp>
      <p:pic>
        <p:nvPicPr>
          <p:cNvPr id="5" name="Picture 4" descr="Picture 2.png"/>
          <p:cNvPicPr>
            <a:picLocks noChangeAspect="1"/>
          </p:cNvPicPr>
          <p:nvPr/>
        </p:nvPicPr>
        <p:blipFill>
          <a:blip r:embed="rId2"/>
          <a:stretch>
            <a:fillRect/>
          </a:stretch>
        </p:blipFill>
        <p:spPr>
          <a:xfrm>
            <a:off x="269876" y="3757612"/>
            <a:ext cx="4180932" cy="2232025"/>
          </a:xfrm>
          <a:prstGeom prst="rect">
            <a:avLst/>
          </a:prstGeom>
        </p:spPr>
      </p:pic>
      <p:pic>
        <p:nvPicPr>
          <p:cNvPr id="6" name="Picture 5" descr="Picture 3.png"/>
          <p:cNvPicPr>
            <a:picLocks noChangeAspect="1"/>
          </p:cNvPicPr>
          <p:nvPr/>
        </p:nvPicPr>
        <p:blipFill>
          <a:blip r:embed="rId3"/>
          <a:stretch>
            <a:fillRect/>
          </a:stretch>
        </p:blipFill>
        <p:spPr>
          <a:xfrm>
            <a:off x="4870728" y="3587750"/>
            <a:ext cx="3585885" cy="2284466"/>
          </a:xfrm>
          <a:prstGeom prst="rect">
            <a:avLst/>
          </a:prstGeom>
        </p:spPr>
      </p:pic>
    </p:spTree>
    <p:extLst>
      <p:ext uri="{BB962C8B-B14F-4D97-AF65-F5344CB8AC3E}">
        <p14:creationId xmlns:p14="http://schemas.microsoft.com/office/powerpoint/2010/main" val="144225790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4" name="TextBox 3"/>
          <p:cNvSpPr txBox="1"/>
          <p:nvPr/>
        </p:nvSpPr>
        <p:spPr>
          <a:xfrm>
            <a:off x="874100" y="1889125"/>
            <a:ext cx="2712213" cy="369332"/>
          </a:xfrm>
          <a:prstGeom prst="rect">
            <a:avLst/>
          </a:prstGeom>
          <a:noFill/>
        </p:spPr>
        <p:txBody>
          <a:bodyPr wrap="none" rtlCol="0">
            <a:spAutoFit/>
          </a:bodyPr>
          <a:lstStyle/>
          <a:p>
            <a:r>
              <a:rPr lang="en-US" b="1" dirty="0" smtClean="0">
                <a:solidFill>
                  <a:srgbClr val="6EB8EA"/>
                </a:solidFill>
              </a:rPr>
              <a:t>Combined Time  N(21,5)</a:t>
            </a:r>
            <a:endParaRPr lang="en-US" b="1" dirty="0">
              <a:solidFill>
                <a:srgbClr val="6EB8EA"/>
              </a:solidFill>
            </a:endParaRPr>
          </a:p>
        </p:txBody>
      </p:sp>
      <p:sp>
        <p:nvSpPr>
          <p:cNvPr id="5" name="TextBox 4"/>
          <p:cNvSpPr txBox="1"/>
          <p:nvPr/>
        </p:nvSpPr>
        <p:spPr>
          <a:xfrm>
            <a:off x="741295" y="1327666"/>
            <a:ext cx="5086023" cy="369332"/>
          </a:xfrm>
          <a:prstGeom prst="rect">
            <a:avLst/>
          </a:prstGeom>
          <a:noFill/>
        </p:spPr>
        <p:txBody>
          <a:bodyPr wrap="none" rtlCol="0">
            <a:spAutoFit/>
          </a:bodyPr>
          <a:lstStyle/>
          <a:p>
            <a:r>
              <a:rPr lang="en-US" dirty="0" smtClean="0"/>
              <a:t>Use their combined time information to solve this.</a:t>
            </a:r>
            <a:endParaRPr lang="en-US" dirty="0"/>
          </a:p>
        </p:txBody>
      </p:sp>
      <p:sp>
        <p:nvSpPr>
          <p:cNvPr id="8" name="Content Placeholder 2"/>
          <p:cNvSpPr>
            <a:spLocks noGrp="1"/>
          </p:cNvSpPr>
          <p:nvPr>
            <p:ph idx="1"/>
          </p:nvPr>
        </p:nvSpPr>
        <p:spPr>
          <a:xfrm>
            <a:off x="685800" y="283695"/>
            <a:ext cx="7770813" cy="859305"/>
          </a:xfrm>
        </p:spPr>
        <p:txBody>
          <a:bodyPr>
            <a:normAutofit lnSpcReduction="10000"/>
          </a:bodyPr>
          <a:lstStyle/>
          <a:p>
            <a:r>
              <a:rPr lang="en-US" sz="1800" dirty="0" smtClean="0"/>
              <a:t>Let’s say that The Rock and Stone Cold are going to each compete in a match against other opponents. What is the probability that their combined pin times will be less than 17 minutes?</a:t>
            </a:r>
            <a:endParaRPr lang="en-US" sz="1800" dirty="0"/>
          </a:p>
        </p:txBody>
      </p:sp>
      <p:graphicFrame>
        <p:nvGraphicFramePr>
          <p:cNvPr id="23556" name="Object 4"/>
          <p:cNvGraphicFramePr>
            <a:graphicFrameLocks noChangeAspect="1"/>
          </p:cNvGraphicFramePr>
          <p:nvPr/>
        </p:nvGraphicFramePr>
        <p:xfrm>
          <a:off x="1302544" y="2587625"/>
          <a:ext cx="1497806" cy="352425"/>
        </p:xfrm>
        <a:graphic>
          <a:graphicData uri="http://schemas.openxmlformats.org/presentationml/2006/ole">
            <mc:AlternateContent xmlns:mc="http://schemas.openxmlformats.org/markup-compatibility/2006">
              <mc:Choice xmlns:v="urn:schemas-microsoft-com:vml" Requires="v">
                <p:oleObj spid="_x0000_s19557" name="Equation" r:id="rId3" imgW="647700" imgH="152400" progId="Equation.3">
                  <p:embed/>
                </p:oleObj>
              </mc:Choice>
              <mc:Fallback>
                <p:oleObj name="Equation" r:id="rId3" imgW="647700" imgH="1524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2544" y="2587625"/>
                        <a:ext cx="1497806" cy="352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23558" name="Object 6"/>
          <p:cNvGraphicFramePr>
            <a:graphicFrameLocks noChangeAspect="1"/>
          </p:cNvGraphicFramePr>
          <p:nvPr/>
        </p:nvGraphicFramePr>
        <p:xfrm>
          <a:off x="1238908" y="4630736"/>
          <a:ext cx="1907683" cy="782639"/>
        </p:xfrm>
        <a:graphic>
          <a:graphicData uri="http://schemas.openxmlformats.org/presentationml/2006/ole">
            <mc:AlternateContent xmlns:mc="http://schemas.openxmlformats.org/markup-compatibility/2006">
              <mc:Choice xmlns:v="urn:schemas-microsoft-com:vml" Requires="v">
                <p:oleObj spid="_x0000_s19558" name="Equation" r:id="rId5" imgW="990600" imgH="406400" progId="Equation.3">
                  <p:embed/>
                </p:oleObj>
              </mc:Choice>
              <mc:Fallback>
                <p:oleObj name="Equation" r:id="rId5" imgW="990600" imgH="4064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8908" y="4630736"/>
                        <a:ext cx="1907683" cy="7826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23559" name="Object 7"/>
          <p:cNvGraphicFramePr>
            <a:graphicFrameLocks noChangeAspect="1"/>
          </p:cNvGraphicFramePr>
          <p:nvPr/>
        </p:nvGraphicFramePr>
        <p:xfrm>
          <a:off x="1133839" y="3254375"/>
          <a:ext cx="2108200" cy="977900"/>
        </p:xfrm>
        <a:graphic>
          <a:graphicData uri="http://schemas.openxmlformats.org/presentationml/2006/ole">
            <mc:AlternateContent xmlns:mc="http://schemas.openxmlformats.org/markup-compatibility/2006">
              <mc:Choice xmlns:v="urn:schemas-microsoft-com:vml" Requires="v">
                <p:oleObj spid="_x0000_s19559" name="Equation" r:id="rId7" imgW="927100" imgH="431800" progId="Equation.3">
                  <p:embed/>
                </p:oleObj>
              </mc:Choice>
              <mc:Fallback>
                <p:oleObj name="Equation" r:id="rId7" imgW="927100" imgH="4318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33839" y="3254375"/>
                        <a:ext cx="2108200" cy="977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560" name="Object 8"/>
          <p:cNvGraphicFramePr>
            <a:graphicFrameLocks noChangeAspect="1"/>
          </p:cNvGraphicFramePr>
          <p:nvPr/>
        </p:nvGraphicFramePr>
        <p:xfrm>
          <a:off x="1302544" y="5851524"/>
          <a:ext cx="1739900" cy="434975"/>
        </p:xfrm>
        <a:graphic>
          <a:graphicData uri="http://schemas.openxmlformats.org/presentationml/2006/ole">
            <mc:AlternateContent xmlns:mc="http://schemas.openxmlformats.org/markup-compatibility/2006">
              <mc:Choice xmlns:v="urn:schemas-microsoft-com:vml" Requires="v">
                <p:oleObj spid="_x0000_s19560" name="Equation" r:id="rId9" imgW="812800" imgH="203200" progId="Equation.3">
                  <p:embed/>
                </p:oleObj>
              </mc:Choice>
              <mc:Fallback>
                <p:oleObj name="Equation" r:id="rId9" imgW="812800" imgH="2032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02544" y="5851524"/>
                        <a:ext cx="1739900" cy="434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pic>
        <p:nvPicPr>
          <p:cNvPr id="14" name="Picture 13" descr="Screen Shot 2012-11-26 at 5.02.23 PM.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09496" y="2587625"/>
            <a:ext cx="4047117" cy="1643613"/>
          </a:xfrm>
          <a:prstGeom prst="rect">
            <a:avLst/>
          </a:prstGeom>
        </p:spPr>
      </p:pic>
      <p:cxnSp>
        <p:nvCxnSpPr>
          <p:cNvPr id="16" name="Straight Connector 15"/>
          <p:cNvCxnSpPr/>
          <p:nvPr/>
        </p:nvCxnSpPr>
        <p:spPr>
          <a:xfrm rot="5400000">
            <a:off x="5419847" y="3585248"/>
            <a:ext cx="1290396" cy="1589"/>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V="1">
            <a:off x="3242039" y="3778250"/>
            <a:ext cx="2585279" cy="207327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5827318" y="4292084"/>
            <a:ext cx="552217" cy="369332"/>
          </a:xfrm>
          <a:prstGeom prst="rect">
            <a:avLst/>
          </a:prstGeom>
          <a:noFill/>
        </p:spPr>
        <p:txBody>
          <a:bodyPr wrap="none" rtlCol="0">
            <a:spAutoFit/>
          </a:bodyPr>
          <a:lstStyle/>
          <a:p>
            <a:r>
              <a:rPr lang="en-US" dirty="0" smtClean="0"/>
              <a:t>-.80</a:t>
            </a:r>
            <a:endParaRPr lang="en-US" dirty="0"/>
          </a:p>
        </p:txBody>
      </p:sp>
      <p:sp>
        <p:nvSpPr>
          <p:cNvPr id="21" name="TextBox 20"/>
          <p:cNvSpPr txBox="1"/>
          <p:nvPr/>
        </p:nvSpPr>
        <p:spPr>
          <a:xfrm>
            <a:off x="5683250" y="5207000"/>
            <a:ext cx="1133806" cy="369332"/>
          </a:xfrm>
          <a:prstGeom prst="rect">
            <a:avLst/>
          </a:prstGeom>
          <a:noFill/>
        </p:spPr>
        <p:txBody>
          <a:bodyPr wrap="none" rtlCol="0">
            <a:spAutoFit/>
          </a:bodyPr>
          <a:lstStyle/>
          <a:p>
            <a:r>
              <a:rPr lang="en-US" dirty="0" smtClean="0"/>
              <a:t>P = .2119 </a:t>
            </a:r>
            <a:endParaRPr lang="en-US" dirty="0"/>
          </a:p>
        </p:txBody>
      </p:sp>
      <p:sp>
        <p:nvSpPr>
          <p:cNvPr id="22" name="TextBox 21"/>
          <p:cNvSpPr txBox="1"/>
          <p:nvPr/>
        </p:nvSpPr>
        <p:spPr>
          <a:xfrm>
            <a:off x="3827962" y="5806042"/>
            <a:ext cx="4628651" cy="646331"/>
          </a:xfrm>
          <a:prstGeom prst="rect">
            <a:avLst/>
          </a:prstGeom>
          <a:noFill/>
        </p:spPr>
        <p:txBody>
          <a:bodyPr wrap="square" rtlCol="0">
            <a:spAutoFit/>
          </a:bodyPr>
          <a:lstStyle/>
          <a:p>
            <a:r>
              <a:rPr lang="en-US" dirty="0" smtClean="0"/>
              <a:t>The </a:t>
            </a:r>
            <a:r>
              <a:rPr lang="en-US" dirty="0" err="1" smtClean="0"/>
              <a:t>probabiliy</a:t>
            </a:r>
            <a:r>
              <a:rPr lang="en-US" dirty="0" smtClean="0"/>
              <a:t> that their combined time is less than 17 minutes is about .2119</a:t>
            </a:r>
            <a:endParaRPr lang="en-US" dirty="0"/>
          </a:p>
        </p:txBody>
      </p:sp>
      <p:sp>
        <p:nvSpPr>
          <p:cNvPr id="24" name="TextBox 23"/>
          <p:cNvSpPr txBox="1"/>
          <p:nvPr/>
        </p:nvSpPr>
        <p:spPr>
          <a:xfrm>
            <a:off x="5222875" y="4837668"/>
            <a:ext cx="2370924" cy="369332"/>
          </a:xfrm>
          <a:prstGeom prst="rect">
            <a:avLst/>
          </a:prstGeom>
          <a:noFill/>
        </p:spPr>
        <p:txBody>
          <a:bodyPr wrap="none" rtlCol="0">
            <a:spAutoFit/>
          </a:bodyPr>
          <a:lstStyle/>
          <a:p>
            <a:r>
              <a:rPr lang="en-US" dirty="0" smtClean="0"/>
              <a:t>Normalcdf(-1000,-.80)</a:t>
            </a:r>
            <a:endParaRPr lang="en-US" dirty="0"/>
          </a:p>
        </p:txBody>
      </p:sp>
    </p:spTree>
    <p:extLst>
      <p:ext uri="{BB962C8B-B14F-4D97-AF65-F5344CB8AC3E}">
        <p14:creationId xmlns:p14="http://schemas.microsoft.com/office/powerpoint/2010/main" val="2800288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3559"/>
                                        </p:tgtEl>
                                        <p:attrNameLst>
                                          <p:attrName>style.visibility</p:attrName>
                                        </p:attrNameLst>
                                      </p:cBhvr>
                                      <p:to>
                                        <p:strVal val="visible"/>
                                      </p:to>
                                    </p:set>
                                    <p:animEffect transition="in" filter="fade">
                                      <p:cBhvr>
                                        <p:cTn id="15" dur="2000"/>
                                        <p:tgtEl>
                                          <p:spTgt spid="2355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3556"/>
                                        </p:tgtEl>
                                        <p:attrNameLst>
                                          <p:attrName>style.visibility</p:attrName>
                                        </p:attrNameLst>
                                      </p:cBhvr>
                                      <p:to>
                                        <p:strVal val="visible"/>
                                      </p:to>
                                    </p:set>
                                    <p:animEffect transition="in" filter="fade">
                                      <p:cBhvr>
                                        <p:cTn id="20" dur="2000"/>
                                        <p:tgtEl>
                                          <p:spTgt spid="2355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55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356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1" presetClass="entr" presetSubtype="4"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heel(4)">
                                      <p:cBhvr>
                                        <p:cTn id="33" dur="20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4"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heel(4)">
                                      <p:cBhvr>
                                        <p:cTn id="38" dur="20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4"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heel(4)">
                                      <p:cBhvr>
                                        <p:cTn id="43" dur="20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21" presetClass="entr" presetSubtype="4"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wheel(4)">
                                      <p:cBhvr>
                                        <p:cTn id="48" dur="2000"/>
                                        <p:tgtEl>
                                          <p:spTgt spid="19"/>
                                        </p:tgtEl>
                                      </p:cBhvr>
                                    </p:animEffect>
                                  </p:childTnLst>
                                </p:cTn>
                              </p:par>
                            </p:childTnLst>
                          </p:cTn>
                        </p:par>
                      </p:childTnLst>
                    </p:cTn>
                  </p:par>
                  <p:par>
                    <p:cTn id="49" fill="hold">
                      <p:stCondLst>
                        <p:cond delay="indefinite"/>
                      </p:stCondLst>
                      <p:childTnLst>
                        <p:par>
                          <p:cTn id="50" fill="hold">
                            <p:stCondLst>
                              <p:cond delay="0"/>
                            </p:stCondLst>
                            <p:childTnLst>
                              <p:par>
                                <p:cTn id="51" presetID="34" presetClass="entr" presetSubtype="0" fill="hold" nodeType="clickEffect">
                                  <p:stCondLst>
                                    <p:cond delay="0"/>
                                  </p:stCondLst>
                                  <p:childTnLst>
                                    <p:set>
                                      <p:cBhvr>
                                        <p:cTn id="52" dur="1" fill="hold">
                                          <p:stCondLst>
                                            <p:cond delay="0"/>
                                          </p:stCondLst>
                                        </p:cTn>
                                        <p:tgtEl>
                                          <p:spTgt spid="19"/>
                                        </p:tgtEl>
                                        <p:attrNameLst>
                                          <p:attrName>style.visibility</p:attrName>
                                        </p:attrNameLst>
                                      </p:cBhvr>
                                      <p:to>
                                        <p:strVal val="visible"/>
                                      </p:to>
                                    </p:set>
                                    <p:anim from="(-#ppt_w/2)" to="(#ppt_x)" calcmode="lin" valueType="num">
                                      <p:cBhvr>
                                        <p:cTn id="53" dur="600" fill="hold">
                                          <p:stCondLst>
                                            <p:cond delay="0"/>
                                          </p:stCondLst>
                                        </p:cTn>
                                        <p:tgtEl>
                                          <p:spTgt spid="19"/>
                                        </p:tgtEl>
                                        <p:attrNameLst>
                                          <p:attrName>ppt_x</p:attrName>
                                        </p:attrNameLst>
                                      </p:cBhvr>
                                    </p:anim>
                                    <p:anim from="0" to="-1.0" calcmode="lin" valueType="num">
                                      <p:cBhvr>
                                        <p:cTn id="54" dur="200" decel="50000" autoRev="1" fill="hold">
                                          <p:stCondLst>
                                            <p:cond delay="600"/>
                                          </p:stCondLst>
                                        </p:cTn>
                                        <p:tgtEl>
                                          <p:spTgt spid="19"/>
                                        </p:tgtEl>
                                        <p:attrNameLst>
                                          <p:attrName>xshear</p:attrName>
                                        </p:attrNameLst>
                                      </p:cBhvr>
                                    </p:anim>
                                    <p:animScale>
                                      <p:cBhvr>
                                        <p:cTn id="55" dur="200" decel="100000" autoRev="1" fill="hold">
                                          <p:stCondLst>
                                            <p:cond delay="600"/>
                                          </p:stCondLst>
                                        </p:cTn>
                                        <p:tgtEl>
                                          <p:spTgt spid="19"/>
                                        </p:tgtEl>
                                      </p:cBhvr>
                                      <p:from x="100000" y="100000"/>
                                      <p:to x="80000" y="100000"/>
                                    </p:animScale>
                                    <p:anim by="(#ppt_h/3+#ppt_w*0.1)" calcmode="lin" valueType="num">
                                      <p:cBhvr additive="sum">
                                        <p:cTn id="56" dur="200" decel="100000" autoRev="1" fill="hold">
                                          <p:stCondLst>
                                            <p:cond delay="600"/>
                                          </p:stCondLst>
                                        </p:cTn>
                                        <p:tgtEl>
                                          <p:spTgt spid="19"/>
                                        </p:tgtEl>
                                        <p:attrNameLst>
                                          <p:attrName>ppt_x</p:attrName>
                                        </p:attrNameLst>
                                      </p:cBhvr>
                                    </p:anim>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34" presetClass="entr" presetSubtype="0" fill="hold" grpId="0" nodeType="clickEffect">
                                  <p:stCondLst>
                                    <p:cond delay="0"/>
                                  </p:stCondLst>
                                  <p:childTnLst>
                                    <p:set>
                                      <p:cBhvr>
                                        <p:cTn id="64" dur="1" fill="hold">
                                          <p:stCondLst>
                                            <p:cond delay="0"/>
                                          </p:stCondLst>
                                        </p:cTn>
                                        <p:tgtEl>
                                          <p:spTgt spid="22"/>
                                        </p:tgtEl>
                                        <p:attrNameLst>
                                          <p:attrName>style.visibility</p:attrName>
                                        </p:attrNameLst>
                                      </p:cBhvr>
                                      <p:to>
                                        <p:strVal val="visible"/>
                                      </p:to>
                                    </p:set>
                                    <p:anim from="(-#ppt_w/2)" to="(#ppt_x)" calcmode="lin" valueType="num">
                                      <p:cBhvr>
                                        <p:cTn id="65" dur="600" fill="hold">
                                          <p:stCondLst>
                                            <p:cond delay="0"/>
                                          </p:stCondLst>
                                        </p:cTn>
                                        <p:tgtEl>
                                          <p:spTgt spid="22"/>
                                        </p:tgtEl>
                                        <p:attrNameLst>
                                          <p:attrName>ppt_x</p:attrName>
                                        </p:attrNameLst>
                                      </p:cBhvr>
                                    </p:anim>
                                    <p:anim from="0" to="-1.0" calcmode="lin" valueType="num">
                                      <p:cBhvr>
                                        <p:cTn id="66" dur="200" decel="50000" autoRev="1" fill="hold">
                                          <p:stCondLst>
                                            <p:cond delay="600"/>
                                          </p:stCondLst>
                                        </p:cTn>
                                        <p:tgtEl>
                                          <p:spTgt spid="22"/>
                                        </p:tgtEl>
                                        <p:attrNameLst>
                                          <p:attrName>xshear</p:attrName>
                                        </p:attrNameLst>
                                      </p:cBhvr>
                                    </p:anim>
                                    <p:animScale>
                                      <p:cBhvr>
                                        <p:cTn id="67" dur="200" decel="100000" autoRev="1" fill="hold">
                                          <p:stCondLst>
                                            <p:cond delay="600"/>
                                          </p:stCondLst>
                                        </p:cTn>
                                        <p:tgtEl>
                                          <p:spTgt spid="22"/>
                                        </p:tgtEl>
                                      </p:cBhvr>
                                      <p:from x="100000" y="100000"/>
                                      <p:to x="80000" y="100000"/>
                                    </p:animScale>
                                    <p:anim by="(#ppt_h/3+#ppt_w*0.1)" calcmode="lin" valueType="num">
                                      <p:cBhvr additive="sum">
                                        <p:cTn id="68" dur="200" decel="100000" autoRev="1" fill="hold">
                                          <p:stCondLst>
                                            <p:cond delay="600"/>
                                          </p:stCondLst>
                                        </p:cTn>
                                        <p:tgtEl>
                                          <p:spTgt spid="22"/>
                                        </p:tgtEl>
                                        <p:attrNameLst>
                                          <p:attrName>ppt_x</p:attrName>
                                        </p:attrNameLst>
                                      </p:cBhvr>
                                    </p:anim>
                                  </p:childTnLst>
                                </p:cTn>
                              </p:par>
                            </p:childTnLst>
                          </p:cTn>
                        </p:par>
                      </p:childTnLst>
                    </p:cTn>
                  </p:par>
                  <p:par>
                    <p:cTn id="69" fill="hold">
                      <p:stCondLst>
                        <p:cond delay="indefinite"/>
                      </p:stCondLst>
                      <p:childTnLst>
                        <p:par>
                          <p:cTn id="70" fill="hold">
                            <p:stCondLst>
                              <p:cond delay="0"/>
                            </p:stCondLst>
                            <p:childTnLst>
                              <p:par>
                                <p:cTn id="71" presetID="34" presetClass="entr" presetSubtype="0" fill="hold" grpId="0" nodeType="clickEffect">
                                  <p:stCondLst>
                                    <p:cond delay="0"/>
                                  </p:stCondLst>
                                  <p:childTnLst>
                                    <p:set>
                                      <p:cBhvr>
                                        <p:cTn id="72" dur="1" fill="hold">
                                          <p:stCondLst>
                                            <p:cond delay="0"/>
                                          </p:stCondLst>
                                        </p:cTn>
                                        <p:tgtEl>
                                          <p:spTgt spid="21"/>
                                        </p:tgtEl>
                                        <p:attrNameLst>
                                          <p:attrName>style.visibility</p:attrName>
                                        </p:attrNameLst>
                                      </p:cBhvr>
                                      <p:to>
                                        <p:strVal val="visible"/>
                                      </p:to>
                                    </p:set>
                                    <p:anim from="(-#ppt_w/2)" to="(#ppt_x)" calcmode="lin" valueType="num">
                                      <p:cBhvr>
                                        <p:cTn id="73" dur="600" fill="hold">
                                          <p:stCondLst>
                                            <p:cond delay="0"/>
                                          </p:stCondLst>
                                        </p:cTn>
                                        <p:tgtEl>
                                          <p:spTgt spid="21"/>
                                        </p:tgtEl>
                                        <p:attrNameLst>
                                          <p:attrName>ppt_x</p:attrName>
                                        </p:attrNameLst>
                                      </p:cBhvr>
                                    </p:anim>
                                    <p:anim from="0" to="-1.0" calcmode="lin" valueType="num">
                                      <p:cBhvr>
                                        <p:cTn id="74" dur="200" decel="50000" autoRev="1" fill="hold">
                                          <p:stCondLst>
                                            <p:cond delay="600"/>
                                          </p:stCondLst>
                                        </p:cTn>
                                        <p:tgtEl>
                                          <p:spTgt spid="21"/>
                                        </p:tgtEl>
                                        <p:attrNameLst>
                                          <p:attrName>xshear</p:attrName>
                                        </p:attrNameLst>
                                      </p:cBhvr>
                                    </p:anim>
                                    <p:animScale>
                                      <p:cBhvr>
                                        <p:cTn id="75" dur="200" decel="100000" autoRev="1" fill="hold">
                                          <p:stCondLst>
                                            <p:cond delay="600"/>
                                          </p:stCondLst>
                                        </p:cTn>
                                        <p:tgtEl>
                                          <p:spTgt spid="21"/>
                                        </p:tgtEl>
                                      </p:cBhvr>
                                      <p:from x="100000" y="100000"/>
                                      <p:to x="80000" y="100000"/>
                                    </p:animScale>
                                    <p:anim by="(#ppt_h/3+#ppt_w*0.1)" calcmode="lin" valueType="num">
                                      <p:cBhvr additive="sum">
                                        <p:cTn id="76" dur="200" decel="100000" autoRev="1" fill="hold">
                                          <p:stCondLst>
                                            <p:cond delay="600"/>
                                          </p:stCondLst>
                                        </p:cTn>
                                        <p:tgtEl>
                                          <p:spTgt spid="21"/>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0" grpId="0"/>
      <p:bldP spid="21" grpId="0"/>
      <p:bldP spid="22" grpId="0"/>
      <p:bldP spid="2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Rock </a:t>
            </a:r>
            <a:r>
              <a:rPr lang="en-US" dirty="0" err="1" smtClean="0"/>
              <a:t>vs</a:t>
            </a:r>
            <a:r>
              <a:rPr lang="en-US" dirty="0" smtClean="0"/>
              <a:t> Stone Cold</a:t>
            </a:r>
            <a:endParaRPr lang="en-US" dirty="0"/>
          </a:p>
        </p:txBody>
      </p:sp>
      <p:pic>
        <p:nvPicPr>
          <p:cNvPr id="4" name="Picture 3" descr="Screen Shot 2012-11-27 at 8.15.2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3891" y="2193177"/>
            <a:ext cx="7372722" cy="4078071"/>
          </a:xfrm>
          <a:prstGeom prst="rect">
            <a:avLst/>
          </a:prstGeom>
        </p:spPr>
      </p:pic>
    </p:spTree>
    <p:extLst>
      <p:ext uri="{BB962C8B-B14F-4D97-AF65-F5344CB8AC3E}">
        <p14:creationId xmlns:p14="http://schemas.microsoft.com/office/powerpoint/2010/main" val="175301846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580707448"/>
              </p:ext>
            </p:extLst>
          </p:nvPr>
        </p:nvGraphicFramePr>
        <p:xfrm>
          <a:off x="305725" y="575734"/>
          <a:ext cx="8584275" cy="2017671"/>
        </p:xfrm>
        <a:graphic>
          <a:graphicData uri="http://schemas.openxmlformats.org/presentationml/2006/ole">
            <mc:AlternateContent xmlns:mc="http://schemas.openxmlformats.org/markup-compatibility/2006">
              <mc:Choice xmlns:v="urn:schemas-microsoft-com:vml" Requires="v">
                <p:oleObj spid="_x0000_s32796" name="Document" r:id="rId4" imgW="5943600" imgH="1397000" progId="Word.Document.12">
                  <p:embed/>
                </p:oleObj>
              </mc:Choice>
              <mc:Fallback>
                <p:oleObj name="Document" r:id="rId4" imgW="5943600" imgH="1397000" progId="Word.Document.12">
                  <p:embed/>
                  <p:pic>
                    <p:nvPicPr>
                      <p:cNvPr id="0" name=""/>
                      <p:cNvPicPr/>
                      <p:nvPr/>
                    </p:nvPicPr>
                    <p:blipFill>
                      <a:blip r:embed="rId5"/>
                      <a:stretch>
                        <a:fillRect/>
                      </a:stretch>
                    </p:blipFill>
                    <p:spPr>
                      <a:xfrm>
                        <a:off x="305725" y="575734"/>
                        <a:ext cx="8584275" cy="2017671"/>
                      </a:xfrm>
                      <a:prstGeom prst="rect">
                        <a:avLst/>
                      </a:prstGeom>
                    </p:spPr>
                  </p:pic>
                </p:oleObj>
              </mc:Fallback>
            </mc:AlternateContent>
          </a:graphicData>
        </a:graphic>
      </p:graphicFrame>
    </p:spTree>
    <p:extLst>
      <p:ext uri="{BB962C8B-B14F-4D97-AF65-F5344CB8AC3E}">
        <p14:creationId xmlns:p14="http://schemas.microsoft.com/office/powerpoint/2010/main" val="34821355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Rock </a:t>
            </a:r>
            <a:r>
              <a:rPr lang="en-US" dirty="0" err="1" smtClean="0"/>
              <a:t>vs</a:t>
            </a:r>
            <a:r>
              <a:rPr lang="en-US" dirty="0" smtClean="0"/>
              <a:t> Stone Cold</a:t>
            </a:r>
            <a:endParaRPr lang="en-US" dirty="0"/>
          </a:p>
        </p:txBody>
      </p:sp>
      <p:sp>
        <p:nvSpPr>
          <p:cNvPr id="5" name="TextBox 4"/>
          <p:cNvSpPr txBox="1"/>
          <p:nvPr/>
        </p:nvSpPr>
        <p:spPr>
          <a:xfrm>
            <a:off x="476249" y="1475084"/>
            <a:ext cx="7980363" cy="646331"/>
          </a:xfrm>
          <a:prstGeom prst="rect">
            <a:avLst/>
          </a:prstGeom>
          <a:noFill/>
        </p:spPr>
        <p:txBody>
          <a:bodyPr wrap="square" rtlCol="0">
            <a:spAutoFit/>
          </a:bodyPr>
          <a:lstStyle/>
          <a:p>
            <a:r>
              <a:rPr lang="en-US" dirty="0" smtClean="0"/>
              <a:t>From looking at their individual pin times it appears that The Rock has the advantage and should win a Head-To-Head match the majority of the time.</a:t>
            </a:r>
            <a:endParaRPr lang="en-US" dirty="0"/>
          </a:p>
        </p:txBody>
      </p:sp>
      <p:sp>
        <p:nvSpPr>
          <p:cNvPr id="6" name="TextBox 5"/>
          <p:cNvSpPr txBox="1"/>
          <p:nvPr/>
        </p:nvSpPr>
        <p:spPr>
          <a:xfrm>
            <a:off x="873125" y="2603500"/>
            <a:ext cx="2544837" cy="646331"/>
          </a:xfrm>
          <a:prstGeom prst="rect">
            <a:avLst/>
          </a:prstGeom>
          <a:noFill/>
        </p:spPr>
        <p:txBody>
          <a:bodyPr wrap="none" rtlCol="0">
            <a:spAutoFit/>
          </a:bodyPr>
          <a:lstStyle/>
          <a:p>
            <a:r>
              <a:rPr lang="en-US" dirty="0" smtClean="0">
                <a:solidFill>
                  <a:srgbClr val="6EB8EA"/>
                </a:solidFill>
              </a:rPr>
              <a:t>THE ROCK N(9,4)</a:t>
            </a:r>
          </a:p>
          <a:p>
            <a:r>
              <a:rPr lang="en-US" dirty="0" smtClean="0">
                <a:solidFill>
                  <a:srgbClr val="6EB8EA"/>
                </a:solidFill>
              </a:rPr>
              <a:t>STONE COLD N(12,3)</a:t>
            </a:r>
            <a:endParaRPr lang="en-US" dirty="0">
              <a:solidFill>
                <a:srgbClr val="6EB8EA"/>
              </a:solidFill>
            </a:endParaRPr>
          </a:p>
        </p:txBody>
      </p:sp>
      <p:sp>
        <p:nvSpPr>
          <p:cNvPr id="8" name="TextBox 7"/>
          <p:cNvSpPr txBox="1"/>
          <p:nvPr/>
        </p:nvSpPr>
        <p:spPr>
          <a:xfrm>
            <a:off x="968375" y="4603750"/>
            <a:ext cx="6542927" cy="369332"/>
          </a:xfrm>
          <a:prstGeom prst="rect">
            <a:avLst/>
          </a:prstGeom>
          <a:noFill/>
        </p:spPr>
        <p:txBody>
          <a:bodyPr wrap="none" rtlCol="0">
            <a:spAutoFit/>
          </a:bodyPr>
          <a:lstStyle/>
          <a:p>
            <a:r>
              <a:rPr lang="en-US" dirty="0" smtClean="0"/>
              <a:t>Assuming Independence what % of time should Stone Cold win?</a:t>
            </a:r>
            <a:endParaRPr lang="en-US" dirty="0"/>
          </a:p>
        </p:txBody>
      </p:sp>
      <p:sp>
        <p:nvSpPr>
          <p:cNvPr id="9" name="TextBox 8"/>
          <p:cNvSpPr txBox="1"/>
          <p:nvPr/>
        </p:nvSpPr>
        <p:spPr>
          <a:xfrm>
            <a:off x="476249" y="5409168"/>
            <a:ext cx="8423512" cy="369332"/>
          </a:xfrm>
          <a:prstGeom prst="rect">
            <a:avLst/>
          </a:prstGeom>
          <a:noFill/>
        </p:spPr>
        <p:txBody>
          <a:bodyPr wrap="none" rtlCol="0">
            <a:spAutoFit/>
          </a:bodyPr>
          <a:lstStyle/>
          <a:p>
            <a:r>
              <a:rPr lang="en-US" dirty="0" smtClean="0"/>
              <a:t>In a Versus type problem you will want to use the differences between their pin times.</a:t>
            </a:r>
            <a:endParaRPr lang="en-US" dirty="0"/>
          </a:p>
        </p:txBody>
      </p:sp>
      <p:sp>
        <p:nvSpPr>
          <p:cNvPr id="10" name="TextBox 9"/>
          <p:cNvSpPr txBox="1"/>
          <p:nvPr/>
        </p:nvSpPr>
        <p:spPr>
          <a:xfrm>
            <a:off x="2903373" y="6223000"/>
            <a:ext cx="3536695" cy="369332"/>
          </a:xfrm>
          <a:prstGeom prst="rect">
            <a:avLst/>
          </a:prstGeom>
          <a:noFill/>
        </p:spPr>
        <p:txBody>
          <a:bodyPr wrap="none" rtlCol="0">
            <a:spAutoFit/>
          </a:bodyPr>
          <a:lstStyle/>
          <a:p>
            <a:r>
              <a:rPr lang="en-US" b="1" dirty="0" smtClean="0">
                <a:solidFill>
                  <a:srgbClr val="6EB8EA"/>
                </a:solidFill>
              </a:rPr>
              <a:t>Difference Between Them N(3,5)</a:t>
            </a:r>
            <a:endParaRPr lang="en-US" b="1" dirty="0">
              <a:solidFill>
                <a:srgbClr val="6EB8EA"/>
              </a:solidFill>
            </a:endParaRPr>
          </a:p>
        </p:txBody>
      </p:sp>
      <p:pic>
        <p:nvPicPr>
          <p:cNvPr id="11" name="Picture 10" descr="Picture 2.png"/>
          <p:cNvPicPr>
            <a:picLocks noChangeAspect="1"/>
          </p:cNvPicPr>
          <p:nvPr/>
        </p:nvPicPr>
        <p:blipFill>
          <a:blip r:embed="rId2"/>
          <a:stretch>
            <a:fillRect/>
          </a:stretch>
        </p:blipFill>
        <p:spPr>
          <a:xfrm>
            <a:off x="4159250" y="2227481"/>
            <a:ext cx="3570111" cy="2044700"/>
          </a:xfrm>
          <a:prstGeom prst="rect">
            <a:avLst/>
          </a:prstGeom>
        </p:spPr>
      </p:pic>
    </p:spTree>
    <p:extLst>
      <p:ext uri="{BB962C8B-B14F-4D97-AF65-F5344CB8AC3E}">
        <p14:creationId xmlns:p14="http://schemas.microsoft.com/office/powerpoint/2010/main" val="8162199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accel="50000" decel="5000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7"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900" decel="100000" fill="hold"/>
                                        <p:tgtEl>
                                          <p:spTgt spid="5"/>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slide(fromBottom)">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accel="50000" decel="5000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ppt_x"/>
                                          </p:val>
                                        </p:tav>
                                        <p:tav tm="100000">
                                          <p:val>
                                            <p:strVal val="#ppt_x"/>
                                          </p:val>
                                        </p:tav>
                                      </p:tavLst>
                                    </p:anim>
                                    <p:anim calcmode="lin" valueType="num">
                                      <p:cBhvr additive="base">
                                        <p:cTn id="3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4" name="Rectangle 3"/>
          <p:cNvSpPr/>
          <p:nvPr/>
        </p:nvSpPr>
        <p:spPr>
          <a:xfrm>
            <a:off x="685800" y="2516653"/>
            <a:ext cx="3391280" cy="41381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800" y="121023"/>
            <a:ext cx="7770813" cy="1245205"/>
          </a:xfrm>
        </p:spPr>
        <p:txBody>
          <a:bodyPr/>
          <a:lstStyle/>
          <a:p>
            <a:r>
              <a:rPr lang="en-US" dirty="0" smtClean="0"/>
              <a:t>The Rock </a:t>
            </a:r>
            <a:r>
              <a:rPr lang="en-US" dirty="0" err="1" smtClean="0"/>
              <a:t>vs</a:t>
            </a:r>
            <a:r>
              <a:rPr lang="en-US" dirty="0" smtClean="0"/>
              <a:t> Stone Cold</a:t>
            </a:r>
            <a:endParaRPr lang="en-US" dirty="0"/>
          </a:p>
        </p:txBody>
      </p:sp>
      <p:sp>
        <p:nvSpPr>
          <p:cNvPr id="3" name="Content Placeholder 2"/>
          <p:cNvSpPr>
            <a:spLocks noGrp="1"/>
          </p:cNvSpPr>
          <p:nvPr>
            <p:ph idx="1"/>
          </p:nvPr>
        </p:nvSpPr>
        <p:spPr>
          <a:xfrm>
            <a:off x="685800" y="1869141"/>
            <a:ext cx="7770813" cy="639109"/>
          </a:xfrm>
        </p:spPr>
        <p:txBody>
          <a:bodyPr>
            <a:normAutofit fontScale="92500"/>
          </a:bodyPr>
          <a:lstStyle/>
          <a:p>
            <a:r>
              <a:rPr lang="en-US" dirty="0" smtClean="0"/>
              <a:t>Use the most interesting formula in the world.</a:t>
            </a:r>
            <a:endParaRPr lang="en-US" dirty="0"/>
          </a:p>
        </p:txBody>
      </p:sp>
      <p:sp>
        <p:nvSpPr>
          <p:cNvPr id="5" name="TextBox 4"/>
          <p:cNvSpPr txBox="1"/>
          <p:nvPr/>
        </p:nvSpPr>
        <p:spPr>
          <a:xfrm>
            <a:off x="2363623" y="1366228"/>
            <a:ext cx="3536695" cy="369332"/>
          </a:xfrm>
          <a:prstGeom prst="rect">
            <a:avLst/>
          </a:prstGeom>
          <a:noFill/>
        </p:spPr>
        <p:txBody>
          <a:bodyPr wrap="none" rtlCol="0">
            <a:spAutoFit/>
          </a:bodyPr>
          <a:lstStyle/>
          <a:p>
            <a:r>
              <a:rPr lang="en-US" b="1" dirty="0" smtClean="0">
                <a:solidFill>
                  <a:srgbClr val="6EB8EA"/>
                </a:solidFill>
              </a:rPr>
              <a:t>Difference Between Them N(3,5)</a:t>
            </a:r>
            <a:endParaRPr lang="en-US" b="1" dirty="0">
              <a:solidFill>
                <a:srgbClr val="6EB8EA"/>
              </a:solidFill>
            </a:endParaRPr>
          </a:p>
        </p:txBody>
      </p:sp>
      <p:sp>
        <p:nvSpPr>
          <p:cNvPr id="6" name="TextBox 5"/>
          <p:cNvSpPr txBox="1"/>
          <p:nvPr/>
        </p:nvSpPr>
        <p:spPr>
          <a:xfrm>
            <a:off x="4077080" y="2516653"/>
            <a:ext cx="3646476" cy="646331"/>
          </a:xfrm>
          <a:prstGeom prst="rect">
            <a:avLst/>
          </a:prstGeom>
          <a:noFill/>
        </p:spPr>
        <p:txBody>
          <a:bodyPr wrap="none" rtlCol="0">
            <a:spAutoFit/>
          </a:bodyPr>
          <a:lstStyle/>
          <a:p>
            <a:r>
              <a:rPr lang="en-US" dirty="0" smtClean="0"/>
              <a:t>X = 0 in these versus type problems</a:t>
            </a:r>
          </a:p>
          <a:p>
            <a:endParaRPr lang="en-US" dirty="0"/>
          </a:p>
        </p:txBody>
      </p:sp>
      <p:graphicFrame>
        <p:nvGraphicFramePr>
          <p:cNvPr id="26628" name="Object 4"/>
          <p:cNvGraphicFramePr>
            <a:graphicFrameLocks noChangeAspect="1"/>
          </p:cNvGraphicFramePr>
          <p:nvPr/>
        </p:nvGraphicFramePr>
        <p:xfrm>
          <a:off x="1052675" y="5408010"/>
          <a:ext cx="2408075" cy="481615"/>
        </p:xfrm>
        <a:graphic>
          <a:graphicData uri="http://schemas.openxmlformats.org/presentationml/2006/ole">
            <mc:AlternateContent xmlns:mc="http://schemas.openxmlformats.org/markup-compatibility/2006">
              <mc:Choice xmlns:v="urn:schemas-microsoft-com:vml" Requires="v">
                <p:oleObj spid="_x0000_s20559" name="Equation" r:id="rId3" imgW="762000" imgH="152400" progId="Equation.3">
                  <p:embed/>
                </p:oleObj>
              </mc:Choice>
              <mc:Fallback>
                <p:oleObj name="Equation" r:id="rId3" imgW="762000" imgH="1524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2675" y="5408010"/>
                        <a:ext cx="2408075" cy="481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26629" name="Object 5"/>
          <p:cNvGraphicFramePr>
            <a:graphicFrameLocks noChangeAspect="1"/>
          </p:cNvGraphicFramePr>
          <p:nvPr/>
        </p:nvGraphicFramePr>
        <p:xfrm>
          <a:off x="1425575" y="2775634"/>
          <a:ext cx="1743075" cy="774700"/>
        </p:xfrm>
        <a:graphic>
          <a:graphicData uri="http://schemas.openxmlformats.org/presentationml/2006/ole">
            <mc:AlternateContent xmlns:mc="http://schemas.openxmlformats.org/markup-compatibility/2006">
              <mc:Choice xmlns:v="urn:schemas-microsoft-com:vml" Requires="v">
                <p:oleObj spid="_x0000_s20560" name="Equation" r:id="rId5" imgW="914400" imgH="406400" progId="Equation.3">
                  <p:embed/>
                </p:oleObj>
              </mc:Choice>
              <mc:Fallback>
                <p:oleObj name="Equation" r:id="rId5" imgW="914400" imgH="4064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25575" y="2775634"/>
                        <a:ext cx="1743075" cy="774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26630" name="Object 6"/>
          <p:cNvGraphicFramePr>
            <a:graphicFrameLocks noChangeAspect="1"/>
          </p:cNvGraphicFramePr>
          <p:nvPr/>
        </p:nvGraphicFramePr>
        <p:xfrm>
          <a:off x="1052675" y="3771900"/>
          <a:ext cx="2320925" cy="1092200"/>
        </p:xfrm>
        <a:graphic>
          <a:graphicData uri="http://schemas.openxmlformats.org/presentationml/2006/ole">
            <mc:AlternateContent xmlns:mc="http://schemas.openxmlformats.org/markup-compatibility/2006">
              <mc:Choice xmlns:v="urn:schemas-microsoft-com:vml" Requires="v">
                <p:oleObj spid="_x0000_s20561" name="Equation" r:id="rId7" imgW="863600" imgH="406400" progId="Equation.3">
                  <p:embed/>
                </p:oleObj>
              </mc:Choice>
              <mc:Fallback>
                <p:oleObj name="Equation" r:id="rId7" imgW="863600" imgH="4064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2675" y="3771900"/>
                        <a:ext cx="2320925" cy="109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pic>
        <p:nvPicPr>
          <p:cNvPr id="11" name="Picture 10" descr="Screen Shot 2012-11-26 at 5.02.23 P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09496" y="3409431"/>
            <a:ext cx="4047117" cy="1643613"/>
          </a:xfrm>
          <a:prstGeom prst="rect">
            <a:avLst/>
          </a:prstGeom>
        </p:spPr>
      </p:pic>
      <p:cxnSp>
        <p:nvCxnSpPr>
          <p:cNvPr id="13" name="Straight Arrow Connector 12"/>
          <p:cNvCxnSpPr/>
          <p:nvPr/>
        </p:nvCxnSpPr>
        <p:spPr>
          <a:xfrm rot="10800000" flipV="1">
            <a:off x="2555878" y="2775634"/>
            <a:ext cx="1853619" cy="9962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5900318" y="5053044"/>
            <a:ext cx="552217" cy="369332"/>
          </a:xfrm>
          <a:prstGeom prst="rect">
            <a:avLst/>
          </a:prstGeom>
          <a:noFill/>
        </p:spPr>
        <p:txBody>
          <a:bodyPr wrap="none" rtlCol="0">
            <a:spAutoFit/>
          </a:bodyPr>
          <a:lstStyle/>
          <a:p>
            <a:r>
              <a:rPr lang="en-US" dirty="0" smtClean="0"/>
              <a:t>-.60</a:t>
            </a:r>
            <a:endParaRPr lang="en-US" dirty="0"/>
          </a:p>
        </p:txBody>
      </p:sp>
      <p:cxnSp>
        <p:nvCxnSpPr>
          <p:cNvPr id="16" name="Straight Connector 15"/>
          <p:cNvCxnSpPr/>
          <p:nvPr/>
        </p:nvCxnSpPr>
        <p:spPr>
          <a:xfrm rot="5400000">
            <a:off x="5421436" y="4407052"/>
            <a:ext cx="1290396" cy="1589"/>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251714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6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6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900" decel="100000" fill="hold"/>
                                        <p:tgtEl>
                                          <p:spTgt spid="6"/>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anim calcmode="lin" valueType="num">
                                      <p:cBhvr>
                                        <p:cTn id="40" dur="1000" fill="hold"/>
                                        <p:tgtEl>
                                          <p:spTgt spid="13"/>
                                        </p:tgtEl>
                                        <p:attrNameLst>
                                          <p:attrName>ppt_x</p:attrName>
                                        </p:attrNameLst>
                                      </p:cBhvr>
                                      <p:tavLst>
                                        <p:tav tm="0">
                                          <p:val>
                                            <p:strVal val="#ppt_x"/>
                                          </p:val>
                                        </p:tav>
                                        <p:tav tm="100000">
                                          <p:val>
                                            <p:strVal val="#ppt_x"/>
                                          </p:val>
                                        </p:tav>
                                      </p:tavLst>
                                    </p:anim>
                                    <p:anim calcmode="lin" valueType="num">
                                      <p:cBhvr>
                                        <p:cTn id="41" dur="900" decel="100000" fill="hold"/>
                                        <p:tgtEl>
                                          <p:spTgt spid="13"/>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2" presetClass="entr" presetSubtype="4" fill="hold" nodeType="clickEffect">
                                  <p:stCondLst>
                                    <p:cond delay="0"/>
                                  </p:stCondLst>
                                  <p:childTnLst>
                                    <p:set>
                                      <p:cBhvr>
                                        <p:cTn id="46" dur="1" fill="hold">
                                          <p:stCondLst>
                                            <p:cond delay="0"/>
                                          </p:stCondLst>
                                        </p:cTn>
                                        <p:tgtEl>
                                          <p:spTgt spid="26628"/>
                                        </p:tgtEl>
                                        <p:attrNameLst>
                                          <p:attrName>style.visibility</p:attrName>
                                        </p:attrNameLst>
                                      </p:cBhvr>
                                      <p:to>
                                        <p:strVal val="visible"/>
                                      </p:to>
                                    </p:set>
                                    <p:animEffect transition="in" filter="slide(fromBottom)">
                                      <p:cBhvr>
                                        <p:cTn id="47" dur="500"/>
                                        <p:tgtEl>
                                          <p:spTgt spid="26628"/>
                                        </p:tgtEl>
                                      </p:cBhvr>
                                    </p:animEffect>
                                  </p:childTnLst>
                                </p:cTn>
                              </p:par>
                            </p:childTnLst>
                          </p:cTn>
                        </p:par>
                      </p:childTnLst>
                    </p:cTn>
                  </p:par>
                  <p:par>
                    <p:cTn id="48" fill="hold">
                      <p:stCondLst>
                        <p:cond delay="indefinite"/>
                      </p:stCondLst>
                      <p:childTnLst>
                        <p:par>
                          <p:cTn id="49" fill="hold">
                            <p:stCondLst>
                              <p:cond delay="0"/>
                            </p:stCondLst>
                            <p:childTnLst>
                              <p:par>
                                <p:cTn id="50" presetID="12" presetClass="entr" presetSubtype="4"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slide(fromBottom)">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2" presetClass="entr" presetSubtype="4"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slide(fromBottom)">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12" presetClass="entr" presetSubtype="4" fill="hold"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slide(fromBottom)">
                                      <p:cBhvr>
                                        <p:cTn id="6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p:bldP spid="6" grpId="0"/>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Which Side of the Curve?</a:t>
            </a:r>
            <a:endParaRPr lang="en-US" dirty="0"/>
          </a:p>
        </p:txBody>
      </p:sp>
      <p:sp>
        <p:nvSpPr>
          <p:cNvPr id="3" name="Content Placeholder 2"/>
          <p:cNvSpPr>
            <a:spLocks noGrp="1"/>
          </p:cNvSpPr>
          <p:nvPr>
            <p:ph idx="1"/>
          </p:nvPr>
        </p:nvSpPr>
        <p:spPr>
          <a:xfrm>
            <a:off x="685800" y="1550894"/>
            <a:ext cx="7770813" cy="2115484"/>
          </a:xfrm>
        </p:spPr>
        <p:txBody>
          <a:bodyPr>
            <a:normAutofit fontScale="85000" lnSpcReduction="20000"/>
          </a:bodyPr>
          <a:lstStyle/>
          <a:p>
            <a:r>
              <a:rPr lang="en-US" dirty="0" smtClean="0"/>
              <a:t>Remember we are interested in the % of the time that </a:t>
            </a:r>
            <a:r>
              <a:rPr lang="en-US" u="sng" dirty="0" smtClean="0"/>
              <a:t>Stone Cold</a:t>
            </a:r>
            <a:r>
              <a:rPr lang="en-US" dirty="0" smtClean="0"/>
              <a:t> wins? </a:t>
            </a:r>
          </a:p>
          <a:p>
            <a:r>
              <a:rPr lang="en-US" dirty="0" smtClean="0"/>
              <a:t>The Rock was favored to win because of his better individual time. So the Rock should have the larger portion of the curve and Stone Cold the smaller portion of the curve.</a:t>
            </a:r>
            <a:endParaRPr lang="en-US" dirty="0"/>
          </a:p>
        </p:txBody>
      </p:sp>
      <p:pic>
        <p:nvPicPr>
          <p:cNvPr id="4" name="Picture 3" descr="Screen Shot 2012-11-26 at 5.02.2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6567" y="4600569"/>
            <a:ext cx="4047117" cy="1643613"/>
          </a:xfrm>
          <a:prstGeom prst="rect">
            <a:avLst/>
          </a:prstGeom>
        </p:spPr>
      </p:pic>
      <p:sp>
        <p:nvSpPr>
          <p:cNvPr id="5" name="TextBox 4"/>
          <p:cNvSpPr txBox="1"/>
          <p:nvPr/>
        </p:nvSpPr>
        <p:spPr>
          <a:xfrm>
            <a:off x="2817389" y="6244182"/>
            <a:ext cx="552217" cy="369332"/>
          </a:xfrm>
          <a:prstGeom prst="rect">
            <a:avLst/>
          </a:prstGeom>
          <a:noFill/>
        </p:spPr>
        <p:txBody>
          <a:bodyPr wrap="none" rtlCol="0">
            <a:spAutoFit/>
          </a:bodyPr>
          <a:lstStyle/>
          <a:p>
            <a:r>
              <a:rPr lang="en-US" dirty="0" smtClean="0"/>
              <a:t>-.60</a:t>
            </a:r>
            <a:endParaRPr lang="en-US" dirty="0"/>
          </a:p>
        </p:txBody>
      </p:sp>
      <p:cxnSp>
        <p:nvCxnSpPr>
          <p:cNvPr id="6" name="Straight Connector 5"/>
          <p:cNvCxnSpPr/>
          <p:nvPr/>
        </p:nvCxnSpPr>
        <p:spPr>
          <a:xfrm rot="5400000">
            <a:off x="2338507" y="5598190"/>
            <a:ext cx="1290396" cy="1589"/>
          </a:xfrm>
          <a:prstGeom prst="line">
            <a:avLst/>
          </a:prstGeom>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746125" y="4000500"/>
            <a:ext cx="1277513" cy="369332"/>
          </a:xfrm>
          <a:prstGeom prst="rect">
            <a:avLst/>
          </a:prstGeom>
          <a:noFill/>
        </p:spPr>
        <p:txBody>
          <a:bodyPr wrap="none" rtlCol="0">
            <a:spAutoFit/>
          </a:bodyPr>
          <a:lstStyle/>
          <a:p>
            <a:r>
              <a:rPr lang="en-US" dirty="0" smtClean="0"/>
              <a:t>Stone Cold</a:t>
            </a:r>
            <a:endParaRPr lang="en-US" dirty="0"/>
          </a:p>
        </p:txBody>
      </p:sp>
      <p:sp>
        <p:nvSpPr>
          <p:cNvPr id="8" name="TextBox 7"/>
          <p:cNvSpPr txBox="1"/>
          <p:nvPr/>
        </p:nvSpPr>
        <p:spPr>
          <a:xfrm>
            <a:off x="4714875" y="4127500"/>
            <a:ext cx="1133644" cy="369332"/>
          </a:xfrm>
          <a:prstGeom prst="rect">
            <a:avLst/>
          </a:prstGeom>
          <a:noFill/>
        </p:spPr>
        <p:txBody>
          <a:bodyPr wrap="none" rtlCol="0">
            <a:spAutoFit/>
          </a:bodyPr>
          <a:lstStyle/>
          <a:p>
            <a:r>
              <a:rPr lang="en-US" dirty="0" smtClean="0"/>
              <a:t>The Rock</a:t>
            </a:r>
            <a:endParaRPr lang="en-US" dirty="0"/>
          </a:p>
        </p:txBody>
      </p:sp>
      <p:cxnSp>
        <p:nvCxnSpPr>
          <p:cNvPr id="10" name="Straight Arrow Connector 9"/>
          <p:cNvCxnSpPr/>
          <p:nvPr/>
        </p:nvCxnSpPr>
        <p:spPr>
          <a:xfrm rot="16200000" flipH="1">
            <a:off x="1408695" y="4742443"/>
            <a:ext cx="1682752" cy="45286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rot="10800000" flipV="1">
            <a:off x="3369607" y="4496831"/>
            <a:ext cx="2478913" cy="107529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6064250" y="5318125"/>
            <a:ext cx="2370924" cy="369332"/>
          </a:xfrm>
          <a:prstGeom prst="rect">
            <a:avLst/>
          </a:prstGeom>
          <a:noFill/>
        </p:spPr>
        <p:txBody>
          <a:bodyPr wrap="none" rtlCol="0">
            <a:spAutoFit/>
          </a:bodyPr>
          <a:lstStyle/>
          <a:p>
            <a:r>
              <a:rPr lang="en-US" dirty="0" smtClean="0"/>
              <a:t>Normalcdf(-1000,-.60)</a:t>
            </a:r>
            <a:endParaRPr lang="en-US" dirty="0"/>
          </a:p>
        </p:txBody>
      </p:sp>
      <p:sp>
        <p:nvSpPr>
          <p:cNvPr id="15" name="TextBox 14"/>
          <p:cNvSpPr txBox="1"/>
          <p:nvPr/>
        </p:nvSpPr>
        <p:spPr>
          <a:xfrm>
            <a:off x="6381750" y="6159500"/>
            <a:ext cx="1133806" cy="369332"/>
          </a:xfrm>
          <a:prstGeom prst="rect">
            <a:avLst/>
          </a:prstGeom>
          <a:noFill/>
        </p:spPr>
        <p:txBody>
          <a:bodyPr wrap="none" rtlCol="0">
            <a:spAutoFit/>
          </a:bodyPr>
          <a:lstStyle/>
          <a:p>
            <a:r>
              <a:rPr lang="en-US" dirty="0" smtClean="0"/>
              <a:t>P = .2742</a:t>
            </a:r>
            <a:endParaRPr lang="en-US" dirty="0"/>
          </a:p>
        </p:txBody>
      </p:sp>
    </p:spTree>
    <p:extLst>
      <p:ext uri="{BB962C8B-B14F-4D97-AF65-F5344CB8AC3E}">
        <p14:creationId xmlns:p14="http://schemas.microsoft.com/office/powerpoint/2010/main" val="8967607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900" decel="100000" fill="hold"/>
                                        <p:tgtEl>
                                          <p:spTgt spid="5"/>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900" decel="100000" fill="hold"/>
                                        <p:tgtEl>
                                          <p:spTgt spid="4"/>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animEffect transition="in" filter="fade">
                                      <p:cBhvr>
                                        <p:cTn id="31" dur="1000"/>
                                        <p:tgtEl>
                                          <p:spTgt spid="3">
                                            <p:txEl>
                                              <p:pRg st="0" end="0"/>
                                            </p:txEl>
                                          </p:spTgt>
                                        </p:tgtEl>
                                      </p:cBhvr>
                                    </p:animEffect>
                                    <p:anim calcmode="lin" valueType="num">
                                      <p:cBhvr>
                                        <p:cTn id="3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3">
                                            <p:txEl>
                                              <p:pRg st="1" end="1"/>
                                            </p:txEl>
                                          </p:spTgt>
                                        </p:tgtEl>
                                        <p:attrNameLst>
                                          <p:attrName>style.visibility</p:attrName>
                                        </p:attrNameLst>
                                      </p:cBhvr>
                                      <p:to>
                                        <p:strVal val="visible"/>
                                      </p:to>
                                    </p:set>
                                    <p:animEffect transition="in" filter="fade">
                                      <p:cBhvr>
                                        <p:cTn id="39" dur="1000"/>
                                        <p:tgtEl>
                                          <p:spTgt spid="3">
                                            <p:txEl>
                                              <p:pRg st="1" end="1"/>
                                            </p:txEl>
                                          </p:spTgt>
                                        </p:tgtEl>
                                      </p:cBhvr>
                                    </p:animEffect>
                                    <p:anim calcmode="lin" valueType="num">
                                      <p:cBhvr>
                                        <p:cTn id="4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41"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2" presetClass="entr" presetSubtype="4"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slide(fromBottom)">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2" presetClass="entr" presetSubtype="4"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slide(fromBottom)">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2" presetClass="entr" presetSubtype="4"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slide(fromBottom)">
                                      <p:cBhvr>
                                        <p:cTn id="57" dur="5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12" presetClass="entr" presetSubtype="4" fill="hold" grpId="0"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slide(fromBottom)">
                                      <p:cBhvr>
                                        <p:cTn id="62" dur="500"/>
                                        <p:tgtEl>
                                          <p:spTgt spid="8"/>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37" presetClass="entr" presetSubtype="0" fill="hold" grpId="0" nodeType="click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1000"/>
                                        <p:tgtEl>
                                          <p:spTgt spid="15"/>
                                        </p:tgtEl>
                                      </p:cBhvr>
                                    </p:animEffect>
                                    <p:anim calcmode="lin" valueType="num">
                                      <p:cBhvr>
                                        <p:cTn id="72" dur="1000" fill="hold"/>
                                        <p:tgtEl>
                                          <p:spTgt spid="15"/>
                                        </p:tgtEl>
                                        <p:attrNameLst>
                                          <p:attrName>ppt_x</p:attrName>
                                        </p:attrNameLst>
                                      </p:cBhvr>
                                      <p:tavLst>
                                        <p:tav tm="0">
                                          <p:val>
                                            <p:strVal val="#ppt_x"/>
                                          </p:val>
                                        </p:tav>
                                        <p:tav tm="100000">
                                          <p:val>
                                            <p:strVal val="#ppt_x"/>
                                          </p:val>
                                        </p:tav>
                                      </p:tavLst>
                                    </p:anim>
                                    <p:anim calcmode="lin" valueType="num">
                                      <p:cBhvr>
                                        <p:cTn id="73" dur="900" decel="100000" fill="hold"/>
                                        <p:tgtEl>
                                          <p:spTgt spid="15"/>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7" grpId="0"/>
      <p:bldP spid="8" grpId="0"/>
      <p:bldP spid="14" grpId="0"/>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 in Context</a:t>
            </a:r>
            <a:endParaRPr lang="en-US" dirty="0"/>
          </a:p>
        </p:txBody>
      </p:sp>
      <p:sp>
        <p:nvSpPr>
          <p:cNvPr id="4" name="Rectangle 3"/>
          <p:cNvSpPr/>
          <p:nvPr/>
        </p:nvSpPr>
        <p:spPr>
          <a:xfrm>
            <a:off x="365125" y="1550894"/>
            <a:ext cx="8456613" cy="1200329"/>
          </a:xfrm>
          <a:prstGeom prst="rect">
            <a:avLst/>
          </a:prstGeom>
        </p:spPr>
        <p:txBody>
          <a:bodyPr wrap="square">
            <a:spAutoFit/>
          </a:bodyPr>
          <a:lstStyle/>
          <a:p>
            <a:r>
              <a:rPr lang="en-US" sz="3600" dirty="0" smtClean="0">
                <a:solidFill>
                  <a:schemeClr val="accent1">
                    <a:lumMod val="60000"/>
                    <a:lumOff val="40000"/>
                  </a:schemeClr>
                </a:solidFill>
              </a:rPr>
              <a:t>27.42% of the time Stone Cold would beat the Rock in a Head-To-Head match.</a:t>
            </a:r>
            <a:endParaRPr lang="en-US" sz="3600" dirty="0">
              <a:solidFill>
                <a:schemeClr val="accent1">
                  <a:lumMod val="60000"/>
                  <a:lumOff val="40000"/>
                </a:schemeClr>
              </a:solidFill>
            </a:endParaRPr>
          </a:p>
        </p:txBody>
      </p:sp>
      <p:pic>
        <p:nvPicPr>
          <p:cNvPr id="5" name="Picture 4" descr="Picture 3.png"/>
          <p:cNvPicPr>
            <a:picLocks noChangeAspect="1"/>
          </p:cNvPicPr>
          <p:nvPr/>
        </p:nvPicPr>
        <p:blipFill>
          <a:blip r:embed="rId4"/>
          <a:stretch>
            <a:fillRect/>
          </a:stretch>
        </p:blipFill>
        <p:spPr>
          <a:xfrm>
            <a:off x="2698750" y="2949575"/>
            <a:ext cx="3746500" cy="3721100"/>
          </a:xfrm>
          <a:prstGeom prst="rect">
            <a:avLst/>
          </a:prstGeom>
        </p:spPr>
      </p:pic>
      <p:pic>
        <p:nvPicPr>
          <p:cNvPr id="6" name="03 Stone Cold 1.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1145" y="4940922"/>
            <a:ext cx="812800" cy="812800"/>
          </a:xfrm>
          <a:prstGeom prst="rect">
            <a:avLst/>
          </a:prstGeom>
        </p:spPr>
      </p:pic>
    </p:spTree>
    <p:extLst>
      <p:ext uri="{BB962C8B-B14F-4D97-AF65-F5344CB8AC3E}">
        <p14:creationId xmlns:p14="http://schemas.microsoft.com/office/powerpoint/2010/main" val="21711620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900" decel="100000" fill="hold"/>
                                        <p:tgtEl>
                                          <p:spTgt spid="4"/>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19" fill="hold">
                            <p:stCondLst>
                              <p:cond delay="1000"/>
                            </p:stCondLst>
                            <p:childTnLst>
                              <p:par>
                                <p:cTn id="20" presetID="1" presetClass="mediacall" presetSubtype="0" fill="hold" nodeType="afterEffect">
                                  <p:stCondLst>
                                    <p:cond delay="0"/>
                                  </p:stCondLst>
                                  <p:childTnLst>
                                    <p:cmd type="call" cmd="playFrom(0.0)">
                                      <p:cBhvr>
                                        <p:cTn id="21" dur="1999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2" fill="hold" display="0">
                  <p:stCondLst>
                    <p:cond delay="indefinite"/>
                  </p:stCondLst>
                  <p:endCondLst>
                    <p:cond evt="onStopAudio" delay="0">
                      <p:tgtEl>
                        <p:sldTgt/>
                      </p:tgtEl>
                    </p:cond>
                  </p:endCondLst>
                </p:cTn>
                <p:tgtEl>
                  <p:spTgt spid="6"/>
                </p:tgtEl>
              </p:cMediaNode>
            </p:audio>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752600"/>
            <a:ext cx="4419600" cy="2057527"/>
          </a:xfrm>
        </p:spPr>
        <p:txBody>
          <a:bodyPr/>
          <a:lstStyle/>
          <a:p>
            <a:pPr eaLnBrk="1" fontAlgn="auto" hangingPunct="1">
              <a:spcAft>
                <a:spcPts val="0"/>
              </a:spcAft>
              <a:defRPr/>
            </a:pPr>
            <a:r>
              <a:rPr lang="en-US" dirty="0" smtClean="0">
                <a:ea typeface="+mj-ea"/>
                <a:cs typeface="+mj-cs"/>
              </a:rPr>
              <a:t>Austin Powers        Vs. </a:t>
            </a:r>
            <a:br>
              <a:rPr lang="en-US" dirty="0" smtClean="0">
                <a:ea typeface="+mj-ea"/>
                <a:cs typeface="+mj-cs"/>
              </a:rPr>
            </a:br>
            <a:r>
              <a:rPr lang="en-US" dirty="0" smtClean="0">
                <a:ea typeface="+mj-ea"/>
                <a:cs typeface="+mj-cs"/>
              </a:rPr>
              <a:t>Dr. Evil</a:t>
            </a:r>
            <a:endParaRPr lang="en-US" dirty="0">
              <a:ea typeface="+mj-ea"/>
              <a:cs typeface="+mj-cs"/>
            </a:endParaRPr>
          </a:p>
        </p:txBody>
      </p:sp>
      <p:sp>
        <p:nvSpPr>
          <p:cNvPr id="14339" name="Subtitle 2"/>
          <p:cNvSpPr>
            <a:spLocks noGrp="1"/>
          </p:cNvSpPr>
          <p:nvPr>
            <p:ph type="subTitle" idx="1"/>
          </p:nvPr>
        </p:nvSpPr>
        <p:spPr>
          <a:xfrm>
            <a:off x="228600" y="3886200"/>
            <a:ext cx="4419600" cy="1066800"/>
          </a:xfrm>
        </p:spPr>
        <p:txBody>
          <a:bodyPr/>
          <a:lstStyle/>
          <a:p>
            <a:pPr eaLnBrk="1" hangingPunct="1"/>
            <a:r>
              <a:rPr lang="en-US">
                <a:latin typeface="Candara" charset="0"/>
                <a:ea typeface="ＭＳ Ｐゴシック" charset="0"/>
                <a:cs typeface="ＭＳ Ｐゴシック" charset="0"/>
              </a:rPr>
              <a:t>World Series of Washers Championship XXXI</a:t>
            </a:r>
          </a:p>
        </p:txBody>
      </p:sp>
      <p:pic>
        <p:nvPicPr>
          <p:cNvPr id="5" name="Picture 4" descr="Picture 6.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3810000"/>
            <a:ext cx="305752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Picture 7.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248400" y="1143000"/>
            <a:ext cx="1828800"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ttachment.ashx.m4a">
            <a:hlinkClick r:id="" action="ppaction://media"/>
          </p:cNvPr>
          <p:cNvPicPr>
            <a:picLocks noRot="1" noChangeAspect="1"/>
          </p:cNvPicPr>
          <p:nvPr>
            <a:audi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2209800" y="5638800"/>
            <a:ext cx="282575"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077954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par>
                          <p:cTn id="11" fill="hold" nodeType="afterGroup">
                            <p:stCondLst>
                              <p:cond delay="0"/>
                            </p:stCondLst>
                            <p:childTnLst>
                              <p:par>
                                <p:cTn id="12" presetID="1" presetClass="mediacall" presetSubtype="0" fill="hold" nodeType="afterEffect">
                                  <p:stCondLst>
                                    <p:cond delay="0"/>
                                  </p:stCondLst>
                                  <p:childTnLst>
                                    <p:cmd type="call" cmd="playFrom(0.0)">
                                      <p:cBhvr>
                                        <p:cTn id="13" dur="2793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4" repeatCount="indefinite"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3" name="Rectangle 2"/>
          <p:cNvSpPr/>
          <p:nvPr/>
        </p:nvSpPr>
        <p:spPr>
          <a:xfrm>
            <a:off x="1371600" y="838200"/>
            <a:ext cx="6934200" cy="923330"/>
          </a:xfrm>
          <a:prstGeom prst="rect">
            <a:avLst/>
          </a:prstGeom>
        </p:spPr>
        <p:txBody>
          <a:bodyPr>
            <a:spAutoFit/>
          </a:bodyPr>
          <a:lstStyle/>
          <a:p>
            <a:pPr algn="ctr" fontAlgn="auto">
              <a:spcAft>
                <a:spcPts val="0"/>
              </a:spcAft>
              <a:tabLst>
                <a:tab pos="3830638" algn="l"/>
              </a:tabLst>
              <a:defRPr/>
            </a:pPr>
            <a:r>
              <a:rPr lang="en-US" sz="5400" b="1" spc="50" dirty="0">
                <a:ln w="13335" cmpd="sng">
                  <a:solidFill>
                    <a:srgbClr val="629DD1">
                      <a:lumMod val="50000"/>
                    </a:srgbClr>
                  </a:solidFill>
                  <a:prstDash val="solid"/>
                </a:ln>
                <a:solidFill>
                  <a:srgbClr val="9D90A0">
                    <a:tint val="1000"/>
                  </a:srgbClr>
                </a:solidFill>
                <a:latin typeface="Comic Sans MS" pitchFamily="66" charset="0"/>
                <a:ea typeface="+mj-ea"/>
                <a:cs typeface="+mj-cs"/>
              </a:rPr>
              <a:t>Who Will Win?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895600"/>
            <a:ext cx="410527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2433638"/>
            <a:ext cx="3594100" cy="311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Callout 5"/>
          <p:cNvSpPr/>
          <p:nvPr/>
        </p:nvSpPr>
        <p:spPr>
          <a:xfrm>
            <a:off x="381000" y="1828800"/>
            <a:ext cx="3048000" cy="1066800"/>
          </a:xfrm>
          <a:prstGeom prst="wedgeEllipseCallout">
            <a:avLst>
              <a:gd name="adj1" fmla="val 10288"/>
              <a:gd name="adj2" fmla="val 104761"/>
            </a:avLst>
          </a:prstGeom>
          <a:ln/>
        </p:spPr>
        <p:style>
          <a:lnRef idx="1">
            <a:schemeClr val="accent1"/>
          </a:lnRef>
          <a:fillRef idx="3">
            <a:schemeClr val="accent1"/>
          </a:fillRef>
          <a:effectRef idx="2">
            <a:schemeClr val="accent1"/>
          </a:effectRef>
          <a:fontRef idx="minor">
            <a:schemeClr val="lt1"/>
          </a:fontRef>
        </p:style>
        <p:txBody>
          <a:bodyPr/>
          <a:lstStyle/>
          <a:p>
            <a:pPr>
              <a:defRPr/>
            </a:pPr>
            <a:r>
              <a:rPr lang="en-US" sz="2400" dirty="0"/>
              <a:t>I demand a little respect!</a:t>
            </a:r>
          </a:p>
        </p:txBody>
      </p:sp>
      <p:sp>
        <p:nvSpPr>
          <p:cNvPr id="7" name="Oval Callout 6"/>
          <p:cNvSpPr/>
          <p:nvPr/>
        </p:nvSpPr>
        <p:spPr>
          <a:xfrm>
            <a:off x="4191000" y="5486400"/>
            <a:ext cx="3048000" cy="1066800"/>
          </a:xfrm>
          <a:prstGeom prst="wedgeEllipseCallout">
            <a:avLst>
              <a:gd name="adj1" fmla="val 24351"/>
              <a:gd name="adj2" fmla="val -161608"/>
            </a:avLst>
          </a:prstGeom>
          <a:ln/>
        </p:spPr>
        <p:style>
          <a:lnRef idx="1">
            <a:schemeClr val="accent1"/>
          </a:lnRef>
          <a:fillRef idx="3">
            <a:schemeClr val="accent1"/>
          </a:fillRef>
          <a:effectRef idx="2">
            <a:schemeClr val="accent1"/>
          </a:effectRef>
          <a:fontRef idx="minor">
            <a:schemeClr val="lt1"/>
          </a:fontRef>
        </p:style>
        <p:txBody>
          <a:bodyPr/>
          <a:lstStyle/>
          <a:p>
            <a:pPr>
              <a:defRPr/>
            </a:pPr>
            <a:r>
              <a:rPr lang="en-US" sz="2400" dirty="0"/>
              <a:t>Groovy Baby!</a:t>
            </a:r>
          </a:p>
        </p:txBody>
      </p:sp>
    </p:spTree>
    <p:extLst>
      <p:ext uri="{BB962C8B-B14F-4D97-AF65-F5344CB8AC3E}">
        <p14:creationId xmlns:p14="http://schemas.microsoft.com/office/powerpoint/2010/main" val="278376740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accel="50000" decel="5000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defRPr/>
            </a:pPr>
            <a:r>
              <a:rPr lang="en-US" dirty="0" smtClean="0">
                <a:ea typeface="+mj-ea"/>
                <a:cs typeface="+mj-cs"/>
              </a:rPr>
              <a:t>We need to know about their previous skills before we can predict who will win?</a:t>
            </a:r>
            <a:endParaRPr lang="en-US" dirty="0">
              <a:ea typeface="+mj-ea"/>
              <a:cs typeface="+mj-cs"/>
            </a:endParaRPr>
          </a:p>
        </p:txBody>
      </p:sp>
      <p:sp>
        <p:nvSpPr>
          <p:cNvPr id="7" name="TextBox 6"/>
          <p:cNvSpPr txBox="1">
            <a:spLocks noChangeArrowheads="1"/>
          </p:cNvSpPr>
          <p:nvPr/>
        </p:nvSpPr>
        <p:spPr bwMode="auto">
          <a:xfrm>
            <a:off x="714375" y="2222500"/>
            <a:ext cx="71008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ndara" charset="0"/>
                <a:ea typeface="ＭＳ Ｐゴシック" charset="0"/>
                <a:cs typeface="Arial" charset="0"/>
              </a:defRPr>
            </a:lvl1pPr>
            <a:lvl2pPr marL="37931725" indent="-37474525" eaLnBrk="0" hangingPunct="0">
              <a:defRPr sz="2400">
                <a:solidFill>
                  <a:schemeClr val="tx1"/>
                </a:solidFill>
                <a:latin typeface="Candara" charset="0"/>
                <a:ea typeface="Arial" charset="0"/>
                <a:cs typeface="Arial" charset="0"/>
              </a:defRPr>
            </a:lvl2pPr>
            <a:lvl3pPr eaLnBrk="0" hangingPunct="0">
              <a:defRPr sz="2400">
                <a:solidFill>
                  <a:schemeClr val="tx1"/>
                </a:solidFill>
                <a:latin typeface="Candara" charset="0"/>
                <a:ea typeface="Arial" charset="0"/>
                <a:cs typeface="Arial" charset="0"/>
              </a:defRPr>
            </a:lvl3pPr>
            <a:lvl4pPr eaLnBrk="0" hangingPunct="0">
              <a:defRPr sz="2400">
                <a:solidFill>
                  <a:schemeClr val="tx1"/>
                </a:solidFill>
                <a:latin typeface="Candara" charset="0"/>
                <a:ea typeface="Arial" charset="0"/>
                <a:cs typeface="Arial" charset="0"/>
              </a:defRPr>
            </a:lvl4pPr>
            <a:lvl5pPr eaLnBrk="0" hangingPunct="0">
              <a:defRPr sz="2400">
                <a:solidFill>
                  <a:schemeClr val="tx1"/>
                </a:solidFill>
                <a:latin typeface="Candara" charset="0"/>
                <a:ea typeface="Arial" charset="0"/>
                <a:cs typeface="Arial" charset="0"/>
              </a:defRPr>
            </a:lvl5pPr>
            <a:lvl6pPr marL="457200" eaLnBrk="0" fontAlgn="base" hangingPunct="0">
              <a:spcBef>
                <a:spcPct val="0"/>
              </a:spcBef>
              <a:spcAft>
                <a:spcPct val="0"/>
              </a:spcAft>
              <a:defRPr sz="2400">
                <a:solidFill>
                  <a:schemeClr val="tx1"/>
                </a:solidFill>
                <a:latin typeface="Candara" charset="0"/>
                <a:ea typeface="Arial" charset="0"/>
                <a:cs typeface="Arial" charset="0"/>
              </a:defRPr>
            </a:lvl6pPr>
            <a:lvl7pPr marL="914400" eaLnBrk="0" fontAlgn="base" hangingPunct="0">
              <a:spcBef>
                <a:spcPct val="0"/>
              </a:spcBef>
              <a:spcAft>
                <a:spcPct val="0"/>
              </a:spcAft>
              <a:defRPr sz="2400">
                <a:solidFill>
                  <a:schemeClr val="tx1"/>
                </a:solidFill>
                <a:latin typeface="Candara" charset="0"/>
                <a:ea typeface="Arial" charset="0"/>
                <a:cs typeface="Arial" charset="0"/>
              </a:defRPr>
            </a:lvl7pPr>
            <a:lvl8pPr marL="1371600" eaLnBrk="0" fontAlgn="base" hangingPunct="0">
              <a:spcBef>
                <a:spcPct val="0"/>
              </a:spcBef>
              <a:spcAft>
                <a:spcPct val="0"/>
              </a:spcAft>
              <a:defRPr sz="2400">
                <a:solidFill>
                  <a:schemeClr val="tx1"/>
                </a:solidFill>
                <a:latin typeface="Candara" charset="0"/>
                <a:ea typeface="Arial" charset="0"/>
                <a:cs typeface="Arial" charset="0"/>
              </a:defRPr>
            </a:lvl8pPr>
            <a:lvl9pPr marL="1828800" eaLnBrk="0" fontAlgn="base" hangingPunct="0">
              <a:spcBef>
                <a:spcPct val="0"/>
              </a:spcBef>
              <a:spcAft>
                <a:spcPct val="0"/>
              </a:spcAft>
              <a:defRPr sz="2400">
                <a:solidFill>
                  <a:schemeClr val="tx1"/>
                </a:solidFill>
                <a:latin typeface="Candara" charset="0"/>
                <a:ea typeface="Arial" charset="0"/>
                <a:cs typeface="Arial" charset="0"/>
              </a:defRPr>
            </a:lvl9pPr>
          </a:lstStyle>
          <a:p>
            <a:pPr eaLnBrk="1" hangingPunct="1"/>
            <a:r>
              <a:rPr lang="en-US" sz="1800"/>
              <a:t>Austin Powers washers scores follow a Normal Distribution  N(12.8, 3.2)</a:t>
            </a:r>
          </a:p>
        </p:txBody>
      </p:sp>
      <p:sp>
        <p:nvSpPr>
          <p:cNvPr id="8" name="TextBox 7"/>
          <p:cNvSpPr txBox="1">
            <a:spLocks noChangeArrowheads="1"/>
          </p:cNvSpPr>
          <p:nvPr/>
        </p:nvSpPr>
        <p:spPr bwMode="auto">
          <a:xfrm>
            <a:off x="762000" y="4648200"/>
            <a:ext cx="6505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ndara" charset="0"/>
                <a:ea typeface="ＭＳ Ｐゴシック" charset="0"/>
                <a:cs typeface="Arial" charset="0"/>
              </a:defRPr>
            </a:lvl1pPr>
            <a:lvl2pPr marL="37931725" indent="-37474525" eaLnBrk="0" hangingPunct="0">
              <a:defRPr sz="2400">
                <a:solidFill>
                  <a:schemeClr val="tx1"/>
                </a:solidFill>
                <a:latin typeface="Candara" charset="0"/>
                <a:ea typeface="Arial" charset="0"/>
                <a:cs typeface="Arial" charset="0"/>
              </a:defRPr>
            </a:lvl2pPr>
            <a:lvl3pPr eaLnBrk="0" hangingPunct="0">
              <a:defRPr sz="2400">
                <a:solidFill>
                  <a:schemeClr val="tx1"/>
                </a:solidFill>
                <a:latin typeface="Candara" charset="0"/>
                <a:ea typeface="Arial" charset="0"/>
                <a:cs typeface="Arial" charset="0"/>
              </a:defRPr>
            </a:lvl3pPr>
            <a:lvl4pPr eaLnBrk="0" hangingPunct="0">
              <a:defRPr sz="2400">
                <a:solidFill>
                  <a:schemeClr val="tx1"/>
                </a:solidFill>
                <a:latin typeface="Candara" charset="0"/>
                <a:ea typeface="Arial" charset="0"/>
                <a:cs typeface="Arial" charset="0"/>
              </a:defRPr>
            </a:lvl4pPr>
            <a:lvl5pPr eaLnBrk="0" hangingPunct="0">
              <a:defRPr sz="2400">
                <a:solidFill>
                  <a:schemeClr val="tx1"/>
                </a:solidFill>
                <a:latin typeface="Candara" charset="0"/>
                <a:ea typeface="Arial" charset="0"/>
                <a:cs typeface="Arial" charset="0"/>
              </a:defRPr>
            </a:lvl5pPr>
            <a:lvl6pPr marL="457200" eaLnBrk="0" fontAlgn="base" hangingPunct="0">
              <a:spcBef>
                <a:spcPct val="0"/>
              </a:spcBef>
              <a:spcAft>
                <a:spcPct val="0"/>
              </a:spcAft>
              <a:defRPr sz="2400">
                <a:solidFill>
                  <a:schemeClr val="tx1"/>
                </a:solidFill>
                <a:latin typeface="Candara" charset="0"/>
                <a:ea typeface="Arial" charset="0"/>
                <a:cs typeface="Arial" charset="0"/>
              </a:defRPr>
            </a:lvl6pPr>
            <a:lvl7pPr marL="914400" eaLnBrk="0" fontAlgn="base" hangingPunct="0">
              <a:spcBef>
                <a:spcPct val="0"/>
              </a:spcBef>
              <a:spcAft>
                <a:spcPct val="0"/>
              </a:spcAft>
              <a:defRPr sz="2400">
                <a:solidFill>
                  <a:schemeClr val="tx1"/>
                </a:solidFill>
                <a:latin typeface="Candara" charset="0"/>
                <a:ea typeface="Arial" charset="0"/>
                <a:cs typeface="Arial" charset="0"/>
              </a:defRPr>
            </a:lvl7pPr>
            <a:lvl8pPr marL="1371600" eaLnBrk="0" fontAlgn="base" hangingPunct="0">
              <a:spcBef>
                <a:spcPct val="0"/>
              </a:spcBef>
              <a:spcAft>
                <a:spcPct val="0"/>
              </a:spcAft>
              <a:defRPr sz="2400">
                <a:solidFill>
                  <a:schemeClr val="tx1"/>
                </a:solidFill>
                <a:latin typeface="Candara" charset="0"/>
                <a:ea typeface="Arial" charset="0"/>
                <a:cs typeface="Arial" charset="0"/>
              </a:defRPr>
            </a:lvl8pPr>
            <a:lvl9pPr marL="1828800" eaLnBrk="0" fontAlgn="base" hangingPunct="0">
              <a:spcBef>
                <a:spcPct val="0"/>
              </a:spcBef>
              <a:spcAft>
                <a:spcPct val="0"/>
              </a:spcAft>
              <a:defRPr sz="2400">
                <a:solidFill>
                  <a:schemeClr val="tx1"/>
                </a:solidFill>
                <a:latin typeface="Candara" charset="0"/>
                <a:ea typeface="Arial" charset="0"/>
                <a:cs typeface="Arial" charset="0"/>
              </a:defRPr>
            </a:lvl9pPr>
          </a:lstStyle>
          <a:p>
            <a:pPr eaLnBrk="1" hangingPunct="1"/>
            <a:r>
              <a:rPr lang="en-US" sz="1800"/>
              <a:t>Dr. Evil</a:t>
            </a:r>
            <a:r>
              <a:rPr lang="ja-JP" altLang="en-US" sz="1800"/>
              <a:t>’</a:t>
            </a:r>
            <a:r>
              <a:rPr lang="en-US" sz="1800"/>
              <a:t>s washers scores follow a Normal Distribution  N(11.3, 3.9)</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2819400"/>
            <a:ext cx="1219200" cy="134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8200" y="5029200"/>
            <a:ext cx="27432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Callout 10"/>
          <p:cNvSpPr/>
          <p:nvPr/>
        </p:nvSpPr>
        <p:spPr>
          <a:xfrm>
            <a:off x="4343400" y="5181600"/>
            <a:ext cx="2895600" cy="1447800"/>
          </a:xfrm>
          <a:prstGeom prst="wedgeEllipseCallout">
            <a:avLst>
              <a:gd name="adj1" fmla="val -98342"/>
              <a:gd name="adj2" fmla="val -26006"/>
            </a:avLst>
          </a:prstGeom>
          <a:ln/>
        </p:spPr>
        <p:style>
          <a:lnRef idx="1">
            <a:schemeClr val="accent1"/>
          </a:lnRef>
          <a:fillRef idx="3">
            <a:schemeClr val="accent1"/>
          </a:fillRef>
          <a:effectRef idx="2">
            <a:schemeClr val="accent1"/>
          </a:effectRef>
          <a:fontRef idx="minor">
            <a:schemeClr val="lt1"/>
          </a:fontRef>
        </p:style>
        <p:txBody>
          <a:bodyPr/>
          <a:lstStyle/>
          <a:p>
            <a:pPr>
              <a:defRPr/>
            </a:pPr>
            <a:r>
              <a:rPr lang="en-US" sz="2400" dirty="0"/>
              <a:t>Is it an evil washers tournament?!</a:t>
            </a:r>
          </a:p>
        </p:txBody>
      </p:sp>
    </p:spTree>
    <p:extLst>
      <p:ext uri="{BB962C8B-B14F-4D97-AF65-F5344CB8AC3E}">
        <p14:creationId xmlns:p14="http://schemas.microsoft.com/office/powerpoint/2010/main" val="3606042112"/>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eaLnBrk="1" fontAlgn="auto" hangingPunct="1">
              <a:spcAft>
                <a:spcPts val="0"/>
              </a:spcAft>
              <a:defRPr/>
            </a:pPr>
            <a:r>
              <a:rPr lang="en-US" sz="4400" dirty="0" smtClean="0">
                <a:solidFill>
                  <a:schemeClr val="accent6">
                    <a:tint val="1000"/>
                  </a:schemeClr>
                </a:solidFill>
                <a:latin typeface="Comic Sans MS" pitchFamily="66" charset="0"/>
                <a:ea typeface="+mj-ea"/>
                <a:cs typeface="+mj-cs"/>
              </a:rPr>
              <a:t>Austin Powers has been better based on previous scores?</a:t>
            </a:r>
            <a:endParaRPr lang="en-US" sz="4400" dirty="0">
              <a:solidFill>
                <a:schemeClr val="accent6">
                  <a:tint val="1000"/>
                </a:schemeClr>
              </a:solidFill>
              <a:latin typeface="Comic Sans MS" pitchFamily="66" charset="0"/>
              <a:ea typeface="+mj-ea"/>
              <a:cs typeface="+mj-cs"/>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438400"/>
            <a:ext cx="167957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Callout 6"/>
          <p:cNvSpPr/>
          <p:nvPr/>
        </p:nvSpPr>
        <p:spPr>
          <a:xfrm>
            <a:off x="3657600" y="2133600"/>
            <a:ext cx="3810000" cy="1066800"/>
          </a:xfrm>
          <a:prstGeom prst="wedgeEllipseCallout">
            <a:avLst>
              <a:gd name="adj1" fmla="val -81511"/>
              <a:gd name="adj2" fmla="val 8194"/>
            </a:avLst>
          </a:prstGeom>
          <a:ln/>
        </p:spPr>
        <p:style>
          <a:lnRef idx="1">
            <a:schemeClr val="accent1"/>
          </a:lnRef>
          <a:fillRef idx="3">
            <a:schemeClr val="accent1"/>
          </a:fillRef>
          <a:effectRef idx="2">
            <a:schemeClr val="accent1"/>
          </a:effectRef>
          <a:fontRef idx="minor">
            <a:schemeClr val="lt1"/>
          </a:fontRef>
        </p:style>
        <p:txBody>
          <a:bodyPr/>
          <a:lstStyle/>
          <a:p>
            <a:pPr>
              <a:defRPr/>
            </a:pPr>
            <a:r>
              <a:rPr lang="en-US" sz="2400" dirty="0"/>
              <a:t>That’s Right Baby!</a:t>
            </a:r>
          </a:p>
        </p:txBody>
      </p:sp>
      <p:sp>
        <p:nvSpPr>
          <p:cNvPr id="9" name="TextBox 8"/>
          <p:cNvSpPr txBox="1">
            <a:spLocks noChangeArrowheads="1"/>
          </p:cNvSpPr>
          <p:nvPr/>
        </p:nvSpPr>
        <p:spPr bwMode="auto">
          <a:xfrm>
            <a:off x="4892675" y="4976813"/>
            <a:ext cx="24939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ndara" charset="0"/>
                <a:ea typeface="ＭＳ Ｐゴシック" charset="0"/>
                <a:cs typeface="Arial" charset="0"/>
              </a:defRPr>
            </a:lvl1pPr>
            <a:lvl2pPr marL="37931725" indent="-37474525" eaLnBrk="0" hangingPunct="0">
              <a:defRPr sz="2400">
                <a:solidFill>
                  <a:schemeClr val="tx1"/>
                </a:solidFill>
                <a:latin typeface="Candara" charset="0"/>
                <a:ea typeface="Arial" charset="0"/>
                <a:cs typeface="Arial" charset="0"/>
              </a:defRPr>
            </a:lvl2pPr>
            <a:lvl3pPr eaLnBrk="0" hangingPunct="0">
              <a:defRPr sz="2400">
                <a:solidFill>
                  <a:schemeClr val="tx1"/>
                </a:solidFill>
                <a:latin typeface="Candara" charset="0"/>
                <a:ea typeface="Arial" charset="0"/>
                <a:cs typeface="Arial" charset="0"/>
              </a:defRPr>
            </a:lvl3pPr>
            <a:lvl4pPr eaLnBrk="0" hangingPunct="0">
              <a:defRPr sz="2400">
                <a:solidFill>
                  <a:schemeClr val="tx1"/>
                </a:solidFill>
                <a:latin typeface="Candara" charset="0"/>
                <a:ea typeface="Arial" charset="0"/>
                <a:cs typeface="Arial" charset="0"/>
              </a:defRPr>
            </a:lvl4pPr>
            <a:lvl5pPr eaLnBrk="0" hangingPunct="0">
              <a:defRPr sz="2400">
                <a:solidFill>
                  <a:schemeClr val="tx1"/>
                </a:solidFill>
                <a:latin typeface="Candara" charset="0"/>
                <a:ea typeface="Arial" charset="0"/>
                <a:cs typeface="Arial" charset="0"/>
              </a:defRPr>
            </a:lvl5pPr>
            <a:lvl6pPr marL="457200" eaLnBrk="0" fontAlgn="base" hangingPunct="0">
              <a:spcBef>
                <a:spcPct val="0"/>
              </a:spcBef>
              <a:spcAft>
                <a:spcPct val="0"/>
              </a:spcAft>
              <a:defRPr sz="2400">
                <a:solidFill>
                  <a:schemeClr val="tx1"/>
                </a:solidFill>
                <a:latin typeface="Candara" charset="0"/>
                <a:ea typeface="Arial" charset="0"/>
                <a:cs typeface="Arial" charset="0"/>
              </a:defRPr>
            </a:lvl6pPr>
            <a:lvl7pPr marL="914400" eaLnBrk="0" fontAlgn="base" hangingPunct="0">
              <a:spcBef>
                <a:spcPct val="0"/>
              </a:spcBef>
              <a:spcAft>
                <a:spcPct val="0"/>
              </a:spcAft>
              <a:defRPr sz="2400">
                <a:solidFill>
                  <a:schemeClr val="tx1"/>
                </a:solidFill>
                <a:latin typeface="Candara" charset="0"/>
                <a:ea typeface="Arial" charset="0"/>
                <a:cs typeface="Arial" charset="0"/>
              </a:defRPr>
            </a:lvl7pPr>
            <a:lvl8pPr marL="1371600" eaLnBrk="0" fontAlgn="base" hangingPunct="0">
              <a:spcBef>
                <a:spcPct val="0"/>
              </a:spcBef>
              <a:spcAft>
                <a:spcPct val="0"/>
              </a:spcAft>
              <a:defRPr sz="2400">
                <a:solidFill>
                  <a:schemeClr val="tx1"/>
                </a:solidFill>
                <a:latin typeface="Candara" charset="0"/>
                <a:ea typeface="Arial" charset="0"/>
                <a:cs typeface="Arial" charset="0"/>
              </a:defRPr>
            </a:lvl8pPr>
            <a:lvl9pPr marL="1828800" eaLnBrk="0" fontAlgn="base" hangingPunct="0">
              <a:spcBef>
                <a:spcPct val="0"/>
              </a:spcBef>
              <a:spcAft>
                <a:spcPct val="0"/>
              </a:spcAft>
              <a:defRPr sz="2400">
                <a:solidFill>
                  <a:schemeClr val="tx1"/>
                </a:solidFill>
                <a:latin typeface="Candara" charset="0"/>
                <a:ea typeface="Arial" charset="0"/>
                <a:cs typeface="Arial" charset="0"/>
              </a:defRPr>
            </a:lvl9pPr>
          </a:lstStyle>
          <a:p>
            <a:pPr eaLnBrk="1" hangingPunct="1"/>
            <a:r>
              <a:rPr lang="en-US" sz="1800">
                <a:solidFill>
                  <a:srgbClr val="FF6600"/>
                </a:solidFill>
              </a:rPr>
              <a:t>Dr. Evil is the underdog!</a:t>
            </a:r>
          </a:p>
        </p:txBody>
      </p:sp>
    </p:spTree>
    <p:extLst>
      <p:ext uri="{BB962C8B-B14F-4D97-AF65-F5344CB8AC3E}">
        <p14:creationId xmlns:p14="http://schemas.microsoft.com/office/powerpoint/2010/main" val="416615855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1401762"/>
          </a:xfrm>
        </p:spPr>
        <p:txBody>
          <a:bodyPr>
            <a:normAutofit fontScale="90000"/>
          </a:bodyPr>
          <a:lstStyle/>
          <a:p>
            <a:pPr algn="ctr" eaLnBrk="1" fontAlgn="auto" hangingPunct="1">
              <a:spcAft>
                <a:spcPts val="0"/>
              </a:spcAft>
              <a:defRPr/>
            </a:pPr>
            <a:r>
              <a:rPr lang="en-US" sz="4800" dirty="0" smtClean="0">
                <a:solidFill>
                  <a:schemeClr val="accent6">
                    <a:tint val="1000"/>
                  </a:schemeClr>
                </a:solidFill>
                <a:latin typeface="Comic Sans MS" pitchFamily="66" charset="0"/>
                <a:ea typeface="+mj-ea"/>
                <a:cs typeface="+mj-cs"/>
              </a:rPr>
              <a:t>What proportion of the time will Dr. Evil win?</a:t>
            </a:r>
            <a:endParaRPr lang="en-US" sz="4800" dirty="0">
              <a:solidFill>
                <a:schemeClr val="accent6">
                  <a:tint val="1000"/>
                </a:schemeClr>
              </a:solidFill>
              <a:latin typeface="Comic Sans MS" pitchFamily="66" charset="0"/>
              <a:ea typeface="+mj-ea"/>
              <a:cs typeface="+mj-cs"/>
            </a:endParaRPr>
          </a:p>
        </p:txBody>
      </p:sp>
      <p:sp>
        <p:nvSpPr>
          <p:cNvPr id="6" name="TextBox 5"/>
          <p:cNvSpPr txBox="1">
            <a:spLocks noChangeArrowheads="1"/>
          </p:cNvSpPr>
          <p:nvPr/>
        </p:nvSpPr>
        <p:spPr bwMode="auto">
          <a:xfrm>
            <a:off x="762000" y="1676400"/>
            <a:ext cx="747395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ndara" charset="0"/>
                <a:ea typeface="ＭＳ Ｐゴシック" charset="0"/>
                <a:cs typeface="Arial" charset="0"/>
              </a:defRPr>
            </a:lvl1pPr>
            <a:lvl2pPr marL="37931725" indent="-37474525" eaLnBrk="0" hangingPunct="0">
              <a:defRPr sz="2400">
                <a:solidFill>
                  <a:schemeClr val="tx1"/>
                </a:solidFill>
                <a:latin typeface="Candara" charset="0"/>
                <a:ea typeface="Arial" charset="0"/>
                <a:cs typeface="Arial" charset="0"/>
              </a:defRPr>
            </a:lvl2pPr>
            <a:lvl3pPr eaLnBrk="0" hangingPunct="0">
              <a:defRPr sz="2400">
                <a:solidFill>
                  <a:schemeClr val="tx1"/>
                </a:solidFill>
                <a:latin typeface="Candara" charset="0"/>
                <a:ea typeface="Arial" charset="0"/>
                <a:cs typeface="Arial" charset="0"/>
              </a:defRPr>
            </a:lvl3pPr>
            <a:lvl4pPr eaLnBrk="0" hangingPunct="0">
              <a:defRPr sz="2400">
                <a:solidFill>
                  <a:schemeClr val="tx1"/>
                </a:solidFill>
                <a:latin typeface="Candara" charset="0"/>
                <a:ea typeface="Arial" charset="0"/>
                <a:cs typeface="Arial" charset="0"/>
              </a:defRPr>
            </a:lvl4pPr>
            <a:lvl5pPr eaLnBrk="0" hangingPunct="0">
              <a:defRPr sz="2400">
                <a:solidFill>
                  <a:schemeClr val="tx1"/>
                </a:solidFill>
                <a:latin typeface="Candara" charset="0"/>
                <a:ea typeface="Arial" charset="0"/>
                <a:cs typeface="Arial" charset="0"/>
              </a:defRPr>
            </a:lvl5pPr>
            <a:lvl6pPr marL="457200" eaLnBrk="0" fontAlgn="base" hangingPunct="0">
              <a:spcBef>
                <a:spcPct val="0"/>
              </a:spcBef>
              <a:spcAft>
                <a:spcPct val="0"/>
              </a:spcAft>
              <a:defRPr sz="2400">
                <a:solidFill>
                  <a:schemeClr val="tx1"/>
                </a:solidFill>
                <a:latin typeface="Candara" charset="0"/>
                <a:ea typeface="Arial" charset="0"/>
                <a:cs typeface="Arial" charset="0"/>
              </a:defRPr>
            </a:lvl6pPr>
            <a:lvl7pPr marL="914400" eaLnBrk="0" fontAlgn="base" hangingPunct="0">
              <a:spcBef>
                <a:spcPct val="0"/>
              </a:spcBef>
              <a:spcAft>
                <a:spcPct val="0"/>
              </a:spcAft>
              <a:defRPr sz="2400">
                <a:solidFill>
                  <a:schemeClr val="tx1"/>
                </a:solidFill>
                <a:latin typeface="Candara" charset="0"/>
                <a:ea typeface="Arial" charset="0"/>
                <a:cs typeface="Arial" charset="0"/>
              </a:defRPr>
            </a:lvl7pPr>
            <a:lvl8pPr marL="1371600" eaLnBrk="0" fontAlgn="base" hangingPunct="0">
              <a:spcBef>
                <a:spcPct val="0"/>
              </a:spcBef>
              <a:spcAft>
                <a:spcPct val="0"/>
              </a:spcAft>
              <a:defRPr sz="2400">
                <a:solidFill>
                  <a:schemeClr val="tx1"/>
                </a:solidFill>
                <a:latin typeface="Candara" charset="0"/>
                <a:ea typeface="Arial" charset="0"/>
                <a:cs typeface="Arial" charset="0"/>
              </a:defRPr>
            </a:lvl8pPr>
            <a:lvl9pPr marL="1828800" eaLnBrk="0" fontAlgn="base" hangingPunct="0">
              <a:spcBef>
                <a:spcPct val="0"/>
              </a:spcBef>
              <a:spcAft>
                <a:spcPct val="0"/>
              </a:spcAft>
              <a:defRPr sz="2400">
                <a:solidFill>
                  <a:schemeClr val="tx1"/>
                </a:solidFill>
                <a:latin typeface="Candara" charset="0"/>
                <a:ea typeface="Arial" charset="0"/>
                <a:cs typeface="Arial" charset="0"/>
              </a:defRPr>
            </a:lvl9pPr>
          </a:lstStyle>
          <a:p>
            <a:pPr eaLnBrk="1" hangingPunct="1"/>
            <a:r>
              <a:rPr lang="en-US" sz="1800"/>
              <a:t>We must find the differences(A – D) between their means and standard deviations.</a:t>
            </a:r>
          </a:p>
          <a:p>
            <a:pPr eaLnBrk="1" hangingPunct="1"/>
            <a:endParaRPr lang="en-US" sz="1800"/>
          </a:p>
          <a:p>
            <a:pPr eaLnBrk="1" hangingPunct="1"/>
            <a:r>
              <a:rPr lang="en-US" sz="1800"/>
              <a:t>This statement must </a:t>
            </a:r>
            <a:r>
              <a:rPr lang="en-US" sz="1800" b="1">
                <a:solidFill>
                  <a:srgbClr val="FF0000"/>
                </a:solidFill>
              </a:rPr>
              <a:t>ALWAYS</a:t>
            </a:r>
            <a:r>
              <a:rPr lang="en-US" sz="1800"/>
              <a:t> be written on your paper: </a:t>
            </a:r>
            <a:r>
              <a:rPr lang="en-US" sz="1800" i="1"/>
              <a:t>Their differences will also follow a Normal Distribution</a:t>
            </a:r>
          </a:p>
          <a:p>
            <a:pPr eaLnBrk="1" hangingPunct="1"/>
            <a:endParaRPr lang="en-US" sz="1800"/>
          </a:p>
          <a:p>
            <a:pPr eaLnBrk="1" hangingPunct="1"/>
            <a:endParaRPr lang="en-US" sz="1800"/>
          </a:p>
        </p:txBody>
      </p:sp>
      <p:sp>
        <p:nvSpPr>
          <p:cNvPr id="8" name="TextBox 7"/>
          <p:cNvSpPr txBox="1">
            <a:spLocks noChangeArrowheads="1"/>
          </p:cNvSpPr>
          <p:nvPr/>
        </p:nvSpPr>
        <p:spPr bwMode="auto">
          <a:xfrm>
            <a:off x="762000" y="3276600"/>
            <a:ext cx="4343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ndara" charset="0"/>
                <a:ea typeface="ＭＳ Ｐゴシック" charset="0"/>
                <a:cs typeface="Arial" charset="0"/>
              </a:defRPr>
            </a:lvl1pPr>
            <a:lvl2pPr marL="37931725" indent="-37474525" eaLnBrk="0" hangingPunct="0">
              <a:defRPr sz="2400">
                <a:solidFill>
                  <a:schemeClr val="tx1"/>
                </a:solidFill>
                <a:latin typeface="Candara" charset="0"/>
                <a:ea typeface="Arial" charset="0"/>
                <a:cs typeface="Arial" charset="0"/>
              </a:defRPr>
            </a:lvl2pPr>
            <a:lvl3pPr eaLnBrk="0" hangingPunct="0">
              <a:defRPr sz="2400">
                <a:solidFill>
                  <a:schemeClr val="tx1"/>
                </a:solidFill>
                <a:latin typeface="Candara" charset="0"/>
                <a:ea typeface="Arial" charset="0"/>
                <a:cs typeface="Arial" charset="0"/>
              </a:defRPr>
            </a:lvl3pPr>
            <a:lvl4pPr eaLnBrk="0" hangingPunct="0">
              <a:defRPr sz="2400">
                <a:solidFill>
                  <a:schemeClr val="tx1"/>
                </a:solidFill>
                <a:latin typeface="Candara" charset="0"/>
                <a:ea typeface="Arial" charset="0"/>
                <a:cs typeface="Arial" charset="0"/>
              </a:defRPr>
            </a:lvl4pPr>
            <a:lvl5pPr eaLnBrk="0" hangingPunct="0">
              <a:defRPr sz="2400">
                <a:solidFill>
                  <a:schemeClr val="tx1"/>
                </a:solidFill>
                <a:latin typeface="Candara" charset="0"/>
                <a:ea typeface="Arial" charset="0"/>
                <a:cs typeface="Arial" charset="0"/>
              </a:defRPr>
            </a:lvl5pPr>
            <a:lvl6pPr marL="457200" eaLnBrk="0" fontAlgn="base" hangingPunct="0">
              <a:spcBef>
                <a:spcPct val="0"/>
              </a:spcBef>
              <a:spcAft>
                <a:spcPct val="0"/>
              </a:spcAft>
              <a:defRPr sz="2400">
                <a:solidFill>
                  <a:schemeClr val="tx1"/>
                </a:solidFill>
                <a:latin typeface="Candara" charset="0"/>
                <a:ea typeface="Arial" charset="0"/>
                <a:cs typeface="Arial" charset="0"/>
              </a:defRPr>
            </a:lvl6pPr>
            <a:lvl7pPr marL="914400" eaLnBrk="0" fontAlgn="base" hangingPunct="0">
              <a:spcBef>
                <a:spcPct val="0"/>
              </a:spcBef>
              <a:spcAft>
                <a:spcPct val="0"/>
              </a:spcAft>
              <a:defRPr sz="2400">
                <a:solidFill>
                  <a:schemeClr val="tx1"/>
                </a:solidFill>
                <a:latin typeface="Candara" charset="0"/>
                <a:ea typeface="Arial" charset="0"/>
                <a:cs typeface="Arial" charset="0"/>
              </a:defRPr>
            </a:lvl7pPr>
            <a:lvl8pPr marL="1371600" eaLnBrk="0" fontAlgn="base" hangingPunct="0">
              <a:spcBef>
                <a:spcPct val="0"/>
              </a:spcBef>
              <a:spcAft>
                <a:spcPct val="0"/>
              </a:spcAft>
              <a:defRPr sz="2400">
                <a:solidFill>
                  <a:schemeClr val="tx1"/>
                </a:solidFill>
                <a:latin typeface="Candara" charset="0"/>
                <a:ea typeface="Arial" charset="0"/>
                <a:cs typeface="Arial" charset="0"/>
              </a:defRPr>
            </a:lvl8pPr>
            <a:lvl9pPr marL="1828800" eaLnBrk="0" fontAlgn="base" hangingPunct="0">
              <a:spcBef>
                <a:spcPct val="0"/>
              </a:spcBef>
              <a:spcAft>
                <a:spcPct val="0"/>
              </a:spcAft>
              <a:defRPr sz="2400">
                <a:solidFill>
                  <a:schemeClr val="tx1"/>
                </a:solidFill>
                <a:latin typeface="Candara" charset="0"/>
                <a:ea typeface="Arial" charset="0"/>
                <a:cs typeface="Arial" charset="0"/>
              </a:defRPr>
            </a:lvl9pPr>
          </a:lstStyle>
          <a:p>
            <a:pPr eaLnBrk="1" hangingPunct="1"/>
            <a:r>
              <a:rPr lang="en-US" sz="3600" i="1">
                <a:solidFill>
                  <a:schemeClr val="bg1"/>
                </a:solidFill>
              </a:rPr>
              <a:t>μ</a:t>
            </a:r>
            <a:r>
              <a:rPr lang="en-US" sz="3600" i="1" baseline="-25000">
                <a:solidFill>
                  <a:schemeClr val="bg1"/>
                </a:solidFill>
              </a:rPr>
              <a:t>A-D</a:t>
            </a:r>
            <a:r>
              <a:rPr lang="en-US" sz="3600" i="1">
                <a:solidFill>
                  <a:schemeClr val="bg1"/>
                </a:solidFill>
              </a:rPr>
              <a:t> </a:t>
            </a:r>
            <a:r>
              <a:rPr lang="en-US" sz="3600">
                <a:solidFill>
                  <a:schemeClr val="bg1"/>
                </a:solidFill>
              </a:rPr>
              <a:t>= 12.8 – 11.3 = 1.5 </a:t>
            </a:r>
            <a:endParaRPr lang="en-US" sz="3600" i="1">
              <a:solidFill>
                <a:schemeClr val="bg1"/>
              </a:solidFill>
            </a:endParaRPr>
          </a:p>
        </p:txBody>
      </p:sp>
      <p:sp>
        <p:nvSpPr>
          <p:cNvPr id="10" name="TextBox 9"/>
          <p:cNvSpPr txBox="1">
            <a:spLocks noChangeArrowheads="1"/>
          </p:cNvSpPr>
          <p:nvPr/>
        </p:nvSpPr>
        <p:spPr bwMode="auto">
          <a:xfrm>
            <a:off x="5638800" y="3505200"/>
            <a:ext cx="2819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ndara" charset="0"/>
                <a:ea typeface="ＭＳ Ｐゴシック" charset="0"/>
                <a:cs typeface="Arial" charset="0"/>
              </a:defRPr>
            </a:lvl1pPr>
            <a:lvl2pPr marL="37931725" indent="-37474525" eaLnBrk="0" hangingPunct="0">
              <a:defRPr sz="2400">
                <a:solidFill>
                  <a:schemeClr val="tx1"/>
                </a:solidFill>
                <a:latin typeface="Candara" charset="0"/>
                <a:ea typeface="Arial" charset="0"/>
                <a:cs typeface="Arial" charset="0"/>
              </a:defRPr>
            </a:lvl2pPr>
            <a:lvl3pPr eaLnBrk="0" hangingPunct="0">
              <a:defRPr sz="2400">
                <a:solidFill>
                  <a:schemeClr val="tx1"/>
                </a:solidFill>
                <a:latin typeface="Candara" charset="0"/>
                <a:ea typeface="Arial" charset="0"/>
                <a:cs typeface="Arial" charset="0"/>
              </a:defRPr>
            </a:lvl3pPr>
            <a:lvl4pPr eaLnBrk="0" hangingPunct="0">
              <a:defRPr sz="2400">
                <a:solidFill>
                  <a:schemeClr val="tx1"/>
                </a:solidFill>
                <a:latin typeface="Candara" charset="0"/>
                <a:ea typeface="Arial" charset="0"/>
                <a:cs typeface="Arial" charset="0"/>
              </a:defRPr>
            </a:lvl4pPr>
            <a:lvl5pPr eaLnBrk="0" hangingPunct="0">
              <a:defRPr sz="2400">
                <a:solidFill>
                  <a:schemeClr val="tx1"/>
                </a:solidFill>
                <a:latin typeface="Candara" charset="0"/>
                <a:ea typeface="Arial" charset="0"/>
                <a:cs typeface="Arial" charset="0"/>
              </a:defRPr>
            </a:lvl5pPr>
            <a:lvl6pPr marL="457200" eaLnBrk="0" fontAlgn="base" hangingPunct="0">
              <a:spcBef>
                <a:spcPct val="0"/>
              </a:spcBef>
              <a:spcAft>
                <a:spcPct val="0"/>
              </a:spcAft>
              <a:defRPr sz="2400">
                <a:solidFill>
                  <a:schemeClr val="tx1"/>
                </a:solidFill>
                <a:latin typeface="Candara" charset="0"/>
                <a:ea typeface="Arial" charset="0"/>
                <a:cs typeface="Arial" charset="0"/>
              </a:defRPr>
            </a:lvl6pPr>
            <a:lvl7pPr marL="914400" eaLnBrk="0" fontAlgn="base" hangingPunct="0">
              <a:spcBef>
                <a:spcPct val="0"/>
              </a:spcBef>
              <a:spcAft>
                <a:spcPct val="0"/>
              </a:spcAft>
              <a:defRPr sz="2400">
                <a:solidFill>
                  <a:schemeClr val="tx1"/>
                </a:solidFill>
                <a:latin typeface="Candara" charset="0"/>
                <a:ea typeface="Arial" charset="0"/>
                <a:cs typeface="Arial" charset="0"/>
              </a:defRPr>
            </a:lvl7pPr>
            <a:lvl8pPr marL="1371600" eaLnBrk="0" fontAlgn="base" hangingPunct="0">
              <a:spcBef>
                <a:spcPct val="0"/>
              </a:spcBef>
              <a:spcAft>
                <a:spcPct val="0"/>
              </a:spcAft>
              <a:defRPr sz="2400">
                <a:solidFill>
                  <a:schemeClr val="tx1"/>
                </a:solidFill>
                <a:latin typeface="Candara" charset="0"/>
                <a:ea typeface="Arial" charset="0"/>
                <a:cs typeface="Arial" charset="0"/>
              </a:defRPr>
            </a:lvl8pPr>
            <a:lvl9pPr marL="1828800" eaLnBrk="0" fontAlgn="base" hangingPunct="0">
              <a:spcBef>
                <a:spcPct val="0"/>
              </a:spcBef>
              <a:spcAft>
                <a:spcPct val="0"/>
              </a:spcAft>
              <a:defRPr sz="2400">
                <a:solidFill>
                  <a:schemeClr val="tx1"/>
                </a:solidFill>
                <a:latin typeface="Candara" charset="0"/>
                <a:ea typeface="Arial" charset="0"/>
                <a:cs typeface="Arial" charset="0"/>
              </a:defRPr>
            </a:lvl9pPr>
          </a:lstStyle>
          <a:p>
            <a:pPr eaLnBrk="1" hangingPunct="1"/>
            <a:r>
              <a:rPr lang="en-US" sz="1800">
                <a:solidFill>
                  <a:srgbClr val="FFFF00"/>
                </a:solidFill>
              </a:rPr>
              <a:t>Means can add or subtract</a:t>
            </a:r>
          </a:p>
        </p:txBody>
      </p:sp>
      <p:sp>
        <p:nvSpPr>
          <p:cNvPr id="11" name="TextBox 10"/>
          <p:cNvSpPr txBox="1">
            <a:spLocks noChangeArrowheads="1"/>
          </p:cNvSpPr>
          <p:nvPr/>
        </p:nvSpPr>
        <p:spPr bwMode="auto">
          <a:xfrm>
            <a:off x="5562600" y="4876800"/>
            <a:ext cx="28194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ndara" charset="0"/>
                <a:ea typeface="ＭＳ Ｐゴシック" charset="0"/>
                <a:cs typeface="Arial" charset="0"/>
              </a:defRPr>
            </a:lvl1pPr>
            <a:lvl2pPr marL="37931725" indent="-37474525" eaLnBrk="0" hangingPunct="0">
              <a:defRPr sz="2400">
                <a:solidFill>
                  <a:schemeClr val="tx1"/>
                </a:solidFill>
                <a:latin typeface="Candara" charset="0"/>
                <a:ea typeface="Arial" charset="0"/>
                <a:cs typeface="Arial" charset="0"/>
              </a:defRPr>
            </a:lvl2pPr>
            <a:lvl3pPr eaLnBrk="0" hangingPunct="0">
              <a:defRPr sz="2400">
                <a:solidFill>
                  <a:schemeClr val="tx1"/>
                </a:solidFill>
                <a:latin typeface="Candara" charset="0"/>
                <a:ea typeface="Arial" charset="0"/>
                <a:cs typeface="Arial" charset="0"/>
              </a:defRPr>
            </a:lvl3pPr>
            <a:lvl4pPr eaLnBrk="0" hangingPunct="0">
              <a:defRPr sz="2400">
                <a:solidFill>
                  <a:schemeClr val="tx1"/>
                </a:solidFill>
                <a:latin typeface="Candara" charset="0"/>
                <a:ea typeface="Arial" charset="0"/>
                <a:cs typeface="Arial" charset="0"/>
              </a:defRPr>
            </a:lvl4pPr>
            <a:lvl5pPr eaLnBrk="0" hangingPunct="0">
              <a:defRPr sz="2400">
                <a:solidFill>
                  <a:schemeClr val="tx1"/>
                </a:solidFill>
                <a:latin typeface="Candara" charset="0"/>
                <a:ea typeface="Arial" charset="0"/>
                <a:cs typeface="Arial" charset="0"/>
              </a:defRPr>
            </a:lvl5pPr>
            <a:lvl6pPr marL="457200" eaLnBrk="0" fontAlgn="base" hangingPunct="0">
              <a:spcBef>
                <a:spcPct val="0"/>
              </a:spcBef>
              <a:spcAft>
                <a:spcPct val="0"/>
              </a:spcAft>
              <a:defRPr sz="2400">
                <a:solidFill>
                  <a:schemeClr val="tx1"/>
                </a:solidFill>
                <a:latin typeface="Candara" charset="0"/>
                <a:ea typeface="Arial" charset="0"/>
                <a:cs typeface="Arial" charset="0"/>
              </a:defRPr>
            </a:lvl6pPr>
            <a:lvl7pPr marL="914400" eaLnBrk="0" fontAlgn="base" hangingPunct="0">
              <a:spcBef>
                <a:spcPct val="0"/>
              </a:spcBef>
              <a:spcAft>
                <a:spcPct val="0"/>
              </a:spcAft>
              <a:defRPr sz="2400">
                <a:solidFill>
                  <a:schemeClr val="tx1"/>
                </a:solidFill>
                <a:latin typeface="Candara" charset="0"/>
                <a:ea typeface="Arial" charset="0"/>
                <a:cs typeface="Arial" charset="0"/>
              </a:defRPr>
            </a:lvl7pPr>
            <a:lvl8pPr marL="1371600" eaLnBrk="0" fontAlgn="base" hangingPunct="0">
              <a:spcBef>
                <a:spcPct val="0"/>
              </a:spcBef>
              <a:spcAft>
                <a:spcPct val="0"/>
              </a:spcAft>
              <a:defRPr sz="2400">
                <a:solidFill>
                  <a:schemeClr val="tx1"/>
                </a:solidFill>
                <a:latin typeface="Candara" charset="0"/>
                <a:ea typeface="Arial" charset="0"/>
                <a:cs typeface="Arial" charset="0"/>
              </a:defRPr>
            </a:lvl8pPr>
            <a:lvl9pPr marL="1828800" eaLnBrk="0" fontAlgn="base" hangingPunct="0">
              <a:spcBef>
                <a:spcPct val="0"/>
              </a:spcBef>
              <a:spcAft>
                <a:spcPct val="0"/>
              </a:spcAft>
              <a:defRPr sz="2400">
                <a:solidFill>
                  <a:schemeClr val="tx1"/>
                </a:solidFill>
                <a:latin typeface="Candara" charset="0"/>
                <a:ea typeface="Arial" charset="0"/>
                <a:cs typeface="Arial" charset="0"/>
              </a:defRPr>
            </a:lvl9pPr>
          </a:lstStyle>
          <a:p>
            <a:pPr eaLnBrk="1" hangingPunct="1"/>
            <a:r>
              <a:rPr lang="en-US" sz="1800">
                <a:solidFill>
                  <a:srgbClr val="FFFF00"/>
                </a:solidFill>
              </a:rPr>
              <a:t>StDev</a:t>
            </a:r>
            <a:r>
              <a:rPr lang="ja-JP" altLang="en-US" sz="1800">
                <a:solidFill>
                  <a:srgbClr val="FFFF00"/>
                </a:solidFill>
              </a:rPr>
              <a:t>’</a:t>
            </a:r>
            <a:r>
              <a:rPr lang="en-US" sz="1800">
                <a:solidFill>
                  <a:srgbClr val="FFFF00"/>
                </a:solidFill>
              </a:rPr>
              <a:t>s cannot be added or subtracted. You ALWAYS square them, then ALWAYS add, then ALWAYS take square root </a:t>
            </a:r>
          </a:p>
        </p:txBody>
      </p:sp>
      <p:graphicFrame>
        <p:nvGraphicFramePr>
          <p:cNvPr id="22530" name="Object 2"/>
          <p:cNvGraphicFramePr>
            <a:graphicFrameLocks noChangeAspect="1"/>
          </p:cNvGraphicFramePr>
          <p:nvPr/>
        </p:nvGraphicFramePr>
        <p:xfrm>
          <a:off x="3937000" y="3270250"/>
          <a:ext cx="1270000" cy="317500"/>
        </p:xfrm>
        <a:graphic>
          <a:graphicData uri="http://schemas.openxmlformats.org/presentationml/2006/ole">
            <mc:AlternateContent xmlns:mc="http://schemas.openxmlformats.org/markup-compatibility/2006">
              <mc:Choice xmlns:v="urn:schemas-microsoft-com:vml" Requires="v">
                <p:oleObj spid="_x0000_s29769" name="Equation" r:id="rId4" imgW="101600" imgH="177800" progId="Equation.3">
                  <p:embed/>
                </p:oleObj>
              </mc:Choice>
              <mc:Fallback>
                <p:oleObj name="Equation" r:id="rId4" imgW="101600" imgH="177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7000" y="3270250"/>
                        <a:ext cx="1270000" cy="317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0245" name="Object 3"/>
          <p:cNvGraphicFramePr>
            <a:graphicFrameLocks noChangeAspect="1"/>
          </p:cNvGraphicFramePr>
          <p:nvPr/>
        </p:nvGraphicFramePr>
        <p:xfrm>
          <a:off x="533400" y="4724400"/>
          <a:ext cx="4764088" cy="914400"/>
        </p:xfrm>
        <a:graphic>
          <a:graphicData uri="http://schemas.openxmlformats.org/presentationml/2006/ole">
            <mc:AlternateContent xmlns:mc="http://schemas.openxmlformats.org/markup-compatibility/2006">
              <mc:Choice xmlns:v="urn:schemas-microsoft-com:vml" Requires="v">
                <p:oleObj spid="_x0000_s29770" name="Equation" r:id="rId6" imgW="1257300" imgH="241300" progId="Equation.3">
                  <p:embed/>
                </p:oleObj>
              </mc:Choice>
              <mc:Fallback>
                <p:oleObj name="Equation" r:id="rId6" imgW="1257300" imgH="2413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4724400"/>
                        <a:ext cx="4764088"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0246" name="Object 4"/>
          <p:cNvGraphicFramePr>
            <a:graphicFrameLocks noChangeAspect="1"/>
          </p:cNvGraphicFramePr>
          <p:nvPr/>
        </p:nvGraphicFramePr>
        <p:xfrm>
          <a:off x="1066800" y="5943600"/>
          <a:ext cx="3194050" cy="533400"/>
        </p:xfrm>
        <a:graphic>
          <a:graphicData uri="http://schemas.openxmlformats.org/presentationml/2006/ole">
            <mc:AlternateContent xmlns:mc="http://schemas.openxmlformats.org/markup-compatibility/2006">
              <mc:Choice xmlns:v="urn:schemas-microsoft-com:vml" Requires="v">
                <p:oleObj spid="_x0000_s29771" name="Equation" r:id="rId8" imgW="901700" imgH="177800" progId="Equation.3">
                  <p:embed/>
                </p:oleObj>
              </mc:Choice>
              <mc:Fallback>
                <p:oleObj name="Equation" r:id="rId8" imgW="901700" imgH="1778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66800" y="5943600"/>
                        <a:ext cx="319405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2625561632"/>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024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02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
            <a:ext cx="8229600" cy="1143000"/>
          </a:xfrm>
        </p:spPr>
        <p:txBody>
          <a:bodyPr>
            <a:normAutofit fontScale="90000"/>
          </a:bodyPr>
          <a:lstStyle/>
          <a:p>
            <a:pPr eaLnBrk="1" fontAlgn="auto" hangingPunct="1">
              <a:spcAft>
                <a:spcPts val="0"/>
              </a:spcAft>
              <a:defRPr/>
            </a:pPr>
            <a:r>
              <a:rPr lang="en-US" sz="4800" dirty="0" smtClean="0">
                <a:solidFill>
                  <a:schemeClr val="accent6">
                    <a:tint val="1000"/>
                  </a:schemeClr>
                </a:solidFill>
                <a:latin typeface="Comic Sans MS" pitchFamily="66" charset="0"/>
                <a:ea typeface="+mj-ea"/>
                <a:cs typeface="+mj-cs"/>
              </a:rPr>
              <a:t>This will be solved using the Normal Distribution</a:t>
            </a:r>
            <a:endParaRPr lang="en-US" sz="4800" dirty="0">
              <a:solidFill>
                <a:schemeClr val="accent6">
                  <a:tint val="1000"/>
                </a:schemeClr>
              </a:solidFill>
              <a:latin typeface="Comic Sans MS" pitchFamily="66" charset="0"/>
              <a:ea typeface="+mj-ea"/>
              <a:cs typeface="+mj-cs"/>
            </a:endParaRPr>
          </a:p>
        </p:txBody>
      </p:sp>
      <p:sp>
        <p:nvSpPr>
          <p:cNvPr id="6" name="TextBox 5"/>
          <p:cNvSpPr txBox="1">
            <a:spLocks noChangeArrowheads="1"/>
          </p:cNvSpPr>
          <p:nvPr/>
        </p:nvSpPr>
        <p:spPr bwMode="auto">
          <a:xfrm>
            <a:off x="1219200" y="2590800"/>
            <a:ext cx="26654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ndara" charset="0"/>
                <a:ea typeface="ＭＳ Ｐゴシック" charset="0"/>
                <a:cs typeface="Arial" charset="0"/>
              </a:defRPr>
            </a:lvl1pPr>
            <a:lvl2pPr marL="37931725" indent="-37474525" eaLnBrk="0" hangingPunct="0">
              <a:defRPr sz="2400">
                <a:solidFill>
                  <a:schemeClr val="tx1"/>
                </a:solidFill>
                <a:latin typeface="Candara" charset="0"/>
                <a:ea typeface="Arial" charset="0"/>
                <a:cs typeface="Arial" charset="0"/>
              </a:defRPr>
            </a:lvl2pPr>
            <a:lvl3pPr eaLnBrk="0" hangingPunct="0">
              <a:defRPr sz="2400">
                <a:solidFill>
                  <a:schemeClr val="tx1"/>
                </a:solidFill>
                <a:latin typeface="Candara" charset="0"/>
                <a:ea typeface="Arial" charset="0"/>
                <a:cs typeface="Arial" charset="0"/>
              </a:defRPr>
            </a:lvl3pPr>
            <a:lvl4pPr eaLnBrk="0" hangingPunct="0">
              <a:defRPr sz="2400">
                <a:solidFill>
                  <a:schemeClr val="tx1"/>
                </a:solidFill>
                <a:latin typeface="Candara" charset="0"/>
                <a:ea typeface="Arial" charset="0"/>
                <a:cs typeface="Arial" charset="0"/>
              </a:defRPr>
            </a:lvl4pPr>
            <a:lvl5pPr eaLnBrk="0" hangingPunct="0">
              <a:defRPr sz="2400">
                <a:solidFill>
                  <a:schemeClr val="tx1"/>
                </a:solidFill>
                <a:latin typeface="Candara" charset="0"/>
                <a:ea typeface="Arial" charset="0"/>
                <a:cs typeface="Arial" charset="0"/>
              </a:defRPr>
            </a:lvl5pPr>
            <a:lvl6pPr marL="457200" eaLnBrk="0" fontAlgn="base" hangingPunct="0">
              <a:spcBef>
                <a:spcPct val="0"/>
              </a:spcBef>
              <a:spcAft>
                <a:spcPct val="0"/>
              </a:spcAft>
              <a:defRPr sz="2400">
                <a:solidFill>
                  <a:schemeClr val="tx1"/>
                </a:solidFill>
                <a:latin typeface="Candara" charset="0"/>
                <a:ea typeface="Arial" charset="0"/>
                <a:cs typeface="Arial" charset="0"/>
              </a:defRPr>
            </a:lvl6pPr>
            <a:lvl7pPr marL="914400" eaLnBrk="0" fontAlgn="base" hangingPunct="0">
              <a:spcBef>
                <a:spcPct val="0"/>
              </a:spcBef>
              <a:spcAft>
                <a:spcPct val="0"/>
              </a:spcAft>
              <a:defRPr sz="2400">
                <a:solidFill>
                  <a:schemeClr val="tx1"/>
                </a:solidFill>
                <a:latin typeface="Candara" charset="0"/>
                <a:ea typeface="Arial" charset="0"/>
                <a:cs typeface="Arial" charset="0"/>
              </a:defRPr>
            </a:lvl7pPr>
            <a:lvl8pPr marL="1371600" eaLnBrk="0" fontAlgn="base" hangingPunct="0">
              <a:spcBef>
                <a:spcPct val="0"/>
              </a:spcBef>
              <a:spcAft>
                <a:spcPct val="0"/>
              </a:spcAft>
              <a:defRPr sz="2400">
                <a:solidFill>
                  <a:schemeClr val="tx1"/>
                </a:solidFill>
                <a:latin typeface="Candara" charset="0"/>
                <a:ea typeface="Arial" charset="0"/>
                <a:cs typeface="Arial" charset="0"/>
              </a:defRPr>
            </a:lvl8pPr>
            <a:lvl9pPr marL="1828800" eaLnBrk="0" fontAlgn="base" hangingPunct="0">
              <a:spcBef>
                <a:spcPct val="0"/>
              </a:spcBef>
              <a:spcAft>
                <a:spcPct val="0"/>
              </a:spcAft>
              <a:defRPr sz="2400">
                <a:solidFill>
                  <a:schemeClr val="tx1"/>
                </a:solidFill>
                <a:latin typeface="Candara" charset="0"/>
                <a:ea typeface="Arial" charset="0"/>
                <a:cs typeface="Arial" charset="0"/>
              </a:defRPr>
            </a:lvl9pPr>
          </a:lstStyle>
          <a:p>
            <a:pPr eaLnBrk="1" hangingPunct="1"/>
            <a:r>
              <a:rPr lang="en-US" sz="3600">
                <a:solidFill>
                  <a:srgbClr val="000000"/>
                </a:solidFill>
              </a:rPr>
              <a:t>P( D – A)  &gt; 0</a:t>
            </a:r>
          </a:p>
        </p:txBody>
      </p:sp>
      <p:graphicFrame>
        <p:nvGraphicFramePr>
          <p:cNvPr id="11270" name="Object 2"/>
          <p:cNvGraphicFramePr>
            <a:graphicFrameLocks noChangeAspect="1"/>
          </p:cNvGraphicFramePr>
          <p:nvPr/>
        </p:nvGraphicFramePr>
        <p:xfrm>
          <a:off x="1143000" y="3505200"/>
          <a:ext cx="3065463" cy="1219200"/>
        </p:xfrm>
        <a:graphic>
          <a:graphicData uri="http://schemas.openxmlformats.org/presentationml/2006/ole">
            <mc:AlternateContent xmlns:mc="http://schemas.openxmlformats.org/markup-compatibility/2006">
              <mc:Choice xmlns:v="urn:schemas-microsoft-com:vml" Requires="v">
                <p:oleObj spid="_x0000_s31797" name="Equation" r:id="rId4" imgW="850900" imgH="368300" progId="Equation.3">
                  <p:embed/>
                </p:oleObj>
              </mc:Choice>
              <mc:Fallback>
                <p:oleObj name="Equation" r:id="rId4" imgW="850900" imgH="3683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3505200"/>
                        <a:ext cx="3065463"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 name="TextBox 12"/>
          <p:cNvSpPr txBox="1">
            <a:spLocks noChangeArrowheads="1"/>
          </p:cNvSpPr>
          <p:nvPr/>
        </p:nvSpPr>
        <p:spPr bwMode="auto">
          <a:xfrm>
            <a:off x="5105400" y="3581400"/>
            <a:ext cx="3581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ndara" charset="0"/>
                <a:ea typeface="ＭＳ Ｐゴシック" charset="0"/>
                <a:cs typeface="Arial" charset="0"/>
              </a:defRPr>
            </a:lvl1pPr>
            <a:lvl2pPr marL="37931725" indent="-37474525" eaLnBrk="0" hangingPunct="0">
              <a:defRPr sz="2400">
                <a:solidFill>
                  <a:schemeClr val="tx1"/>
                </a:solidFill>
                <a:latin typeface="Candara" charset="0"/>
                <a:ea typeface="Arial" charset="0"/>
                <a:cs typeface="Arial" charset="0"/>
              </a:defRPr>
            </a:lvl2pPr>
            <a:lvl3pPr eaLnBrk="0" hangingPunct="0">
              <a:defRPr sz="2400">
                <a:solidFill>
                  <a:schemeClr val="tx1"/>
                </a:solidFill>
                <a:latin typeface="Candara" charset="0"/>
                <a:ea typeface="Arial" charset="0"/>
                <a:cs typeface="Arial" charset="0"/>
              </a:defRPr>
            </a:lvl3pPr>
            <a:lvl4pPr eaLnBrk="0" hangingPunct="0">
              <a:defRPr sz="2400">
                <a:solidFill>
                  <a:schemeClr val="tx1"/>
                </a:solidFill>
                <a:latin typeface="Candara" charset="0"/>
                <a:ea typeface="Arial" charset="0"/>
                <a:cs typeface="Arial" charset="0"/>
              </a:defRPr>
            </a:lvl4pPr>
            <a:lvl5pPr eaLnBrk="0" hangingPunct="0">
              <a:defRPr sz="2400">
                <a:solidFill>
                  <a:schemeClr val="tx1"/>
                </a:solidFill>
                <a:latin typeface="Candara" charset="0"/>
                <a:ea typeface="Arial" charset="0"/>
                <a:cs typeface="Arial" charset="0"/>
              </a:defRPr>
            </a:lvl5pPr>
            <a:lvl6pPr marL="457200" eaLnBrk="0" fontAlgn="base" hangingPunct="0">
              <a:spcBef>
                <a:spcPct val="0"/>
              </a:spcBef>
              <a:spcAft>
                <a:spcPct val="0"/>
              </a:spcAft>
              <a:defRPr sz="2400">
                <a:solidFill>
                  <a:schemeClr val="tx1"/>
                </a:solidFill>
                <a:latin typeface="Candara" charset="0"/>
                <a:ea typeface="Arial" charset="0"/>
                <a:cs typeface="Arial" charset="0"/>
              </a:defRPr>
            </a:lvl6pPr>
            <a:lvl7pPr marL="914400" eaLnBrk="0" fontAlgn="base" hangingPunct="0">
              <a:spcBef>
                <a:spcPct val="0"/>
              </a:spcBef>
              <a:spcAft>
                <a:spcPct val="0"/>
              </a:spcAft>
              <a:defRPr sz="2400">
                <a:solidFill>
                  <a:schemeClr val="tx1"/>
                </a:solidFill>
                <a:latin typeface="Candara" charset="0"/>
                <a:ea typeface="Arial" charset="0"/>
                <a:cs typeface="Arial" charset="0"/>
              </a:defRPr>
            </a:lvl7pPr>
            <a:lvl8pPr marL="1371600" eaLnBrk="0" fontAlgn="base" hangingPunct="0">
              <a:spcBef>
                <a:spcPct val="0"/>
              </a:spcBef>
              <a:spcAft>
                <a:spcPct val="0"/>
              </a:spcAft>
              <a:defRPr sz="2400">
                <a:solidFill>
                  <a:schemeClr val="tx1"/>
                </a:solidFill>
                <a:latin typeface="Candara" charset="0"/>
                <a:ea typeface="Arial" charset="0"/>
                <a:cs typeface="Arial" charset="0"/>
              </a:defRPr>
            </a:lvl8pPr>
            <a:lvl9pPr marL="1828800" eaLnBrk="0" fontAlgn="base" hangingPunct="0">
              <a:spcBef>
                <a:spcPct val="0"/>
              </a:spcBef>
              <a:spcAft>
                <a:spcPct val="0"/>
              </a:spcAft>
              <a:defRPr sz="2400">
                <a:solidFill>
                  <a:schemeClr val="tx1"/>
                </a:solidFill>
                <a:latin typeface="Candara" charset="0"/>
                <a:ea typeface="Arial" charset="0"/>
                <a:cs typeface="Arial" charset="0"/>
              </a:defRPr>
            </a:lvl9pPr>
          </a:lstStyle>
          <a:p>
            <a:pPr eaLnBrk="1" hangingPunct="1"/>
            <a:r>
              <a:rPr lang="en-US" sz="1800">
                <a:solidFill>
                  <a:srgbClr val="FFFF00"/>
                </a:solidFill>
              </a:rPr>
              <a:t>X is the number of interest, which means where Dr. Evil and Austin Powers are the same which is ALWAYS 0 in these problems </a:t>
            </a:r>
          </a:p>
        </p:txBody>
      </p:sp>
      <p:sp>
        <p:nvSpPr>
          <p:cNvPr id="14" name="TextBox 13"/>
          <p:cNvSpPr txBox="1">
            <a:spLocks noChangeArrowheads="1"/>
          </p:cNvSpPr>
          <p:nvPr/>
        </p:nvSpPr>
        <p:spPr bwMode="auto">
          <a:xfrm>
            <a:off x="854075" y="2019300"/>
            <a:ext cx="66722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ndara" charset="0"/>
                <a:ea typeface="ＭＳ Ｐゴシック" charset="0"/>
                <a:cs typeface="Arial" charset="0"/>
              </a:defRPr>
            </a:lvl1pPr>
            <a:lvl2pPr marL="37931725" indent="-37474525" eaLnBrk="0" hangingPunct="0">
              <a:defRPr sz="2400">
                <a:solidFill>
                  <a:schemeClr val="tx1"/>
                </a:solidFill>
                <a:latin typeface="Candara" charset="0"/>
                <a:ea typeface="Arial" charset="0"/>
                <a:cs typeface="Arial" charset="0"/>
              </a:defRPr>
            </a:lvl2pPr>
            <a:lvl3pPr eaLnBrk="0" hangingPunct="0">
              <a:defRPr sz="2400">
                <a:solidFill>
                  <a:schemeClr val="tx1"/>
                </a:solidFill>
                <a:latin typeface="Candara" charset="0"/>
                <a:ea typeface="Arial" charset="0"/>
                <a:cs typeface="Arial" charset="0"/>
              </a:defRPr>
            </a:lvl3pPr>
            <a:lvl4pPr eaLnBrk="0" hangingPunct="0">
              <a:defRPr sz="2400">
                <a:solidFill>
                  <a:schemeClr val="tx1"/>
                </a:solidFill>
                <a:latin typeface="Candara" charset="0"/>
                <a:ea typeface="Arial" charset="0"/>
                <a:cs typeface="Arial" charset="0"/>
              </a:defRPr>
            </a:lvl4pPr>
            <a:lvl5pPr eaLnBrk="0" hangingPunct="0">
              <a:defRPr sz="2400">
                <a:solidFill>
                  <a:schemeClr val="tx1"/>
                </a:solidFill>
                <a:latin typeface="Candara" charset="0"/>
                <a:ea typeface="Arial" charset="0"/>
                <a:cs typeface="Arial" charset="0"/>
              </a:defRPr>
            </a:lvl5pPr>
            <a:lvl6pPr marL="457200" eaLnBrk="0" fontAlgn="base" hangingPunct="0">
              <a:spcBef>
                <a:spcPct val="0"/>
              </a:spcBef>
              <a:spcAft>
                <a:spcPct val="0"/>
              </a:spcAft>
              <a:defRPr sz="2400">
                <a:solidFill>
                  <a:schemeClr val="tx1"/>
                </a:solidFill>
                <a:latin typeface="Candara" charset="0"/>
                <a:ea typeface="Arial" charset="0"/>
                <a:cs typeface="Arial" charset="0"/>
              </a:defRPr>
            </a:lvl6pPr>
            <a:lvl7pPr marL="914400" eaLnBrk="0" fontAlgn="base" hangingPunct="0">
              <a:spcBef>
                <a:spcPct val="0"/>
              </a:spcBef>
              <a:spcAft>
                <a:spcPct val="0"/>
              </a:spcAft>
              <a:defRPr sz="2400">
                <a:solidFill>
                  <a:schemeClr val="tx1"/>
                </a:solidFill>
                <a:latin typeface="Candara" charset="0"/>
                <a:ea typeface="Arial" charset="0"/>
                <a:cs typeface="Arial" charset="0"/>
              </a:defRPr>
            </a:lvl7pPr>
            <a:lvl8pPr marL="1371600" eaLnBrk="0" fontAlgn="base" hangingPunct="0">
              <a:spcBef>
                <a:spcPct val="0"/>
              </a:spcBef>
              <a:spcAft>
                <a:spcPct val="0"/>
              </a:spcAft>
              <a:defRPr sz="2400">
                <a:solidFill>
                  <a:schemeClr val="tx1"/>
                </a:solidFill>
                <a:latin typeface="Candara" charset="0"/>
                <a:ea typeface="Arial" charset="0"/>
                <a:cs typeface="Arial" charset="0"/>
              </a:defRPr>
            </a:lvl8pPr>
            <a:lvl9pPr marL="1828800" eaLnBrk="0" fontAlgn="base" hangingPunct="0">
              <a:spcBef>
                <a:spcPct val="0"/>
              </a:spcBef>
              <a:spcAft>
                <a:spcPct val="0"/>
              </a:spcAft>
              <a:defRPr sz="2400">
                <a:solidFill>
                  <a:schemeClr val="tx1"/>
                </a:solidFill>
                <a:latin typeface="Candara" charset="0"/>
                <a:ea typeface="Arial" charset="0"/>
                <a:cs typeface="Arial" charset="0"/>
              </a:defRPr>
            </a:lvl9pPr>
          </a:lstStyle>
          <a:p>
            <a:pPr eaLnBrk="1" hangingPunct="1"/>
            <a:r>
              <a:rPr lang="en-US" sz="1800">
                <a:solidFill>
                  <a:schemeClr val="bg1"/>
                </a:solidFill>
              </a:rPr>
              <a:t>We are looking for the probability that Dr. Evil beats Austin Powers.</a:t>
            </a:r>
          </a:p>
        </p:txBody>
      </p:sp>
      <p:graphicFrame>
        <p:nvGraphicFramePr>
          <p:cNvPr id="11272" name="Object 3"/>
          <p:cNvGraphicFramePr>
            <a:graphicFrameLocks noChangeAspect="1"/>
          </p:cNvGraphicFramePr>
          <p:nvPr/>
        </p:nvGraphicFramePr>
        <p:xfrm>
          <a:off x="1066800" y="5257800"/>
          <a:ext cx="2825750" cy="1122363"/>
        </p:xfrm>
        <a:graphic>
          <a:graphicData uri="http://schemas.openxmlformats.org/presentationml/2006/ole">
            <mc:AlternateContent xmlns:mc="http://schemas.openxmlformats.org/markup-compatibility/2006">
              <mc:Choice xmlns:v="urn:schemas-microsoft-com:vml" Requires="v">
                <p:oleObj spid="_x0000_s31798" name="Equation" r:id="rId6" imgW="927100" imgH="368300" progId="Equation.3">
                  <p:embed/>
                </p:oleObj>
              </mc:Choice>
              <mc:Fallback>
                <p:oleObj name="Equation" r:id="rId6" imgW="927100" imgH="3683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6800" y="5257800"/>
                        <a:ext cx="2825750" cy="1122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6" name="TextBox 15"/>
          <p:cNvSpPr txBox="1">
            <a:spLocks noChangeArrowheads="1"/>
          </p:cNvSpPr>
          <p:nvPr/>
        </p:nvSpPr>
        <p:spPr bwMode="auto">
          <a:xfrm>
            <a:off x="5308600" y="5638800"/>
            <a:ext cx="2844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ndara" charset="0"/>
                <a:ea typeface="ＭＳ Ｐゴシック" charset="0"/>
                <a:cs typeface="Arial" charset="0"/>
              </a:defRPr>
            </a:lvl1pPr>
            <a:lvl2pPr marL="37931725" indent="-37474525" eaLnBrk="0" hangingPunct="0">
              <a:defRPr sz="2400">
                <a:solidFill>
                  <a:schemeClr val="tx1"/>
                </a:solidFill>
                <a:latin typeface="Candara" charset="0"/>
                <a:ea typeface="Arial" charset="0"/>
                <a:cs typeface="Arial" charset="0"/>
              </a:defRPr>
            </a:lvl2pPr>
            <a:lvl3pPr eaLnBrk="0" hangingPunct="0">
              <a:defRPr sz="2400">
                <a:solidFill>
                  <a:schemeClr val="tx1"/>
                </a:solidFill>
                <a:latin typeface="Candara" charset="0"/>
                <a:ea typeface="Arial" charset="0"/>
                <a:cs typeface="Arial" charset="0"/>
              </a:defRPr>
            </a:lvl3pPr>
            <a:lvl4pPr eaLnBrk="0" hangingPunct="0">
              <a:defRPr sz="2400">
                <a:solidFill>
                  <a:schemeClr val="tx1"/>
                </a:solidFill>
                <a:latin typeface="Candara" charset="0"/>
                <a:ea typeface="Arial" charset="0"/>
                <a:cs typeface="Arial" charset="0"/>
              </a:defRPr>
            </a:lvl4pPr>
            <a:lvl5pPr eaLnBrk="0" hangingPunct="0">
              <a:defRPr sz="2400">
                <a:solidFill>
                  <a:schemeClr val="tx1"/>
                </a:solidFill>
                <a:latin typeface="Candara" charset="0"/>
                <a:ea typeface="Arial" charset="0"/>
                <a:cs typeface="Arial" charset="0"/>
              </a:defRPr>
            </a:lvl5pPr>
            <a:lvl6pPr marL="457200" eaLnBrk="0" fontAlgn="base" hangingPunct="0">
              <a:spcBef>
                <a:spcPct val="0"/>
              </a:spcBef>
              <a:spcAft>
                <a:spcPct val="0"/>
              </a:spcAft>
              <a:defRPr sz="2400">
                <a:solidFill>
                  <a:schemeClr val="tx1"/>
                </a:solidFill>
                <a:latin typeface="Candara" charset="0"/>
                <a:ea typeface="Arial" charset="0"/>
                <a:cs typeface="Arial" charset="0"/>
              </a:defRPr>
            </a:lvl6pPr>
            <a:lvl7pPr marL="914400" eaLnBrk="0" fontAlgn="base" hangingPunct="0">
              <a:spcBef>
                <a:spcPct val="0"/>
              </a:spcBef>
              <a:spcAft>
                <a:spcPct val="0"/>
              </a:spcAft>
              <a:defRPr sz="2400">
                <a:solidFill>
                  <a:schemeClr val="tx1"/>
                </a:solidFill>
                <a:latin typeface="Candara" charset="0"/>
                <a:ea typeface="Arial" charset="0"/>
                <a:cs typeface="Arial" charset="0"/>
              </a:defRPr>
            </a:lvl7pPr>
            <a:lvl8pPr marL="1371600" eaLnBrk="0" fontAlgn="base" hangingPunct="0">
              <a:spcBef>
                <a:spcPct val="0"/>
              </a:spcBef>
              <a:spcAft>
                <a:spcPct val="0"/>
              </a:spcAft>
              <a:defRPr sz="2400">
                <a:solidFill>
                  <a:schemeClr val="tx1"/>
                </a:solidFill>
                <a:latin typeface="Candara" charset="0"/>
                <a:ea typeface="Arial" charset="0"/>
                <a:cs typeface="Arial" charset="0"/>
              </a:defRPr>
            </a:lvl8pPr>
            <a:lvl9pPr marL="1828800" eaLnBrk="0" fontAlgn="base" hangingPunct="0">
              <a:spcBef>
                <a:spcPct val="0"/>
              </a:spcBef>
              <a:spcAft>
                <a:spcPct val="0"/>
              </a:spcAft>
              <a:defRPr sz="2400">
                <a:solidFill>
                  <a:schemeClr val="tx1"/>
                </a:solidFill>
                <a:latin typeface="Candara" charset="0"/>
                <a:ea typeface="Arial" charset="0"/>
                <a:cs typeface="Arial" charset="0"/>
              </a:defRPr>
            </a:lvl9pPr>
          </a:lstStyle>
          <a:p>
            <a:pPr eaLnBrk="1" hangingPunct="1"/>
            <a:r>
              <a:rPr lang="en-US" sz="3600">
                <a:solidFill>
                  <a:srgbClr val="FF6600"/>
                </a:solidFill>
              </a:rPr>
              <a:t>P(Z &gt; -.30)</a:t>
            </a:r>
          </a:p>
        </p:txBody>
      </p:sp>
    </p:spTree>
    <p:extLst>
      <p:ext uri="{BB962C8B-B14F-4D97-AF65-F5344CB8AC3E}">
        <p14:creationId xmlns:p14="http://schemas.microsoft.com/office/powerpoint/2010/main" val="423284980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27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127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14"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3875" y="512762"/>
            <a:ext cx="8364531" cy="1563281"/>
          </a:xfrm>
        </p:spPr>
        <p:txBody>
          <a:bodyPr/>
          <a:lstStyle/>
          <a:p>
            <a:r>
              <a:rPr lang="en-US" sz="4800" dirty="0" smtClean="0"/>
              <a:t>Difference between two random variables with…</a:t>
            </a:r>
            <a:endParaRPr lang="en-US" sz="4800" dirty="0"/>
          </a:p>
        </p:txBody>
      </p:sp>
      <p:pic>
        <p:nvPicPr>
          <p:cNvPr id="8" name="Picture 7" descr="Picture 2.png"/>
          <p:cNvPicPr>
            <a:picLocks noChangeAspect="1"/>
          </p:cNvPicPr>
          <p:nvPr/>
        </p:nvPicPr>
        <p:blipFill>
          <a:blip r:embed="rId4"/>
          <a:stretch>
            <a:fillRect/>
          </a:stretch>
        </p:blipFill>
        <p:spPr>
          <a:xfrm>
            <a:off x="971550" y="2582410"/>
            <a:ext cx="7010867" cy="3994734"/>
          </a:xfrm>
          <a:prstGeom prst="rect">
            <a:avLst/>
          </a:prstGeom>
        </p:spPr>
      </p:pic>
      <p:pic>
        <p:nvPicPr>
          <p:cNvPr id="3" name="Main Title _ Rebel Blockade Ru.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3022600"/>
            <a:ext cx="812800" cy="8128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edge">
                                      <p:cBhvr>
                                        <p:cTn id="7" dur="2000"/>
                                        <p:tgtEl>
                                          <p:spTgt spid="8"/>
                                        </p:tgtEl>
                                      </p:cBhvr>
                                    </p:animEffect>
                                  </p:childTnLst>
                                </p:cTn>
                              </p:par>
                            </p:childTnLst>
                          </p:cTn>
                        </p:par>
                        <p:par>
                          <p:cTn id="8" fill="hold">
                            <p:stCondLst>
                              <p:cond delay="2000"/>
                            </p:stCondLst>
                            <p:childTnLst>
                              <p:par>
                                <p:cTn id="9" presetID="1" presetClass="mediacall" presetSubtype="0" fill="hold" nodeType="afterEffect">
                                  <p:stCondLst>
                                    <p:cond delay="0"/>
                                  </p:stCondLst>
                                  <p:childTnLst>
                                    <p:cmd type="call" cmd="playFrom(0.0)">
                                      <p:cBhvr>
                                        <p:cTn id="10" dur="4506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p:spPr>
        <p:txBody>
          <a:bodyPr>
            <a:normAutofit fontScale="90000"/>
          </a:bodyPr>
          <a:lstStyle/>
          <a:p>
            <a:pPr algn="ctr" eaLnBrk="1" fontAlgn="auto" hangingPunct="1">
              <a:spcAft>
                <a:spcPts val="0"/>
              </a:spcAft>
              <a:defRPr/>
            </a:pPr>
            <a:r>
              <a:rPr lang="en-US" sz="4800" dirty="0" smtClean="0">
                <a:solidFill>
                  <a:schemeClr val="accent6">
                    <a:tint val="1000"/>
                  </a:schemeClr>
                </a:solidFill>
                <a:latin typeface="Comic Sans MS" pitchFamily="66" charset="0"/>
                <a:ea typeface="+mj-ea"/>
                <a:cs typeface="+mj-cs"/>
              </a:rPr>
              <a:t>Draw the curve and label your Z-score.</a:t>
            </a:r>
            <a:endParaRPr lang="en-US" sz="4800" dirty="0">
              <a:solidFill>
                <a:schemeClr val="accent6">
                  <a:tint val="1000"/>
                </a:schemeClr>
              </a:solidFill>
              <a:latin typeface="Comic Sans MS" pitchFamily="66" charset="0"/>
              <a:ea typeface="+mj-ea"/>
              <a:cs typeface="+mj-cs"/>
            </a:endParaRPr>
          </a:p>
        </p:txBody>
      </p:sp>
      <p:pic>
        <p:nvPicPr>
          <p:cNvPr id="26627" name="Picture 5" descr="Picture 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133600"/>
            <a:ext cx="344328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TextBox 6"/>
          <p:cNvSpPr txBox="1">
            <a:spLocks noChangeArrowheads="1"/>
          </p:cNvSpPr>
          <p:nvPr/>
        </p:nvSpPr>
        <p:spPr bwMode="auto">
          <a:xfrm>
            <a:off x="2286000" y="5638800"/>
            <a:ext cx="1905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ndara" charset="0"/>
                <a:ea typeface="ＭＳ Ｐゴシック" charset="0"/>
                <a:cs typeface="Arial" charset="0"/>
              </a:defRPr>
            </a:lvl1pPr>
            <a:lvl2pPr marL="37931725" indent="-37474525" eaLnBrk="0" hangingPunct="0">
              <a:defRPr sz="2400">
                <a:solidFill>
                  <a:schemeClr val="tx1"/>
                </a:solidFill>
                <a:latin typeface="Candara" charset="0"/>
                <a:ea typeface="Arial" charset="0"/>
                <a:cs typeface="Arial" charset="0"/>
              </a:defRPr>
            </a:lvl2pPr>
            <a:lvl3pPr eaLnBrk="0" hangingPunct="0">
              <a:defRPr sz="2400">
                <a:solidFill>
                  <a:schemeClr val="tx1"/>
                </a:solidFill>
                <a:latin typeface="Candara" charset="0"/>
                <a:ea typeface="Arial" charset="0"/>
                <a:cs typeface="Arial" charset="0"/>
              </a:defRPr>
            </a:lvl3pPr>
            <a:lvl4pPr eaLnBrk="0" hangingPunct="0">
              <a:defRPr sz="2400">
                <a:solidFill>
                  <a:schemeClr val="tx1"/>
                </a:solidFill>
                <a:latin typeface="Candara" charset="0"/>
                <a:ea typeface="Arial" charset="0"/>
                <a:cs typeface="Arial" charset="0"/>
              </a:defRPr>
            </a:lvl4pPr>
            <a:lvl5pPr eaLnBrk="0" hangingPunct="0">
              <a:defRPr sz="2400">
                <a:solidFill>
                  <a:schemeClr val="tx1"/>
                </a:solidFill>
                <a:latin typeface="Candara" charset="0"/>
                <a:ea typeface="Arial" charset="0"/>
                <a:cs typeface="Arial" charset="0"/>
              </a:defRPr>
            </a:lvl5pPr>
            <a:lvl6pPr marL="457200" eaLnBrk="0" fontAlgn="base" hangingPunct="0">
              <a:spcBef>
                <a:spcPct val="0"/>
              </a:spcBef>
              <a:spcAft>
                <a:spcPct val="0"/>
              </a:spcAft>
              <a:defRPr sz="2400">
                <a:solidFill>
                  <a:schemeClr val="tx1"/>
                </a:solidFill>
                <a:latin typeface="Candara" charset="0"/>
                <a:ea typeface="Arial" charset="0"/>
                <a:cs typeface="Arial" charset="0"/>
              </a:defRPr>
            </a:lvl6pPr>
            <a:lvl7pPr marL="914400" eaLnBrk="0" fontAlgn="base" hangingPunct="0">
              <a:spcBef>
                <a:spcPct val="0"/>
              </a:spcBef>
              <a:spcAft>
                <a:spcPct val="0"/>
              </a:spcAft>
              <a:defRPr sz="2400">
                <a:solidFill>
                  <a:schemeClr val="tx1"/>
                </a:solidFill>
                <a:latin typeface="Candara" charset="0"/>
                <a:ea typeface="Arial" charset="0"/>
                <a:cs typeface="Arial" charset="0"/>
              </a:defRPr>
            </a:lvl7pPr>
            <a:lvl8pPr marL="1371600" eaLnBrk="0" fontAlgn="base" hangingPunct="0">
              <a:spcBef>
                <a:spcPct val="0"/>
              </a:spcBef>
              <a:spcAft>
                <a:spcPct val="0"/>
              </a:spcAft>
              <a:defRPr sz="2400">
                <a:solidFill>
                  <a:schemeClr val="tx1"/>
                </a:solidFill>
                <a:latin typeface="Candara" charset="0"/>
                <a:ea typeface="Arial" charset="0"/>
                <a:cs typeface="Arial" charset="0"/>
              </a:defRPr>
            </a:lvl8pPr>
            <a:lvl9pPr marL="1828800" eaLnBrk="0" fontAlgn="base" hangingPunct="0">
              <a:spcBef>
                <a:spcPct val="0"/>
              </a:spcBef>
              <a:spcAft>
                <a:spcPct val="0"/>
              </a:spcAft>
              <a:defRPr sz="2400">
                <a:solidFill>
                  <a:schemeClr val="tx1"/>
                </a:solidFill>
                <a:latin typeface="Candara" charset="0"/>
                <a:ea typeface="Arial" charset="0"/>
                <a:cs typeface="Arial" charset="0"/>
              </a:defRPr>
            </a:lvl9pPr>
          </a:lstStyle>
          <a:p>
            <a:pPr eaLnBrk="1" hangingPunct="1"/>
            <a:r>
              <a:rPr lang="en-US" sz="3600"/>
              <a:t>Z = -.30</a:t>
            </a:r>
          </a:p>
        </p:txBody>
      </p:sp>
      <p:cxnSp>
        <p:nvCxnSpPr>
          <p:cNvPr id="9" name="Straight Arrow Connector 8"/>
          <p:cNvCxnSpPr/>
          <p:nvPr/>
        </p:nvCxnSpPr>
        <p:spPr>
          <a:xfrm rot="5400000" flipH="1" flipV="1">
            <a:off x="3124200" y="4343400"/>
            <a:ext cx="1295400" cy="990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86759516"/>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
            <a:ext cx="8229600" cy="2057400"/>
          </a:xfrm>
        </p:spPr>
        <p:txBody>
          <a:bodyPr>
            <a:normAutofit fontScale="90000"/>
          </a:bodyPr>
          <a:lstStyle/>
          <a:p>
            <a:pPr algn="ctr" eaLnBrk="1" fontAlgn="auto" hangingPunct="1">
              <a:spcAft>
                <a:spcPts val="0"/>
              </a:spcAft>
              <a:defRPr/>
            </a:pPr>
            <a:r>
              <a:rPr lang="en-US" sz="4800" dirty="0" smtClean="0">
                <a:solidFill>
                  <a:schemeClr val="accent6">
                    <a:tint val="1000"/>
                  </a:schemeClr>
                </a:solidFill>
                <a:latin typeface="Comic Sans MS" pitchFamily="66" charset="0"/>
                <a:ea typeface="+mj-ea"/>
                <a:cs typeface="+mj-cs"/>
              </a:rPr>
              <a:t>Austin usually </a:t>
            </a:r>
            <a:r>
              <a:rPr lang="en-US" sz="4800" dirty="0" err="1" smtClean="0">
                <a:solidFill>
                  <a:schemeClr val="accent6">
                    <a:tint val="1000"/>
                  </a:schemeClr>
                </a:solidFill>
                <a:latin typeface="Comic Sans MS" pitchFamily="66" charset="0"/>
                <a:ea typeface="+mj-ea"/>
                <a:cs typeface="+mj-cs"/>
              </a:rPr>
              <a:t>wins,so</a:t>
            </a:r>
            <a:r>
              <a:rPr lang="en-US" sz="4800" dirty="0" smtClean="0">
                <a:solidFill>
                  <a:schemeClr val="accent6">
                    <a:tint val="1000"/>
                  </a:schemeClr>
                </a:solidFill>
                <a:latin typeface="Comic Sans MS" pitchFamily="66" charset="0"/>
                <a:ea typeface="+mj-ea"/>
                <a:cs typeface="+mj-cs"/>
              </a:rPr>
              <a:t> his side of the curve should be the biggest.</a:t>
            </a:r>
            <a:endParaRPr lang="en-US" sz="4800" dirty="0">
              <a:solidFill>
                <a:schemeClr val="accent6">
                  <a:tint val="1000"/>
                </a:schemeClr>
              </a:solidFill>
              <a:latin typeface="Comic Sans MS" pitchFamily="66" charset="0"/>
              <a:ea typeface="+mj-ea"/>
              <a:cs typeface="+mj-cs"/>
            </a:endParaRPr>
          </a:p>
        </p:txBody>
      </p:sp>
      <p:pic>
        <p:nvPicPr>
          <p:cNvPr id="28675" name="Picture 5" descr="Picture 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3200400"/>
            <a:ext cx="344328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Arrow Connector 9"/>
          <p:cNvCxnSpPr/>
          <p:nvPr/>
        </p:nvCxnSpPr>
        <p:spPr>
          <a:xfrm rot="10800000" flipV="1">
            <a:off x="4648200" y="3276600"/>
            <a:ext cx="2362200" cy="1371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2133600" y="3962400"/>
            <a:ext cx="1676400" cy="990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a:spLocks noChangeArrowheads="1"/>
          </p:cNvSpPr>
          <p:nvPr/>
        </p:nvSpPr>
        <p:spPr bwMode="auto">
          <a:xfrm>
            <a:off x="7223125" y="2978150"/>
            <a:ext cx="13319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ndara" charset="0"/>
                <a:ea typeface="ＭＳ Ｐゴシック" charset="0"/>
                <a:cs typeface="Arial" charset="0"/>
              </a:defRPr>
            </a:lvl1pPr>
            <a:lvl2pPr marL="37931725" indent="-37474525" eaLnBrk="0" hangingPunct="0">
              <a:defRPr sz="2400">
                <a:solidFill>
                  <a:schemeClr val="tx1"/>
                </a:solidFill>
                <a:latin typeface="Candara" charset="0"/>
                <a:ea typeface="Arial" charset="0"/>
                <a:cs typeface="Arial" charset="0"/>
              </a:defRPr>
            </a:lvl2pPr>
            <a:lvl3pPr eaLnBrk="0" hangingPunct="0">
              <a:defRPr sz="2400">
                <a:solidFill>
                  <a:schemeClr val="tx1"/>
                </a:solidFill>
                <a:latin typeface="Candara" charset="0"/>
                <a:ea typeface="Arial" charset="0"/>
                <a:cs typeface="Arial" charset="0"/>
              </a:defRPr>
            </a:lvl3pPr>
            <a:lvl4pPr eaLnBrk="0" hangingPunct="0">
              <a:defRPr sz="2400">
                <a:solidFill>
                  <a:schemeClr val="tx1"/>
                </a:solidFill>
                <a:latin typeface="Candara" charset="0"/>
                <a:ea typeface="Arial" charset="0"/>
                <a:cs typeface="Arial" charset="0"/>
              </a:defRPr>
            </a:lvl4pPr>
            <a:lvl5pPr eaLnBrk="0" hangingPunct="0">
              <a:defRPr sz="2400">
                <a:solidFill>
                  <a:schemeClr val="tx1"/>
                </a:solidFill>
                <a:latin typeface="Candara" charset="0"/>
                <a:ea typeface="Arial" charset="0"/>
                <a:cs typeface="Arial" charset="0"/>
              </a:defRPr>
            </a:lvl5pPr>
            <a:lvl6pPr marL="457200" eaLnBrk="0" fontAlgn="base" hangingPunct="0">
              <a:spcBef>
                <a:spcPct val="0"/>
              </a:spcBef>
              <a:spcAft>
                <a:spcPct val="0"/>
              </a:spcAft>
              <a:defRPr sz="2400">
                <a:solidFill>
                  <a:schemeClr val="tx1"/>
                </a:solidFill>
                <a:latin typeface="Candara" charset="0"/>
                <a:ea typeface="Arial" charset="0"/>
                <a:cs typeface="Arial" charset="0"/>
              </a:defRPr>
            </a:lvl6pPr>
            <a:lvl7pPr marL="914400" eaLnBrk="0" fontAlgn="base" hangingPunct="0">
              <a:spcBef>
                <a:spcPct val="0"/>
              </a:spcBef>
              <a:spcAft>
                <a:spcPct val="0"/>
              </a:spcAft>
              <a:defRPr sz="2400">
                <a:solidFill>
                  <a:schemeClr val="tx1"/>
                </a:solidFill>
                <a:latin typeface="Candara" charset="0"/>
                <a:ea typeface="Arial" charset="0"/>
                <a:cs typeface="Arial" charset="0"/>
              </a:defRPr>
            </a:lvl7pPr>
            <a:lvl8pPr marL="1371600" eaLnBrk="0" fontAlgn="base" hangingPunct="0">
              <a:spcBef>
                <a:spcPct val="0"/>
              </a:spcBef>
              <a:spcAft>
                <a:spcPct val="0"/>
              </a:spcAft>
              <a:defRPr sz="2400">
                <a:solidFill>
                  <a:schemeClr val="tx1"/>
                </a:solidFill>
                <a:latin typeface="Candara" charset="0"/>
                <a:ea typeface="Arial" charset="0"/>
                <a:cs typeface="Arial" charset="0"/>
              </a:defRPr>
            </a:lvl8pPr>
            <a:lvl9pPr marL="1828800" eaLnBrk="0" fontAlgn="base" hangingPunct="0">
              <a:spcBef>
                <a:spcPct val="0"/>
              </a:spcBef>
              <a:spcAft>
                <a:spcPct val="0"/>
              </a:spcAft>
              <a:defRPr sz="2400">
                <a:solidFill>
                  <a:schemeClr val="tx1"/>
                </a:solidFill>
                <a:latin typeface="Candara" charset="0"/>
                <a:ea typeface="Arial" charset="0"/>
                <a:cs typeface="Arial" charset="0"/>
              </a:defRPr>
            </a:lvl9pPr>
          </a:lstStyle>
          <a:p>
            <a:pPr eaLnBrk="1" hangingPunct="1"/>
            <a:r>
              <a:rPr lang="en-US" sz="1800"/>
              <a:t>Austin Wins</a:t>
            </a:r>
          </a:p>
        </p:txBody>
      </p:sp>
      <p:sp>
        <p:nvSpPr>
          <p:cNvPr id="14" name="TextBox 13"/>
          <p:cNvSpPr txBox="1">
            <a:spLocks noChangeArrowheads="1"/>
          </p:cNvSpPr>
          <p:nvPr/>
        </p:nvSpPr>
        <p:spPr bwMode="auto">
          <a:xfrm>
            <a:off x="541338" y="3581400"/>
            <a:ext cx="1384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ndara" charset="0"/>
                <a:ea typeface="ＭＳ Ｐゴシック" charset="0"/>
                <a:cs typeface="Arial" charset="0"/>
              </a:defRPr>
            </a:lvl1pPr>
            <a:lvl2pPr marL="37931725" indent="-37474525" eaLnBrk="0" hangingPunct="0">
              <a:defRPr sz="2400">
                <a:solidFill>
                  <a:schemeClr val="tx1"/>
                </a:solidFill>
                <a:latin typeface="Candara" charset="0"/>
                <a:ea typeface="Arial" charset="0"/>
                <a:cs typeface="Arial" charset="0"/>
              </a:defRPr>
            </a:lvl2pPr>
            <a:lvl3pPr eaLnBrk="0" hangingPunct="0">
              <a:defRPr sz="2400">
                <a:solidFill>
                  <a:schemeClr val="tx1"/>
                </a:solidFill>
                <a:latin typeface="Candara" charset="0"/>
                <a:ea typeface="Arial" charset="0"/>
                <a:cs typeface="Arial" charset="0"/>
              </a:defRPr>
            </a:lvl3pPr>
            <a:lvl4pPr eaLnBrk="0" hangingPunct="0">
              <a:defRPr sz="2400">
                <a:solidFill>
                  <a:schemeClr val="tx1"/>
                </a:solidFill>
                <a:latin typeface="Candara" charset="0"/>
                <a:ea typeface="Arial" charset="0"/>
                <a:cs typeface="Arial" charset="0"/>
              </a:defRPr>
            </a:lvl4pPr>
            <a:lvl5pPr eaLnBrk="0" hangingPunct="0">
              <a:defRPr sz="2400">
                <a:solidFill>
                  <a:schemeClr val="tx1"/>
                </a:solidFill>
                <a:latin typeface="Candara" charset="0"/>
                <a:ea typeface="Arial" charset="0"/>
                <a:cs typeface="Arial" charset="0"/>
              </a:defRPr>
            </a:lvl5pPr>
            <a:lvl6pPr marL="457200" eaLnBrk="0" fontAlgn="base" hangingPunct="0">
              <a:spcBef>
                <a:spcPct val="0"/>
              </a:spcBef>
              <a:spcAft>
                <a:spcPct val="0"/>
              </a:spcAft>
              <a:defRPr sz="2400">
                <a:solidFill>
                  <a:schemeClr val="tx1"/>
                </a:solidFill>
                <a:latin typeface="Candara" charset="0"/>
                <a:ea typeface="Arial" charset="0"/>
                <a:cs typeface="Arial" charset="0"/>
              </a:defRPr>
            </a:lvl6pPr>
            <a:lvl7pPr marL="914400" eaLnBrk="0" fontAlgn="base" hangingPunct="0">
              <a:spcBef>
                <a:spcPct val="0"/>
              </a:spcBef>
              <a:spcAft>
                <a:spcPct val="0"/>
              </a:spcAft>
              <a:defRPr sz="2400">
                <a:solidFill>
                  <a:schemeClr val="tx1"/>
                </a:solidFill>
                <a:latin typeface="Candara" charset="0"/>
                <a:ea typeface="Arial" charset="0"/>
                <a:cs typeface="Arial" charset="0"/>
              </a:defRPr>
            </a:lvl7pPr>
            <a:lvl8pPr marL="1371600" eaLnBrk="0" fontAlgn="base" hangingPunct="0">
              <a:spcBef>
                <a:spcPct val="0"/>
              </a:spcBef>
              <a:spcAft>
                <a:spcPct val="0"/>
              </a:spcAft>
              <a:defRPr sz="2400">
                <a:solidFill>
                  <a:schemeClr val="tx1"/>
                </a:solidFill>
                <a:latin typeface="Candara" charset="0"/>
                <a:ea typeface="Arial" charset="0"/>
                <a:cs typeface="Arial" charset="0"/>
              </a:defRPr>
            </a:lvl8pPr>
            <a:lvl9pPr marL="1828800" eaLnBrk="0" fontAlgn="base" hangingPunct="0">
              <a:spcBef>
                <a:spcPct val="0"/>
              </a:spcBef>
              <a:spcAft>
                <a:spcPct val="0"/>
              </a:spcAft>
              <a:defRPr sz="2400">
                <a:solidFill>
                  <a:schemeClr val="tx1"/>
                </a:solidFill>
                <a:latin typeface="Candara" charset="0"/>
                <a:ea typeface="Arial" charset="0"/>
                <a:cs typeface="Arial" charset="0"/>
              </a:defRPr>
            </a:lvl9pPr>
          </a:lstStyle>
          <a:p>
            <a:pPr eaLnBrk="1" hangingPunct="1"/>
            <a:r>
              <a:rPr lang="en-US" sz="1800"/>
              <a:t>Dr. Evil Wins</a:t>
            </a:r>
          </a:p>
        </p:txBody>
      </p:sp>
    </p:spTree>
    <p:extLst>
      <p:ext uri="{BB962C8B-B14F-4D97-AF65-F5344CB8AC3E}">
        <p14:creationId xmlns:p14="http://schemas.microsoft.com/office/powerpoint/2010/main" val="173195647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accel="50000" decel="5000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8915400" cy="990600"/>
          </a:xfrm>
        </p:spPr>
        <p:txBody>
          <a:bodyPr/>
          <a:lstStyle/>
          <a:p>
            <a:pPr algn="ctr" eaLnBrk="1" fontAlgn="auto" hangingPunct="1">
              <a:spcAft>
                <a:spcPts val="0"/>
              </a:spcAft>
              <a:defRPr/>
            </a:pPr>
            <a:r>
              <a:rPr lang="en-US" sz="4800" dirty="0" smtClean="0">
                <a:solidFill>
                  <a:schemeClr val="accent6">
                    <a:tint val="1000"/>
                  </a:schemeClr>
                </a:solidFill>
                <a:latin typeface="Comic Sans MS" pitchFamily="66" charset="0"/>
                <a:ea typeface="+mj-ea"/>
                <a:cs typeface="+mj-cs"/>
              </a:rPr>
              <a:t>Dr. Evil’ side is on the left.</a:t>
            </a:r>
            <a:endParaRPr lang="en-US" sz="4800" dirty="0">
              <a:solidFill>
                <a:schemeClr val="accent6">
                  <a:tint val="1000"/>
                </a:schemeClr>
              </a:solidFill>
              <a:latin typeface="Comic Sans MS" pitchFamily="66" charset="0"/>
              <a:ea typeface="+mj-ea"/>
              <a:cs typeface="+mj-cs"/>
            </a:endParaRPr>
          </a:p>
        </p:txBody>
      </p:sp>
      <p:sp>
        <p:nvSpPr>
          <p:cNvPr id="15" name="TextBox 14"/>
          <p:cNvSpPr txBox="1">
            <a:spLocks noChangeArrowheads="1"/>
          </p:cNvSpPr>
          <p:nvPr/>
        </p:nvSpPr>
        <p:spPr bwMode="auto">
          <a:xfrm>
            <a:off x="685800" y="6019800"/>
            <a:ext cx="7239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ndara" charset="0"/>
                <a:ea typeface="ＭＳ Ｐゴシック" charset="0"/>
                <a:cs typeface="Arial" charset="0"/>
              </a:defRPr>
            </a:lvl1pPr>
            <a:lvl2pPr marL="37931725" indent="-37474525" eaLnBrk="0" hangingPunct="0">
              <a:defRPr sz="2400">
                <a:solidFill>
                  <a:schemeClr val="tx1"/>
                </a:solidFill>
                <a:latin typeface="Candara" charset="0"/>
                <a:ea typeface="Arial" charset="0"/>
                <a:cs typeface="Arial" charset="0"/>
              </a:defRPr>
            </a:lvl2pPr>
            <a:lvl3pPr eaLnBrk="0" hangingPunct="0">
              <a:defRPr sz="2400">
                <a:solidFill>
                  <a:schemeClr val="tx1"/>
                </a:solidFill>
                <a:latin typeface="Candara" charset="0"/>
                <a:ea typeface="Arial" charset="0"/>
                <a:cs typeface="Arial" charset="0"/>
              </a:defRPr>
            </a:lvl3pPr>
            <a:lvl4pPr eaLnBrk="0" hangingPunct="0">
              <a:defRPr sz="2400">
                <a:solidFill>
                  <a:schemeClr val="tx1"/>
                </a:solidFill>
                <a:latin typeface="Candara" charset="0"/>
                <a:ea typeface="Arial" charset="0"/>
                <a:cs typeface="Arial" charset="0"/>
              </a:defRPr>
            </a:lvl4pPr>
            <a:lvl5pPr eaLnBrk="0" hangingPunct="0">
              <a:defRPr sz="2400">
                <a:solidFill>
                  <a:schemeClr val="tx1"/>
                </a:solidFill>
                <a:latin typeface="Candara" charset="0"/>
                <a:ea typeface="Arial" charset="0"/>
                <a:cs typeface="Arial" charset="0"/>
              </a:defRPr>
            </a:lvl5pPr>
            <a:lvl6pPr marL="457200" eaLnBrk="0" fontAlgn="base" hangingPunct="0">
              <a:spcBef>
                <a:spcPct val="0"/>
              </a:spcBef>
              <a:spcAft>
                <a:spcPct val="0"/>
              </a:spcAft>
              <a:defRPr sz="2400">
                <a:solidFill>
                  <a:schemeClr val="tx1"/>
                </a:solidFill>
                <a:latin typeface="Candara" charset="0"/>
                <a:ea typeface="Arial" charset="0"/>
                <a:cs typeface="Arial" charset="0"/>
              </a:defRPr>
            </a:lvl6pPr>
            <a:lvl7pPr marL="914400" eaLnBrk="0" fontAlgn="base" hangingPunct="0">
              <a:spcBef>
                <a:spcPct val="0"/>
              </a:spcBef>
              <a:spcAft>
                <a:spcPct val="0"/>
              </a:spcAft>
              <a:defRPr sz="2400">
                <a:solidFill>
                  <a:schemeClr val="tx1"/>
                </a:solidFill>
                <a:latin typeface="Candara" charset="0"/>
                <a:ea typeface="Arial" charset="0"/>
                <a:cs typeface="Arial" charset="0"/>
              </a:defRPr>
            </a:lvl7pPr>
            <a:lvl8pPr marL="1371600" eaLnBrk="0" fontAlgn="base" hangingPunct="0">
              <a:spcBef>
                <a:spcPct val="0"/>
              </a:spcBef>
              <a:spcAft>
                <a:spcPct val="0"/>
              </a:spcAft>
              <a:defRPr sz="2400">
                <a:solidFill>
                  <a:schemeClr val="tx1"/>
                </a:solidFill>
                <a:latin typeface="Candara" charset="0"/>
                <a:ea typeface="Arial" charset="0"/>
                <a:cs typeface="Arial" charset="0"/>
              </a:defRPr>
            </a:lvl8pPr>
            <a:lvl9pPr marL="1828800" eaLnBrk="0" fontAlgn="base" hangingPunct="0">
              <a:spcBef>
                <a:spcPct val="0"/>
              </a:spcBef>
              <a:spcAft>
                <a:spcPct val="0"/>
              </a:spcAft>
              <a:defRPr sz="2400">
                <a:solidFill>
                  <a:schemeClr val="tx1"/>
                </a:solidFill>
                <a:latin typeface="Candara" charset="0"/>
                <a:ea typeface="Arial" charset="0"/>
                <a:cs typeface="Arial" charset="0"/>
              </a:defRPr>
            </a:lvl9pPr>
          </a:lstStyle>
          <a:p>
            <a:pPr eaLnBrk="1" hangingPunct="1"/>
            <a:r>
              <a:rPr lang="en-US" sz="1800"/>
              <a:t>We want Dr. Evil</a:t>
            </a:r>
            <a:r>
              <a:rPr lang="ja-JP" altLang="en-US" sz="1800"/>
              <a:t>’</a:t>
            </a:r>
            <a:r>
              <a:rPr lang="en-US" sz="1800"/>
              <a:t>s chances so we use normalcdf(-1000,-.30) = </a:t>
            </a:r>
            <a:r>
              <a:rPr lang="en-US" sz="1800">
                <a:solidFill>
                  <a:srgbClr val="FF6600"/>
                </a:solidFill>
              </a:rPr>
              <a:t>.3821</a:t>
            </a:r>
            <a:r>
              <a:rPr lang="en-US" sz="1800"/>
              <a:t> </a:t>
            </a:r>
          </a:p>
        </p:txBody>
      </p:sp>
      <p:pic>
        <p:nvPicPr>
          <p:cNvPr id="30724" name="Picture 15" descr="Picture 5.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905000"/>
            <a:ext cx="4381500"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2921981"/>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900" decel="100000" fill="hold"/>
                                        <p:tgtEl>
                                          <p:spTgt spid="1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eaLnBrk="1" fontAlgn="auto" hangingPunct="1">
              <a:spcAft>
                <a:spcPts val="0"/>
              </a:spcAft>
              <a:defRPr/>
            </a:pPr>
            <a:r>
              <a:rPr lang="en-US" sz="4800" dirty="0" smtClean="0">
                <a:solidFill>
                  <a:schemeClr val="accent6">
                    <a:tint val="1000"/>
                  </a:schemeClr>
                </a:solidFill>
                <a:latin typeface="Comic Sans MS" pitchFamily="66" charset="0"/>
                <a:ea typeface="+mj-ea"/>
                <a:cs typeface="+mj-cs"/>
              </a:rPr>
              <a:t>Answer in context</a:t>
            </a:r>
            <a:endParaRPr lang="en-US" sz="4800" dirty="0">
              <a:solidFill>
                <a:schemeClr val="accent6">
                  <a:tint val="1000"/>
                </a:schemeClr>
              </a:solidFill>
              <a:latin typeface="Comic Sans MS" pitchFamily="66" charset="0"/>
              <a:ea typeface="+mj-ea"/>
              <a:cs typeface="+mj-cs"/>
            </a:endParaRPr>
          </a:p>
        </p:txBody>
      </p:sp>
      <p:sp>
        <p:nvSpPr>
          <p:cNvPr id="10" name="TextBox 9"/>
          <p:cNvSpPr txBox="1">
            <a:spLocks noChangeArrowheads="1"/>
          </p:cNvSpPr>
          <p:nvPr/>
        </p:nvSpPr>
        <p:spPr bwMode="auto">
          <a:xfrm>
            <a:off x="609600" y="2743200"/>
            <a:ext cx="7631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ndara" charset="0"/>
                <a:ea typeface="ＭＳ Ｐゴシック" charset="0"/>
                <a:cs typeface="Arial" charset="0"/>
              </a:defRPr>
            </a:lvl1pPr>
            <a:lvl2pPr marL="37931725" indent="-37474525" eaLnBrk="0" hangingPunct="0">
              <a:defRPr sz="2400">
                <a:solidFill>
                  <a:schemeClr val="tx1"/>
                </a:solidFill>
                <a:latin typeface="Candara" charset="0"/>
                <a:ea typeface="Arial" charset="0"/>
                <a:cs typeface="Arial" charset="0"/>
              </a:defRPr>
            </a:lvl2pPr>
            <a:lvl3pPr eaLnBrk="0" hangingPunct="0">
              <a:defRPr sz="2400">
                <a:solidFill>
                  <a:schemeClr val="tx1"/>
                </a:solidFill>
                <a:latin typeface="Candara" charset="0"/>
                <a:ea typeface="Arial" charset="0"/>
                <a:cs typeface="Arial" charset="0"/>
              </a:defRPr>
            </a:lvl3pPr>
            <a:lvl4pPr eaLnBrk="0" hangingPunct="0">
              <a:defRPr sz="2400">
                <a:solidFill>
                  <a:schemeClr val="tx1"/>
                </a:solidFill>
                <a:latin typeface="Candara" charset="0"/>
                <a:ea typeface="Arial" charset="0"/>
                <a:cs typeface="Arial" charset="0"/>
              </a:defRPr>
            </a:lvl4pPr>
            <a:lvl5pPr eaLnBrk="0" hangingPunct="0">
              <a:defRPr sz="2400">
                <a:solidFill>
                  <a:schemeClr val="tx1"/>
                </a:solidFill>
                <a:latin typeface="Candara" charset="0"/>
                <a:ea typeface="Arial" charset="0"/>
                <a:cs typeface="Arial" charset="0"/>
              </a:defRPr>
            </a:lvl5pPr>
            <a:lvl6pPr marL="457200" eaLnBrk="0" fontAlgn="base" hangingPunct="0">
              <a:spcBef>
                <a:spcPct val="0"/>
              </a:spcBef>
              <a:spcAft>
                <a:spcPct val="0"/>
              </a:spcAft>
              <a:defRPr sz="2400">
                <a:solidFill>
                  <a:schemeClr val="tx1"/>
                </a:solidFill>
                <a:latin typeface="Candara" charset="0"/>
                <a:ea typeface="Arial" charset="0"/>
                <a:cs typeface="Arial" charset="0"/>
              </a:defRPr>
            </a:lvl6pPr>
            <a:lvl7pPr marL="914400" eaLnBrk="0" fontAlgn="base" hangingPunct="0">
              <a:spcBef>
                <a:spcPct val="0"/>
              </a:spcBef>
              <a:spcAft>
                <a:spcPct val="0"/>
              </a:spcAft>
              <a:defRPr sz="2400">
                <a:solidFill>
                  <a:schemeClr val="tx1"/>
                </a:solidFill>
                <a:latin typeface="Candara" charset="0"/>
                <a:ea typeface="Arial" charset="0"/>
                <a:cs typeface="Arial" charset="0"/>
              </a:defRPr>
            </a:lvl7pPr>
            <a:lvl8pPr marL="1371600" eaLnBrk="0" fontAlgn="base" hangingPunct="0">
              <a:spcBef>
                <a:spcPct val="0"/>
              </a:spcBef>
              <a:spcAft>
                <a:spcPct val="0"/>
              </a:spcAft>
              <a:defRPr sz="2400">
                <a:solidFill>
                  <a:schemeClr val="tx1"/>
                </a:solidFill>
                <a:latin typeface="Candara" charset="0"/>
                <a:ea typeface="Arial" charset="0"/>
                <a:cs typeface="Arial" charset="0"/>
              </a:defRPr>
            </a:lvl8pPr>
            <a:lvl9pPr marL="1828800" eaLnBrk="0" fontAlgn="base" hangingPunct="0">
              <a:spcBef>
                <a:spcPct val="0"/>
              </a:spcBef>
              <a:spcAft>
                <a:spcPct val="0"/>
              </a:spcAft>
              <a:defRPr sz="2400">
                <a:solidFill>
                  <a:schemeClr val="tx1"/>
                </a:solidFill>
                <a:latin typeface="Candara" charset="0"/>
                <a:ea typeface="Arial" charset="0"/>
                <a:cs typeface="Arial" charset="0"/>
              </a:defRPr>
            </a:lvl9pPr>
          </a:lstStyle>
          <a:p>
            <a:pPr eaLnBrk="1" hangingPunct="1"/>
            <a:r>
              <a:rPr lang="en-US" sz="1800"/>
              <a:t>There is about a 38.2% chance that Dr. Evil will beat Austin Powers in washers.</a:t>
            </a:r>
          </a:p>
        </p:txBody>
      </p:sp>
      <p:sp>
        <p:nvSpPr>
          <p:cNvPr id="11" name="TextBox 10"/>
          <p:cNvSpPr txBox="1">
            <a:spLocks noChangeArrowheads="1"/>
          </p:cNvSpPr>
          <p:nvPr/>
        </p:nvSpPr>
        <p:spPr bwMode="auto">
          <a:xfrm>
            <a:off x="4246563" y="4038600"/>
            <a:ext cx="4841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ndara" charset="0"/>
                <a:ea typeface="ＭＳ Ｐゴシック" charset="0"/>
                <a:cs typeface="Arial" charset="0"/>
              </a:defRPr>
            </a:lvl1pPr>
            <a:lvl2pPr marL="37931725" indent="-37474525" eaLnBrk="0" hangingPunct="0">
              <a:defRPr sz="2400">
                <a:solidFill>
                  <a:schemeClr val="tx1"/>
                </a:solidFill>
                <a:latin typeface="Candara" charset="0"/>
                <a:ea typeface="Arial" charset="0"/>
                <a:cs typeface="Arial" charset="0"/>
              </a:defRPr>
            </a:lvl2pPr>
            <a:lvl3pPr eaLnBrk="0" hangingPunct="0">
              <a:defRPr sz="2400">
                <a:solidFill>
                  <a:schemeClr val="tx1"/>
                </a:solidFill>
                <a:latin typeface="Candara" charset="0"/>
                <a:ea typeface="Arial" charset="0"/>
                <a:cs typeface="Arial" charset="0"/>
              </a:defRPr>
            </a:lvl3pPr>
            <a:lvl4pPr eaLnBrk="0" hangingPunct="0">
              <a:defRPr sz="2400">
                <a:solidFill>
                  <a:schemeClr val="tx1"/>
                </a:solidFill>
                <a:latin typeface="Candara" charset="0"/>
                <a:ea typeface="Arial" charset="0"/>
                <a:cs typeface="Arial" charset="0"/>
              </a:defRPr>
            </a:lvl4pPr>
            <a:lvl5pPr eaLnBrk="0" hangingPunct="0">
              <a:defRPr sz="2400">
                <a:solidFill>
                  <a:schemeClr val="tx1"/>
                </a:solidFill>
                <a:latin typeface="Candara" charset="0"/>
                <a:ea typeface="Arial" charset="0"/>
                <a:cs typeface="Arial" charset="0"/>
              </a:defRPr>
            </a:lvl5pPr>
            <a:lvl6pPr marL="457200" eaLnBrk="0" fontAlgn="base" hangingPunct="0">
              <a:spcBef>
                <a:spcPct val="0"/>
              </a:spcBef>
              <a:spcAft>
                <a:spcPct val="0"/>
              </a:spcAft>
              <a:defRPr sz="2400">
                <a:solidFill>
                  <a:schemeClr val="tx1"/>
                </a:solidFill>
                <a:latin typeface="Candara" charset="0"/>
                <a:ea typeface="Arial" charset="0"/>
                <a:cs typeface="Arial" charset="0"/>
              </a:defRPr>
            </a:lvl6pPr>
            <a:lvl7pPr marL="914400" eaLnBrk="0" fontAlgn="base" hangingPunct="0">
              <a:spcBef>
                <a:spcPct val="0"/>
              </a:spcBef>
              <a:spcAft>
                <a:spcPct val="0"/>
              </a:spcAft>
              <a:defRPr sz="2400">
                <a:solidFill>
                  <a:schemeClr val="tx1"/>
                </a:solidFill>
                <a:latin typeface="Candara" charset="0"/>
                <a:ea typeface="Arial" charset="0"/>
                <a:cs typeface="Arial" charset="0"/>
              </a:defRPr>
            </a:lvl7pPr>
            <a:lvl8pPr marL="1371600" eaLnBrk="0" fontAlgn="base" hangingPunct="0">
              <a:spcBef>
                <a:spcPct val="0"/>
              </a:spcBef>
              <a:spcAft>
                <a:spcPct val="0"/>
              </a:spcAft>
              <a:defRPr sz="2400">
                <a:solidFill>
                  <a:schemeClr val="tx1"/>
                </a:solidFill>
                <a:latin typeface="Candara" charset="0"/>
                <a:ea typeface="Arial" charset="0"/>
                <a:cs typeface="Arial" charset="0"/>
              </a:defRPr>
            </a:lvl8pPr>
            <a:lvl9pPr marL="1828800" eaLnBrk="0" fontAlgn="base" hangingPunct="0">
              <a:spcBef>
                <a:spcPct val="0"/>
              </a:spcBef>
              <a:spcAft>
                <a:spcPct val="0"/>
              </a:spcAft>
              <a:defRPr sz="2400">
                <a:solidFill>
                  <a:schemeClr val="tx1"/>
                </a:solidFill>
                <a:latin typeface="Candara" charset="0"/>
                <a:ea typeface="Arial" charset="0"/>
                <a:cs typeface="Arial" charset="0"/>
              </a:defRPr>
            </a:lvl9pPr>
          </a:lstStyle>
          <a:p>
            <a:pPr eaLnBrk="1" hangingPunct="1"/>
            <a:r>
              <a:rPr lang="en-US" sz="1800"/>
              <a:t>OR</a:t>
            </a:r>
          </a:p>
        </p:txBody>
      </p:sp>
      <p:sp>
        <p:nvSpPr>
          <p:cNvPr id="12" name="TextBox 11"/>
          <p:cNvSpPr txBox="1">
            <a:spLocks noChangeArrowheads="1"/>
          </p:cNvSpPr>
          <p:nvPr/>
        </p:nvSpPr>
        <p:spPr bwMode="auto">
          <a:xfrm>
            <a:off x="936625" y="5413375"/>
            <a:ext cx="6618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ndara" charset="0"/>
                <a:ea typeface="ＭＳ Ｐゴシック" charset="0"/>
                <a:cs typeface="Arial" charset="0"/>
              </a:defRPr>
            </a:lvl1pPr>
            <a:lvl2pPr marL="37931725" indent="-37474525" eaLnBrk="0" hangingPunct="0">
              <a:defRPr sz="2400">
                <a:solidFill>
                  <a:schemeClr val="tx1"/>
                </a:solidFill>
                <a:latin typeface="Candara" charset="0"/>
                <a:ea typeface="Arial" charset="0"/>
                <a:cs typeface="Arial" charset="0"/>
              </a:defRPr>
            </a:lvl2pPr>
            <a:lvl3pPr eaLnBrk="0" hangingPunct="0">
              <a:defRPr sz="2400">
                <a:solidFill>
                  <a:schemeClr val="tx1"/>
                </a:solidFill>
                <a:latin typeface="Candara" charset="0"/>
                <a:ea typeface="Arial" charset="0"/>
                <a:cs typeface="Arial" charset="0"/>
              </a:defRPr>
            </a:lvl3pPr>
            <a:lvl4pPr eaLnBrk="0" hangingPunct="0">
              <a:defRPr sz="2400">
                <a:solidFill>
                  <a:schemeClr val="tx1"/>
                </a:solidFill>
                <a:latin typeface="Candara" charset="0"/>
                <a:ea typeface="Arial" charset="0"/>
                <a:cs typeface="Arial" charset="0"/>
              </a:defRPr>
            </a:lvl4pPr>
            <a:lvl5pPr eaLnBrk="0" hangingPunct="0">
              <a:defRPr sz="2400">
                <a:solidFill>
                  <a:schemeClr val="tx1"/>
                </a:solidFill>
                <a:latin typeface="Candara" charset="0"/>
                <a:ea typeface="Arial" charset="0"/>
                <a:cs typeface="Arial" charset="0"/>
              </a:defRPr>
            </a:lvl5pPr>
            <a:lvl6pPr marL="457200" eaLnBrk="0" fontAlgn="base" hangingPunct="0">
              <a:spcBef>
                <a:spcPct val="0"/>
              </a:spcBef>
              <a:spcAft>
                <a:spcPct val="0"/>
              </a:spcAft>
              <a:defRPr sz="2400">
                <a:solidFill>
                  <a:schemeClr val="tx1"/>
                </a:solidFill>
                <a:latin typeface="Candara" charset="0"/>
                <a:ea typeface="Arial" charset="0"/>
                <a:cs typeface="Arial" charset="0"/>
              </a:defRPr>
            </a:lvl6pPr>
            <a:lvl7pPr marL="914400" eaLnBrk="0" fontAlgn="base" hangingPunct="0">
              <a:spcBef>
                <a:spcPct val="0"/>
              </a:spcBef>
              <a:spcAft>
                <a:spcPct val="0"/>
              </a:spcAft>
              <a:defRPr sz="2400">
                <a:solidFill>
                  <a:schemeClr val="tx1"/>
                </a:solidFill>
                <a:latin typeface="Candara" charset="0"/>
                <a:ea typeface="Arial" charset="0"/>
                <a:cs typeface="Arial" charset="0"/>
              </a:defRPr>
            </a:lvl7pPr>
            <a:lvl8pPr marL="1371600" eaLnBrk="0" fontAlgn="base" hangingPunct="0">
              <a:spcBef>
                <a:spcPct val="0"/>
              </a:spcBef>
              <a:spcAft>
                <a:spcPct val="0"/>
              </a:spcAft>
              <a:defRPr sz="2400">
                <a:solidFill>
                  <a:schemeClr val="tx1"/>
                </a:solidFill>
                <a:latin typeface="Candara" charset="0"/>
                <a:ea typeface="Arial" charset="0"/>
                <a:cs typeface="Arial" charset="0"/>
              </a:defRPr>
            </a:lvl8pPr>
            <a:lvl9pPr marL="1828800" eaLnBrk="0" fontAlgn="base" hangingPunct="0">
              <a:spcBef>
                <a:spcPct val="0"/>
              </a:spcBef>
              <a:spcAft>
                <a:spcPct val="0"/>
              </a:spcAft>
              <a:defRPr sz="2400">
                <a:solidFill>
                  <a:schemeClr val="tx1"/>
                </a:solidFill>
                <a:latin typeface="Candara" charset="0"/>
                <a:ea typeface="Arial" charset="0"/>
                <a:cs typeface="Arial" charset="0"/>
              </a:defRPr>
            </a:lvl9pPr>
          </a:lstStyle>
          <a:p>
            <a:pPr eaLnBrk="1" hangingPunct="1"/>
            <a:r>
              <a:rPr lang="en-US" sz="1800"/>
              <a:t>About 38.2% of the time Dr. Evil will beat Austin Powers in washers. </a:t>
            </a:r>
          </a:p>
        </p:txBody>
      </p:sp>
      <p:sp>
        <p:nvSpPr>
          <p:cNvPr id="13" name="TextBox 12"/>
          <p:cNvSpPr txBox="1">
            <a:spLocks noChangeArrowheads="1"/>
          </p:cNvSpPr>
          <p:nvPr/>
        </p:nvSpPr>
        <p:spPr bwMode="auto">
          <a:xfrm>
            <a:off x="1066800" y="1676400"/>
            <a:ext cx="6638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ndara" charset="0"/>
                <a:ea typeface="ＭＳ Ｐゴシック" charset="0"/>
                <a:cs typeface="Arial" charset="0"/>
              </a:defRPr>
            </a:lvl1pPr>
            <a:lvl2pPr marL="37931725" indent="-37474525" eaLnBrk="0" hangingPunct="0">
              <a:defRPr sz="2400">
                <a:solidFill>
                  <a:schemeClr val="tx1"/>
                </a:solidFill>
                <a:latin typeface="Candara" charset="0"/>
                <a:ea typeface="Arial" charset="0"/>
                <a:cs typeface="Arial" charset="0"/>
              </a:defRPr>
            </a:lvl2pPr>
            <a:lvl3pPr eaLnBrk="0" hangingPunct="0">
              <a:defRPr sz="2400">
                <a:solidFill>
                  <a:schemeClr val="tx1"/>
                </a:solidFill>
                <a:latin typeface="Candara" charset="0"/>
                <a:ea typeface="Arial" charset="0"/>
                <a:cs typeface="Arial" charset="0"/>
              </a:defRPr>
            </a:lvl3pPr>
            <a:lvl4pPr eaLnBrk="0" hangingPunct="0">
              <a:defRPr sz="2400">
                <a:solidFill>
                  <a:schemeClr val="tx1"/>
                </a:solidFill>
                <a:latin typeface="Candara" charset="0"/>
                <a:ea typeface="Arial" charset="0"/>
                <a:cs typeface="Arial" charset="0"/>
              </a:defRPr>
            </a:lvl4pPr>
            <a:lvl5pPr eaLnBrk="0" hangingPunct="0">
              <a:defRPr sz="2400">
                <a:solidFill>
                  <a:schemeClr val="tx1"/>
                </a:solidFill>
                <a:latin typeface="Candara" charset="0"/>
                <a:ea typeface="Arial" charset="0"/>
                <a:cs typeface="Arial" charset="0"/>
              </a:defRPr>
            </a:lvl5pPr>
            <a:lvl6pPr marL="457200" eaLnBrk="0" fontAlgn="base" hangingPunct="0">
              <a:spcBef>
                <a:spcPct val="0"/>
              </a:spcBef>
              <a:spcAft>
                <a:spcPct val="0"/>
              </a:spcAft>
              <a:defRPr sz="2400">
                <a:solidFill>
                  <a:schemeClr val="tx1"/>
                </a:solidFill>
                <a:latin typeface="Candara" charset="0"/>
                <a:ea typeface="Arial" charset="0"/>
                <a:cs typeface="Arial" charset="0"/>
              </a:defRPr>
            </a:lvl6pPr>
            <a:lvl7pPr marL="914400" eaLnBrk="0" fontAlgn="base" hangingPunct="0">
              <a:spcBef>
                <a:spcPct val="0"/>
              </a:spcBef>
              <a:spcAft>
                <a:spcPct val="0"/>
              </a:spcAft>
              <a:defRPr sz="2400">
                <a:solidFill>
                  <a:schemeClr val="tx1"/>
                </a:solidFill>
                <a:latin typeface="Candara" charset="0"/>
                <a:ea typeface="Arial" charset="0"/>
                <a:cs typeface="Arial" charset="0"/>
              </a:defRPr>
            </a:lvl7pPr>
            <a:lvl8pPr marL="1371600" eaLnBrk="0" fontAlgn="base" hangingPunct="0">
              <a:spcBef>
                <a:spcPct val="0"/>
              </a:spcBef>
              <a:spcAft>
                <a:spcPct val="0"/>
              </a:spcAft>
              <a:defRPr sz="2400">
                <a:solidFill>
                  <a:schemeClr val="tx1"/>
                </a:solidFill>
                <a:latin typeface="Candara" charset="0"/>
                <a:ea typeface="Arial" charset="0"/>
                <a:cs typeface="Arial" charset="0"/>
              </a:defRPr>
            </a:lvl8pPr>
            <a:lvl9pPr marL="1828800" eaLnBrk="0" fontAlgn="base" hangingPunct="0">
              <a:spcBef>
                <a:spcPct val="0"/>
              </a:spcBef>
              <a:spcAft>
                <a:spcPct val="0"/>
              </a:spcAft>
              <a:defRPr sz="2400">
                <a:solidFill>
                  <a:schemeClr val="tx1"/>
                </a:solidFill>
                <a:latin typeface="Candara" charset="0"/>
                <a:ea typeface="Arial" charset="0"/>
                <a:cs typeface="Arial" charset="0"/>
              </a:defRPr>
            </a:lvl9pPr>
          </a:lstStyle>
          <a:p>
            <a:pPr eaLnBrk="1" hangingPunct="1"/>
            <a:r>
              <a:rPr lang="en-US" sz="1800" i="1">
                <a:solidFill>
                  <a:srgbClr val="FFFF00"/>
                </a:solidFill>
              </a:rPr>
              <a:t>WRITE YOUR ANSWER AS IF YOU WERE GOING TO TELL YOUR FRIEND</a:t>
            </a:r>
          </a:p>
        </p:txBody>
      </p:sp>
    </p:spTree>
    <p:extLst>
      <p:ext uri="{BB962C8B-B14F-4D97-AF65-F5344CB8AC3E}">
        <p14:creationId xmlns:p14="http://schemas.microsoft.com/office/powerpoint/2010/main" val="416967390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Binomial Setting</a:t>
            </a:r>
            <a:endParaRPr lang="en-US" dirty="0"/>
          </a:p>
        </p:txBody>
      </p:sp>
      <p:sp>
        <p:nvSpPr>
          <p:cNvPr id="3" name="Content Placeholder 2"/>
          <p:cNvSpPr>
            <a:spLocks noGrp="1"/>
          </p:cNvSpPr>
          <p:nvPr>
            <p:ph idx="1"/>
          </p:nvPr>
        </p:nvSpPr>
        <p:spPr/>
        <p:txBody>
          <a:bodyPr/>
          <a:lstStyle/>
          <a:p>
            <a:pPr>
              <a:buNone/>
            </a:pPr>
            <a:r>
              <a:rPr lang="en-US" dirty="0" smtClean="0"/>
              <a:t>We use the acronym POTI</a:t>
            </a:r>
          </a:p>
          <a:p>
            <a:pPr>
              <a:buNone/>
            </a:pPr>
            <a:endParaRPr lang="en-US" dirty="0" smtClean="0"/>
          </a:p>
          <a:p>
            <a:pPr>
              <a:buNone/>
            </a:pPr>
            <a:r>
              <a:rPr lang="en-US" sz="3000" b="1" dirty="0" smtClean="0">
                <a:solidFill>
                  <a:srgbClr val="0C0C0C"/>
                </a:solidFill>
              </a:rPr>
              <a:t>P</a:t>
            </a:r>
            <a:r>
              <a:rPr lang="en-US" sz="3000" dirty="0" smtClean="0"/>
              <a:t>: Probability “</a:t>
            </a:r>
            <a:r>
              <a:rPr lang="en-US" sz="3000" i="1" dirty="0" err="1" smtClean="0"/>
              <a:t>p</a:t>
            </a:r>
            <a:r>
              <a:rPr lang="en-US" sz="3000" dirty="0" smtClean="0"/>
              <a:t>”</a:t>
            </a:r>
            <a:r>
              <a:rPr lang="en-US" sz="3000" i="1" dirty="0" smtClean="0"/>
              <a:t> </a:t>
            </a:r>
            <a:r>
              <a:rPr lang="en-US" sz="3000" dirty="0" smtClean="0"/>
              <a:t>same for every trial</a:t>
            </a:r>
          </a:p>
          <a:p>
            <a:pPr>
              <a:buNone/>
            </a:pPr>
            <a:r>
              <a:rPr lang="en-US" sz="3000" b="1" dirty="0" smtClean="0">
                <a:solidFill>
                  <a:srgbClr val="0C0C0C"/>
                </a:solidFill>
              </a:rPr>
              <a:t>O</a:t>
            </a:r>
            <a:r>
              <a:rPr lang="en-US" sz="3000" dirty="0" smtClean="0"/>
              <a:t>: Outcome is either “success” or “failure”</a:t>
            </a:r>
          </a:p>
          <a:p>
            <a:pPr>
              <a:buNone/>
            </a:pPr>
            <a:r>
              <a:rPr lang="en-US" sz="3000" b="1" dirty="0" smtClean="0">
                <a:solidFill>
                  <a:srgbClr val="0C0C0C"/>
                </a:solidFill>
              </a:rPr>
              <a:t>T</a:t>
            </a:r>
            <a:r>
              <a:rPr lang="en-US" sz="3000" dirty="0" smtClean="0"/>
              <a:t>: Trials are a fixed number “</a:t>
            </a:r>
            <a:r>
              <a:rPr lang="en-US" sz="3000" dirty="0" err="1" smtClean="0"/>
              <a:t>n</a:t>
            </a:r>
            <a:r>
              <a:rPr lang="en-US" sz="3000" dirty="0" smtClean="0"/>
              <a:t>”</a:t>
            </a:r>
          </a:p>
          <a:p>
            <a:pPr>
              <a:buNone/>
            </a:pPr>
            <a:r>
              <a:rPr lang="en-US" sz="3000" b="1" dirty="0" smtClean="0">
                <a:solidFill>
                  <a:srgbClr val="0C0C0C"/>
                </a:solidFill>
              </a:rPr>
              <a:t>I</a:t>
            </a:r>
            <a:r>
              <a:rPr lang="en-US" sz="3000" dirty="0" smtClean="0"/>
              <a:t>: Each trial is independent of other trials</a:t>
            </a:r>
            <a:endParaRPr lang="en-US" sz="3000" dirty="0"/>
          </a:p>
        </p:txBody>
      </p:sp>
    </p:spTree>
    <p:extLst>
      <p:ext uri="{BB962C8B-B14F-4D97-AF65-F5344CB8AC3E}">
        <p14:creationId xmlns:p14="http://schemas.microsoft.com/office/powerpoint/2010/main" val="1196590536"/>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Binomial Formulas</a:t>
            </a:r>
            <a:endParaRPr lang="en-US" dirty="0"/>
          </a:p>
        </p:txBody>
      </p:sp>
      <p:sp>
        <p:nvSpPr>
          <p:cNvPr id="3" name="Content Placeholder 2"/>
          <p:cNvSpPr>
            <a:spLocks noGrp="1"/>
          </p:cNvSpPr>
          <p:nvPr>
            <p:ph idx="1"/>
          </p:nvPr>
        </p:nvSpPr>
        <p:spPr>
          <a:xfrm>
            <a:off x="726141" y="1586754"/>
            <a:ext cx="7691719" cy="1572372"/>
          </a:xfrm>
        </p:spPr>
        <p:txBody>
          <a:bodyPr>
            <a:normAutofit lnSpcReduction="10000"/>
          </a:bodyPr>
          <a:lstStyle/>
          <a:p>
            <a:pPr>
              <a:buNone/>
            </a:pPr>
            <a:r>
              <a:rPr lang="en-US" dirty="0" smtClean="0"/>
              <a:t>Mean of a binomial, or expected value of a binomial</a:t>
            </a:r>
          </a:p>
          <a:p>
            <a:pPr>
              <a:buNone/>
            </a:pPr>
            <a:r>
              <a:rPr lang="en-US" sz="4000" dirty="0" err="1" smtClean="0">
                <a:solidFill>
                  <a:schemeClr val="tx1"/>
                </a:solidFill>
              </a:rPr>
              <a:t>μ</a:t>
            </a:r>
            <a:r>
              <a:rPr lang="en-US" sz="4000" dirty="0" smtClean="0">
                <a:solidFill>
                  <a:schemeClr val="tx1"/>
                </a:solidFill>
              </a:rPr>
              <a:t>=</a:t>
            </a:r>
            <a:r>
              <a:rPr lang="en-US" sz="4000" dirty="0" err="1" smtClean="0">
                <a:solidFill>
                  <a:schemeClr val="tx1"/>
                </a:solidFill>
              </a:rPr>
              <a:t>n</a:t>
            </a:r>
            <a:r>
              <a:rPr lang="en-US" sz="4000" i="1" dirty="0" err="1" smtClean="0">
                <a:solidFill>
                  <a:schemeClr val="tx1"/>
                </a:solidFill>
              </a:rPr>
              <a:t>p</a:t>
            </a:r>
            <a:endParaRPr lang="en-US" sz="4000" i="1" dirty="0" smtClean="0">
              <a:solidFill>
                <a:schemeClr val="tx1"/>
              </a:solidFill>
            </a:endParaRPr>
          </a:p>
          <a:p>
            <a:pPr>
              <a:buNone/>
            </a:pPr>
            <a:endParaRPr lang="en-US" sz="4000" dirty="0"/>
          </a:p>
        </p:txBody>
      </p:sp>
      <p:sp>
        <p:nvSpPr>
          <p:cNvPr id="4" name="Content Placeholder 2"/>
          <p:cNvSpPr txBox="1">
            <a:spLocks/>
          </p:cNvSpPr>
          <p:nvPr/>
        </p:nvSpPr>
        <p:spPr>
          <a:xfrm>
            <a:off x="878541" y="3159126"/>
            <a:ext cx="7691719" cy="619124"/>
          </a:xfrm>
          <a:prstGeom prst="rect">
            <a:avLst/>
          </a:prstGeom>
        </p:spPr>
        <p:txBody>
          <a:bodyPr vert="horz" lIns="91440" tIns="45720" rIns="91440" bIns="45720" rtlCol="0">
            <a:normAutofit/>
          </a:bodyPr>
          <a:lstStyle/>
          <a:p>
            <a:pPr marL="457200" marR="0" lvl="0" indent="-457200" algn="l" defTabSz="914400" rtl="0" eaLnBrk="1" fontAlgn="auto" latinLnBrk="0" hangingPunct="1">
              <a:lnSpc>
                <a:spcPct val="100000"/>
              </a:lnSpc>
              <a:spcBef>
                <a:spcPts val="2400"/>
              </a:spcBef>
              <a:spcAft>
                <a:spcPts val="0"/>
              </a:spcAft>
              <a:buClrTx/>
              <a:buSzPct val="90000"/>
              <a:buFont typeface="Wingdings" pitchFamily="2" charset="2"/>
              <a:buNone/>
              <a:tabLst/>
              <a:defRPr/>
            </a:pPr>
            <a:r>
              <a:rPr kumimoji="0" lang="en-US" sz="24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Standard Deviation</a:t>
            </a:r>
            <a:r>
              <a:rPr kumimoji="0" lang="en-US" sz="2400" b="0" i="0" u="none" strike="noStrike" kern="1200" cap="none" spc="0" normalizeH="0" noProof="0" dirty="0" smtClean="0">
                <a:ln>
                  <a:noFill/>
                </a:ln>
                <a:solidFill>
                  <a:schemeClr val="tx1">
                    <a:lumMod val="75000"/>
                    <a:lumOff val="25000"/>
                  </a:schemeClr>
                </a:solidFill>
                <a:effectLst/>
                <a:uLnTx/>
                <a:uFillTx/>
                <a:latin typeface="+mn-lt"/>
                <a:ea typeface="+mn-ea"/>
                <a:cs typeface="+mn-cs"/>
              </a:rPr>
              <a:t> of a binomial</a:t>
            </a:r>
            <a:endParaRPr kumimoji="0" lang="en-US" sz="24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endParaRPr>
          </a:p>
          <a:p>
            <a:pPr marL="457200" marR="0" lvl="0" indent="-457200" algn="l" defTabSz="914400" rtl="0" eaLnBrk="1" fontAlgn="auto" latinLnBrk="0" hangingPunct="1">
              <a:lnSpc>
                <a:spcPct val="100000"/>
              </a:lnSpc>
              <a:spcBef>
                <a:spcPts val="2400"/>
              </a:spcBef>
              <a:spcAft>
                <a:spcPts val="0"/>
              </a:spcAft>
              <a:buClrTx/>
              <a:buSzPct val="90000"/>
              <a:buFont typeface="Wingdings" pitchFamily="2" charset="2"/>
              <a:buNone/>
              <a:tabLst/>
              <a:defRPr/>
            </a:pPr>
            <a:endParaRPr kumimoji="0" lang="en-US" sz="4000" b="0"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p:txBody>
      </p:sp>
      <p:graphicFrame>
        <p:nvGraphicFramePr>
          <p:cNvPr id="117763" name="Object 3"/>
          <p:cNvGraphicFramePr>
            <a:graphicFrameLocks noChangeAspect="1"/>
          </p:cNvGraphicFramePr>
          <p:nvPr/>
        </p:nvGraphicFramePr>
        <p:xfrm>
          <a:off x="878541" y="3778250"/>
          <a:ext cx="3606800" cy="889348"/>
        </p:xfrm>
        <a:graphic>
          <a:graphicData uri="http://schemas.openxmlformats.org/presentationml/2006/ole">
            <mc:AlternateContent xmlns:mc="http://schemas.openxmlformats.org/markup-compatibility/2006">
              <mc:Choice xmlns:v="urn:schemas-microsoft-com:vml" Requires="v">
                <p:oleObj spid="_x0000_s37909" name="Equation" r:id="rId3" imgW="927100" imgH="228600" progId="Equation.DSMT4">
                  <p:embed/>
                </p:oleObj>
              </mc:Choice>
              <mc:Fallback>
                <p:oleObj name="Equation" r:id="rId3" imgW="927100" imgH="2286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8541" y="3778250"/>
                        <a:ext cx="3606800" cy="889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0055603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7763"/>
                                        </p:tgtEl>
                                        <p:attrNameLst>
                                          <p:attrName>style.visibility</p:attrName>
                                        </p:attrNameLst>
                                      </p:cBhvr>
                                      <p:to>
                                        <p:strVal val="visible"/>
                                      </p:to>
                                    </p:set>
                                    <p:animEffect transition="in" filter="fade">
                                      <p:cBhvr>
                                        <p:cTn id="15" dur="2000"/>
                                        <p:tgtEl>
                                          <p:spTgt spid="11776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Binomial Formulas</a:t>
            </a:r>
            <a:endParaRPr lang="en-US" dirty="0"/>
          </a:p>
        </p:txBody>
      </p:sp>
      <p:sp>
        <p:nvSpPr>
          <p:cNvPr id="4" name="TextBox 3"/>
          <p:cNvSpPr txBox="1"/>
          <p:nvPr/>
        </p:nvSpPr>
        <p:spPr>
          <a:xfrm>
            <a:off x="904874" y="1857375"/>
            <a:ext cx="7512985" cy="923330"/>
          </a:xfrm>
          <a:prstGeom prst="rect">
            <a:avLst/>
          </a:prstGeom>
          <a:noFill/>
        </p:spPr>
        <p:txBody>
          <a:bodyPr wrap="square" rtlCol="0">
            <a:spAutoFit/>
          </a:bodyPr>
          <a:lstStyle/>
          <a:p>
            <a:r>
              <a:rPr lang="en-US" dirty="0" smtClean="0"/>
              <a:t>Answering binomial questions about the # of successes of an event</a:t>
            </a:r>
          </a:p>
          <a:p>
            <a:endParaRPr lang="en-US" dirty="0"/>
          </a:p>
          <a:p>
            <a:endParaRPr lang="en-US" dirty="0"/>
          </a:p>
        </p:txBody>
      </p:sp>
      <p:graphicFrame>
        <p:nvGraphicFramePr>
          <p:cNvPr id="118787" name="Object 3"/>
          <p:cNvGraphicFramePr>
            <a:graphicFrameLocks noChangeAspect="1"/>
          </p:cNvGraphicFramePr>
          <p:nvPr/>
        </p:nvGraphicFramePr>
        <p:xfrm>
          <a:off x="2740132" y="2676525"/>
          <a:ext cx="2525059" cy="1073150"/>
        </p:xfrm>
        <a:graphic>
          <a:graphicData uri="http://schemas.openxmlformats.org/presentationml/2006/ole">
            <mc:AlternateContent xmlns:mc="http://schemas.openxmlformats.org/markup-compatibility/2006">
              <mc:Choice xmlns:v="urn:schemas-microsoft-com:vml" Requires="v">
                <p:oleObj spid="_x0000_s38933" name="Equation" r:id="rId3" imgW="1016000" imgH="431800" progId="Equation.DSMT4">
                  <p:embed/>
                </p:oleObj>
              </mc:Choice>
              <mc:Fallback>
                <p:oleObj name="Equation" r:id="rId3" imgW="1016000" imgH="4318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0132" y="2676525"/>
                        <a:ext cx="2525059" cy="1073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7" name="TextBox 6"/>
          <p:cNvSpPr txBox="1"/>
          <p:nvPr/>
        </p:nvSpPr>
        <p:spPr>
          <a:xfrm>
            <a:off x="3514618" y="4159250"/>
            <a:ext cx="533507" cy="369332"/>
          </a:xfrm>
          <a:prstGeom prst="rect">
            <a:avLst/>
          </a:prstGeom>
          <a:noFill/>
        </p:spPr>
        <p:txBody>
          <a:bodyPr wrap="none" rtlCol="0">
            <a:spAutoFit/>
          </a:bodyPr>
          <a:lstStyle/>
          <a:p>
            <a:r>
              <a:rPr lang="en-US" dirty="0" smtClean="0"/>
              <a:t>OR</a:t>
            </a:r>
            <a:endParaRPr lang="en-US" dirty="0"/>
          </a:p>
        </p:txBody>
      </p:sp>
      <p:sp>
        <p:nvSpPr>
          <p:cNvPr id="8" name="TextBox 7"/>
          <p:cNvSpPr txBox="1"/>
          <p:nvPr/>
        </p:nvSpPr>
        <p:spPr>
          <a:xfrm>
            <a:off x="1238250" y="5064125"/>
            <a:ext cx="6372620" cy="923330"/>
          </a:xfrm>
          <a:prstGeom prst="rect">
            <a:avLst/>
          </a:prstGeom>
          <a:noFill/>
        </p:spPr>
        <p:txBody>
          <a:bodyPr wrap="none" rtlCol="0">
            <a:spAutoFit/>
          </a:bodyPr>
          <a:lstStyle/>
          <a:p>
            <a:r>
              <a:rPr lang="en-US" dirty="0" err="1"/>
              <a:t>b</a:t>
            </a:r>
            <a:r>
              <a:rPr lang="en-US" dirty="0" err="1" smtClean="0"/>
              <a:t>inomialpdf(n,</a:t>
            </a:r>
            <a:r>
              <a:rPr lang="en-US" i="1" dirty="0" err="1" smtClean="0"/>
              <a:t>p</a:t>
            </a:r>
            <a:r>
              <a:rPr lang="en-US" dirty="0" err="1" smtClean="0"/>
              <a:t>,x</a:t>
            </a:r>
            <a:r>
              <a:rPr lang="en-US" dirty="0" smtClean="0"/>
              <a:t>) for exactly questions, ex. P(X = 2)</a:t>
            </a:r>
          </a:p>
          <a:p>
            <a:endParaRPr lang="en-US" dirty="0" smtClean="0"/>
          </a:p>
          <a:p>
            <a:r>
              <a:rPr lang="en-US" dirty="0" err="1"/>
              <a:t>b</a:t>
            </a:r>
            <a:r>
              <a:rPr lang="en-US" dirty="0" err="1" smtClean="0"/>
              <a:t>inomialcdf(n,</a:t>
            </a:r>
            <a:r>
              <a:rPr lang="en-US" i="1" dirty="0" err="1" smtClean="0"/>
              <a:t>p</a:t>
            </a:r>
            <a:r>
              <a:rPr lang="en-US" dirty="0" err="1" smtClean="0"/>
              <a:t>,x</a:t>
            </a:r>
            <a:r>
              <a:rPr lang="en-US" dirty="0" smtClean="0"/>
              <a:t>) for continuous interval questions, ex P(X&lt;2) </a:t>
            </a:r>
            <a:endParaRPr lang="en-US" dirty="0"/>
          </a:p>
        </p:txBody>
      </p:sp>
      <p:sp>
        <p:nvSpPr>
          <p:cNvPr id="9" name="TextBox 8"/>
          <p:cNvSpPr txBox="1"/>
          <p:nvPr/>
        </p:nvSpPr>
        <p:spPr>
          <a:xfrm>
            <a:off x="175779" y="3413125"/>
            <a:ext cx="1458189" cy="646331"/>
          </a:xfrm>
          <a:prstGeom prst="rect">
            <a:avLst/>
          </a:prstGeom>
          <a:noFill/>
        </p:spPr>
        <p:txBody>
          <a:bodyPr wrap="none" rtlCol="0">
            <a:spAutoFit/>
          </a:bodyPr>
          <a:lstStyle/>
          <a:p>
            <a:r>
              <a:rPr lang="en-US" dirty="0" err="1" smtClean="0">
                <a:solidFill>
                  <a:srgbClr val="008000"/>
                </a:solidFill>
              </a:rPr>
              <a:t>n</a:t>
            </a:r>
            <a:r>
              <a:rPr lang="en-US" baseline="30000" dirty="0" err="1" smtClean="0">
                <a:solidFill>
                  <a:srgbClr val="008000"/>
                </a:solidFill>
              </a:rPr>
              <a:t>C</a:t>
            </a:r>
            <a:r>
              <a:rPr lang="en-US" dirty="0" err="1" smtClean="0">
                <a:solidFill>
                  <a:srgbClr val="008000"/>
                </a:solidFill>
              </a:rPr>
              <a:t>r</a:t>
            </a:r>
            <a:r>
              <a:rPr lang="en-US" dirty="0" smtClean="0">
                <a:solidFill>
                  <a:srgbClr val="008000"/>
                </a:solidFill>
              </a:rPr>
              <a:t> function</a:t>
            </a:r>
          </a:p>
          <a:p>
            <a:r>
              <a:rPr lang="en-US" dirty="0" smtClean="0">
                <a:solidFill>
                  <a:srgbClr val="008000"/>
                </a:solidFill>
              </a:rPr>
              <a:t>on calculator</a:t>
            </a:r>
            <a:endParaRPr lang="en-US" dirty="0">
              <a:solidFill>
                <a:srgbClr val="008000"/>
              </a:solidFill>
            </a:endParaRPr>
          </a:p>
        </p:txBody>
      </p:sp>
      <p:cxnSp>
        <p:nvCxnSpPr>
          <p:cNvPr id="11" name="Straight Arrow Connector 10"/>
          <p:cNvCxnSpPr/>
          <p:nvPr/>
        </p:nvCxnSpPr>
        <p:spPr>
          <a:xfrm flipV="1">
            <a:off x="1238250" y="3206750"/>
            <a:ext cx="1501882" cy="2063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811711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nodeType="clickEffect">
                                  <p:stCondLst>
                                    <p:cond delay="0"/>
                                  </p:stCondLst>
                                  <p:childTnLst>
                                    <p:set>
                                      <p:cBhvr>
                                        <p:cTn id="6" dur="1" fill="hold">
                                          <p:stCondLst>
                                            <p:cond delay="0"/>
                                          </p:stCondLst>
                                        </p:cTn>
                                        <p:tgtEl>
                                          <p:spTgt spid="118787"/>
                                        </p:tgtEl>
                                        <p:attrNameLst>
                                          <p:attrName>style.visibility</p:attrName>
                                        </p:attrNameLst>
                                      </p:cBhvr>
                                      <p:to>
                                        <p:strVal val="visible"/>
                                      </p:to>
                                    </p:set>
                                    <p:anim calcmode="lin" valueType="num">
                                      <p:cBhvr additive="base">
                                        <p:cTn id="7" dur="500" fill="hold"/>
                                        <p:tgtEl>
                                          <p:spTgt spid="118787"/>
                                        </p:tgtEl>
                                        <p:attrNameLst>
                                          <p:attrName>ppt_x</p:attrName>
                                        </p:attrNameLst>
                                      </p:cBhvr>
                                      <p:tavLst>
                                        <p:tav tm="0">
                                          <p:val>
                                            <p:strVal val="#ppt_x"/>
                                          </p:val>
                                        </p:tav>
                                        <p:tav tm="100000">
                                          <p:val>
                                            <p:strVal val="#ppt_x"/>
                                          </p:val>
                                        </p:tav>
                                      </p:tavLst>
                                    </p:anim>
                                    <p:anim calcmode="lin" valueType="num">
                                      <p:cBhvr additive="base">
                                        <p:cTn id="8" dur="500" fill="hold"/>
                                        <p:tgtEl>
                                          <p:spTgt spid="11878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20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37"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900" decel="100000" fill="hold"/>
                                        <p:tgtEl>
                                          <p:spTgt spid="8"/>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 it binomial?</a:t>
            </a:r>
            <a:endParaRPr lang="en-US" dirty="0"/>
          </a:p>
        </p:txBody>
      </p:sp>
      <p:sp>
        <p:nvSpPr>
          <p:cNvPr id="4" name="TextBox 3"/>
          <p:cNvSpPr txBox="1"/>
          <p:nvPr/>
        </p:nvSpPr>
        <p:spPr>
          <a:xfrm>
            <a:off x="777875" y="1809750"/>
            <a:ext cx="5275803" cy="646331"/>
          </a:xfrm>
          <a:prstGeom prst="rect">
            <a:avLst/>
          </a:prstGeom>
          <a:noFill/>
        </p:spPr>
        <p:txBody>
          <a:bodyPr wrap="none" rtlCol="0">
            <a:spAutoFit/>
          </a:bodyPr>
          <a:lstStyle/>
          <a:p>
            <a:pPr>
              <a:buAutoNum type="alphaLcParenR"/>
            </a:pPr>
            <a:r>
              <a:rPr lang="en-US" dirty="0" smtClean="0"/>
              <a:t> The number of fives rolled in 30 rolls of a fair die.</a:t>
            </a:r>
          </a:p>
          <a:p>
            <a:endParaRPr lang="en-US" dirty="0"/>
          </a:p>
        </p:txBody>
      </p:sp>
      <p:sp>
        <p:nvSpPr>
          <p:cNvPr id="7" name="TextBox 6"/>
          <p:cNvSpPr txBox="1"/>
          <p:nvPr/>
        </p:nvSpPr>
        <p:spPr>
          <a:xfrm>
            <a:off x="502091" y="2841625"/>
            <a:ext cx="8641909" cy="1938992"/>
          </a:xfrm>
          <a:prstGeom prst="rect">
            <a:avLst/>
          </a:prstGeom>
          <a:noFill/>
        </p:spPr>
        <p:txBody>
          <a:bodyPr wrap="none" rtlCol="0">
            <a:spAutoFit/>
          </a:bodyPr>
          <a:lstStyle/>
          <a:p>
            <a:r>
              <a:rPr lang="en-US" sz="2400" b="1" dirty="0" smtClean="0">
                <a:solidFill>
                  <a:srgbClr val="008000"/>
                </a:solidFill>
              </a:rPr>
              <a:t>YES</a:t>
            </a:r>
          </a:p>
          <a:p>
            <a:r>
              <a:rPr lang="en-US" sz="2400" b="1" dirty="0" smtClean="0">
                <a:solidFill>
                  <a:srgbClr val="008000"/>
                </a:solidFill>
              </a:rPr>
              <a:t>P: </a:t>
            </a:r>
            <a:r>
              <a:rPr lang="en-US" sz="2400" b="1" dirty="0" err="1" smtClean="0">
                <a:solidFill>
                  <a:srgbClr val="008000"/>
                </a:solidFill>
              </a:rPr>
              <a:t>p</a:t>
            </a:r>
            <a:r>
              <a:rPr lang="en-US" sz="2400" b="1" dirty="0" smtClean="0">
                <a:solidFill>
                  <a:srgbClr val="008000"/>
                </a:solidFill>
              </a:rPr>
              <a:t> = 1/6</a:t>
            </a:r>
          </a:p>
          <a:p>
            <a:r>
              <a:rPr lang="en-US" sz="2400" b="1" dirty="0" smtClean="0">
                <a:solidFill>
                  <a:srgbClr val="008000"/>
                </a:solidFill>
              </a:rPr>
              <a:t>O: outcomes are </a:t>
            </a:r>
            <a:r>
              <a:rPr lang="en-US" sz="2400" b="1" dirty="0" err="1" smtClean="0">
                <a:solidFill>
                  <a:srgbClr val="008000"/>
                </a:solidFill>
              </a:rPr>
              <a:t>success(rolling</a:t>
            </a:r>
            <a:r>
              <a:rPr lang="en-US" sz="2400" b="1" dirty="0" smtClean="0">
                <a:solidFill>
                  <a:srgbClr val="008000"/>
                </a:solidFill>
              </a:rPr>
              <a:t> a 5) and </a:t>
            </a:r>
            <a:r>
              <a:rPr lang="en-US" sz="2400" b="1" dirty="0" err="1" smtClean="0">
                <a:solidFill>
                  <a:srgbClr val="008000"/>
                </a:solidFill>
              </a:rPr>
              <a:t>failure(not</a:t>
            </a:r>
            <a:r>
              <a:rPr lang="en-US" sz="2400" b="1" dirty="0" smtClean="0">
                <a:solidFill>
                  <a:srgbClr val="008000"/>
                </a:solidFill>
              </a:rPr>
              <a:t> rolling a 5)</a:t>
            </a:r>
          </a:p>
          <a:p>
            <a:r>
              <a:rPr lang="en-US" sz="2400" b="1" dirty="0" smtClean="0">
                <a:solidFill>
                  <a:srgbClr val="008000"/>
                </a:solidFill>
              </a:rPr>
              <a:t>T: fixed # of trials </a:t>
            </a:r>
            <a:r>
              <a:rPr lang="en-US" sz="2400" b="1" dirty="0" err="1" smtClean="0">
                <a:solidFill>
                  <a:srgbClr val="008000"/>
                </a:solidFill>
              </a:rPr>
              <a:t>n</a:t>
            </a:r>
            <a:r>
              <a:rPr lang="en-US" sz="2400" b="1" dirty="0" smtClean="0">
                <a:solidFill>
                  <a:srgbClr val="008000"/>
                </a:solidFill>
              </a:rPr>
              <a:t> = 30</a:t>
            </a:r>
          </a:p>
          <a:p>
            <a:r>
              <a:rPr lang="en-US" sz="2400" b="1" dirty="0" smtClean="0">
                <a:solidFill>
                  <a:srgbClr val="008000"/>
                </a:solidFill>
              </a:rPr>
              <a:t>I: each roll is independent</a:t>
            </a:r>
          </a:p>
        </p:txBody>
      </p:sp>
    </p:spTree>
    <p:extLst>
      <p:ext uri="{BB962C8B-B14F-4D97-AF65-F5344CB8AC3E}">
        <p14:creationId xmlns:p14="http://schemas.microsoft.com/office/powerpoint/2010/main" val="10274918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Bottom)">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726141" y="314979"/>
            <a:ext cx="7691719" cy="1143000"/>
          </a:xfrm>
        </p:spPr>
        <p:txBody>
          <a:bodyPr/>
          <a:lstStyle/>
          <a:p>
            <a:r>
              <a:rPr lang="en-US" dirty="0" smtClean="0"/>
              <a:t>Is it binomial?</a:t>
            </a:r>
            <a:endParaRPr lang="en-US" dirty="0"/>
          </a:p>
        </p:txBody>
      </p:sp>
      <p:sp>
        <p:nvSpPr>
          <p:cNvPr id="5" name="TextBox 4"/>
          <p:cNvSpPr txBox="1"/>
          <p:nvPr/>
        </p:nvSpPr>
        <p:spPr>
          <a:xfrm>
            <a:off x="1254125" y="1714500"/>
            <a:ext cx="5904180" cy="369332"/>
          </a:xfrm>
          <a:prstGeom prst="rect">
            <a:avLst/>
          </a:prstGeom>
          <a:noFill/>
        </p:spPr>
        <p:txBody>
          <a:bodyPr wrap="none" rtlCol="0">
            <a:spAutoFit/>
          </a:bodyPr>
          <a:lstStyle/>
          <a:p>
            <a:r>
              <a:rPr lang="en-US" dirty="0" err="1" smtClean="0"/>
              <a:t>b</a:t>
            </a:r>
            <a:r>
              <a:rPr lang="en-US" dirty="0" smtClean="0"/>
              <a:t>) The number of heads that occur in 10 flips of a fair coin</a:t>
            </a:r>
            <a:endParaRPr lang="en-US" dirty="0"/>
          </a:p>
        </p:txBody>
      </p:sp>
      <p:sp>
        <p:nvSpPr>
          <p:cNvPr id="6" name="TextBox 5"/>
          <p:cNvSpPr txBox="1"/>
          <p:nvPr/>
        </p:nvSpPr>
        <p:spPr>
          <a:xfrm>
            <a:off x="502091" y="2841625"/>
            <a:ext cx="6715901" cy="1938992"/>
          </a:xfrm>
          <a:prstGeom prst="rect">
            <a:avLst/>
          </a:prstGeom>
          <a:noFill/>
        </p:spPr>
        <p:txBody>
          <a:bodyPr wrap="none" rtlCol="0">
            <a:spAutoFit/>
          </a:bodyPr>
          <a:lstStyle/>
          <a:p>
            <a:r>
              <a:rPr lang="en-US" sz="2400" b="1" dirty="0" smtClean="0">
                <a:solidFill>
                  <a:srgbClr val="008000"/>
                </a:solidFill>
              </a:rPr>
              <a:t>YES</a:t>
            </a:r>
          </a:p>
          <a:p>
            <a:r>
              <a:rPr lang="en-US" sz="2400" b="1" dirty="0" smtClean="0">
                <a:solidFill>
                  <a:srgbClr val="008000"/>
                </a:solidFill>
              </a:rPr>
              <a:t>P: </a:t>
            </a:r>
            <a:r>
              <a:rPr lang="en-US" sz="2400" b="1" dirty="0" err="1" smtClean="0">
                <a:solidFill>
                  <a:srgbClr val="008000"/>
                </a:solidFill>
              </a:rPr>
              <a:t>p</a:t>
            </a:r>
            <a:r>
              <a:rPr lang="en-US" sz="2400" b="1" dirty="0" smtClean="0">
                <a:solidFill>
                  <a:srgbClr val="008000"/>
                </a:solidFill>
              </a:rPr>
              <a:t> = 1/2</a:t>
            </a:r>
          </a:p>
          <a:p>
            <a:r>
              <a:rPr lang="en-US" sz="2400" b="1" dirty="0" smtClean="0">
                <a:solidFill>
                  <a:srgbClr val="008000"/>
                </a:solidFill>
              </a:rPr>
              <a:t>O: outcomes are </a:t>
            </a:r>
            <a:r>
              <a:rPr lang="en-US" sz="2400" b="1" dirty="0" err="1" smtClean="0">
                <a:solidFill>
                  <a:srgbClr val="008000"/>
                </a:solidFill>
              </a:rPr>
              <a:t>success(heads</a:t>
            </a:r>
            <a:r>
              <a:rPr lang="en-US" sz="2400" b="1" dirty="0" smtClean="0">
                <a:solidFill>
                  <a:srgbClr val="008000"/>
                </a:solidFill>
              </a:rPr>
              <a:t>) and </a:t>
            </a:r>
            <a:r>
              <a:rPr lang="en-US" sz="2400" b="1" dirty="0" err="1" smtClean="0">
                <a:solidFill>
                  <a:srgbClr val="008000"/>
                </a:solidFill>
              </a:rPr>
              <a:t>failure(tails</a:t>
            </a:r>
            <a:r>
              <a:rPr lang="en-US" sz="2400" b="1" dirty="0" smtClean="0">
                <a:solidFill>
                  <a:srgbClr val="008000"/>
                </a:solidFill>
              </a:rPr>
              <a:t>)</a:t>
            </a:r>
          </a:p>
          <a:p>
            <a:r>
              <a:rPr lang="en-US" sz="2400" b="1" dirty="0" smtClean="0">
                <a:solidFill>
                  <a:srgbClr val="008000"/>
                </a:solidFill>
              </a:rPr>
              <a:t>T: fixed # of trials </a:t>
            </a:r>
            <a:r>
              <a:rPr lang="en-US" sz="2400" b="1" dirty="0" err="1" smtClean="0">
                <a:solidFill>
                  <a:srgbClr val="008000"/>
                </a:solidFill>
              </a:rPr>
              <a:t>n</a:t>
            </a:r>
            <a:r>
              <a:rPr lang="en-US" sz="2400" b="1" dirty="0" smtClean="0">
                <a:solidFill>
                  <a:srgbClr val="008000"/>
                </a:solidFill>
              </a:rPr>
              <a:t> = 10</a:t>
            </a:r>
          </a:p>
          <a:p>
            <a:r>
              <a:rPr lang="en-US" sz="2400" b="1" dirty="0" smtClean="0">
                <a:solidFill>
                  <a:srgbClr val="008000"/>
                </a:solidFill>
              </a:rPr>
              <a:t>I: each flip is independent</a:t>
            </a:r>
          </a:p>
        </p:txBody>
      </p:sp>
    </p:spTree>
    <p:extLst>
      <p:ext uri="{BB962C8B-B14F-4D97-AF65-F5344CB8AC3E}">
        <p14:creationId xmlns:p14="http://schemas.microsoft.com/office/powerpoint/2010/main" val="644141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726141" y="314979"/>
            <a:ext cx="7691719" cy="1143000"/>
          </a:xfrm>
        </p:spPr>
        <p:txBody>
          <a:bodyPr/>
          <a:lstStyle/>
          <a:p>
            <a:r>
              <a:rPr lang="en-US" dirty="0" smtClean="0"/>
              <a:t>Is it binomial?</a:t>
            </a:r>
            <a:endParaRPr lang="en-US" dirty="0"/>
          </a:p>
        </p:txBody>
      </p:sp>
      <p:sp>
        <p:nvSpPr>
          <p:cNvPr id="6" name="TextBox 5"/>
          <p:cNvSpPr txBox="1"/>
          <p:nvPr/>
        </p:nvSpPr>
        <p:spPr>
          <a:xfrm>
            <a:off x="1047751" y="1746249"/>
            <a:ext cx="7718442" cy="646331"/>
          </a:xfrm>
          <a:prstGeom prst="rect">
            <a:avLst/>
          </a:prstGeom>
          <a:noFill/>
        </p:spPr>
        <p:txBody>
          <a:bodyPr wrap="square" rtlCol="0">
            <a:spAutoFit/>
          </a:bodyPr>
          <a:lstStyle/>
          <a:p>
            <a:r>
              <a:rPr lang="en-US" dirty="0" err="1" smtClean="0"/>
              <a:t>c</a:t>
            </a:r>
            <a:r>
              <a:rPr lang="en-US" dirty="0" smtClean="0"/>
              <a:t>) The number of hearts after drawing 15 consecutive cards from a standard deck without replacement</a:t>
            </a:r>
            <a:endParaRPr lang="en-US" dirty="0"/>
          </a:p>
        </p:txBody>
      </p:sp>
      <p:sp>
        <p:nvSpPr>
          <p:cNvPr id="7" name="TextBox 6"/>
          <p:cNvSpPr txBox="1"/>
          <p:nvPr/>
        </p:nvSpPr>
        <p:spPr>
          <a:xfrm>
            <a:off x="502091" y="2841625"/>
            <a:ext cx="8264101" cy="1938992"/>
          </a:xfrm>
          <a:prstGeom prst="rect">
            <a:avLst/>
          </a:prstGeom>
          <a:noFill/>
        </p:spPr>
        <p:txBody>
          <a:bodyPr wrap="none" rtlCol="0">
            <a:spAutoFit/>
          </a:bodyPr>
          <a:lstStyle/>
          <a:p>
            <a:r>
              <a:rPr lang="en-US" sz="2400" b="1" dirty="0" smtClean="0">
                <a:solidFill>
                  <a:srgbClr val="FF0000"/>
                </a:solidFill>
              </a:rPr>
              <a:t>NO</a:t>
            </a:r>
          </a:p>
          <a:p>
            <a:r>
              <a:rPr lang="en-US" sz="2400" b="1" dirty="0" smtClean="0">
                <a:solidFill>
                  <a:srgbClr val="008000"/>
                </a:solidFill>
              </a:rPr>
              <a:t>P: </a:t>
            </a:r>
            <a:r>
              <a:rPr lang="en-US" sz="2400" b="1" dirty="0" err="1" smtClean="0">
                <a:solidFill>
                  <a:srgbClr val="008000"/>
                </a:solidFill>
              </a:rPr>
              <a:t>p</a:t>
            </a:r>
            <a:r>
              <a:rPr lang="en-US" sz="2400" b="1" dirty="0" smtClean="0">
                <a:solidFill>
                  <a:srgbClr val="008000"/>
                </a:solidFill>
              </a:rPr>
              <a:t> = ??? Changes each card</a:t>
            </a:r>
          </a:p>
          <a:p>
            <a:r>
              <a:rPr lang="en-US" sz="2400" b="1" dirty="0" smtClean="0">
                <a:solidFill>
                  <a:srgbClr val="008000"/>
                </a:solidFill>
              </a:rPr>
              <a:t>O: outcomes are </a:t>
            </a:r>
            <a:r>
              <a:rPr lang="en-US" sz="2400" b="1" dirty="0" err="1" smtClean="0">
                <a:solidFill>
                  <a:srgbClr val="008000"/>
                </a:solidFill>
              </a:rPr>
              <a:t>success(heart</a:t>
            </a:r>
            <a:r>
              <a:rPr lang="en-US" sz="2400" b="1" dirty="0" smtClean="0">
                <a:solidFill>
                  <a:srgbClr val="008000"/>
                </a:solidFill>
              </a:rPr>
              <a:t>) and </a:t>
            </a:r>
            <a:r>
              <a:rPr lang="en-US" sz="2400" b="1" dirty="0" err="1" smtClean="0">
                <a:solidFill>
                  <a:srgbClr val="008000"/>
                </a:solidFill>
              </a:rPr>
              <a:t>failure(not</a:t>
            </a:r>
            <a:r>
              <a:rPr lang="en-US" sz="2400" b="1" dirty="0" smtClean="0">
                <a:solidFill>
                  <a:srgbClr val="008000"/>
                </a:solidFill>
              </a:rPr>
              <a:t> a heart)</a:t>
            </a:r>
          </a:p>
          <a:p>
            <a:r>
              <a:rPr lang="en-US" sz="2400" b="1" dirty="0" smtClean="0">
                <a:solidFill>
                  <a:srgbClr val="008000"/>
                </a:solidFill>
              </a:rPr>
              <a:t>T: fixed # of trials </a:t>
            </a:r>
            <a:r>
              <a:rPr lang="en-US" sz="2400" b="1" dirty="0" err="1" smtClean="0">
                <a:solidFill>
                  <a:srgbClr val="008000"/>
                </a:solidFill>
              </a:rPr>
              <a:t>n</a:t>
            </a:r>
            <a:r>
              <a:rPr lang="en-US" sz="2400" b="1" dirty="0" smtClean="0">
                <a:solidFill>
                  <a:srgbClr val="008000"/>
                </a:solidFill>
              </a:rPr>
              <a:t> = 15</a:t>
            </a:r>
          </a:p>
          <a:p>
            <a:r>
              <a:rPr lang="en-US" sz="2400" b="1" dirty="0" smtClean="0">
                <a:solidFill>
                  <a:srgbClr val="008000"/>
                </a:solidFill>
              </a:rPr>
              <a:t>I: probability is based on previous </a:t>
            </a:r>
            <a:r>
              <a:rPr lang="en-US" sz="2400" b="1" dirty="0" err="1" smtClean="0">
                <a:solidFill>
                  <a:srgbClr val="008000"/>
                </a:solidFill>
              </a:rPr>
              <a:t>draws(NOT</a:t>
            </a:r>
            <a:r>
              <a:rPr lang="en-US" sz="2400" b="1" dirty="0" smtClean="0">
                <a:solidFill>
                  <a:srgbClr val="008000"/>
                </a:solidFill>
              </a:rPr>
              <a:t> independent)</a:t>
            </a:r>
          </a:p>
        </p:txBody>
      </p:sp>
    </p:spTree>
    <p:extLst>
      <p:ext uri="{BB962C8B-B14F-4D97-AF65-F5344CB8AC3E}">
        <p14:creationId xmlns:p14="http://schemas.microsoft.com/office/powerpoint/2010/main" val="24740578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3625" y="463583"/>
            <a:ext cx="8172375" cy="1754327"/>
          </a:xfrm>
          <a:prstGeom prst="rect">
            <a:avLst/>
          </a:prstGeom>
          <a:noFill/>
        </p:spPr>
        <p:txBody>
          <a:bodyPr wrap="square" rtlCol="0">
            <a:spAutoFit/>
          </a:bodyPr>
          <a:lstStyle/>
          <a:p>
            <a:r>
              <a:rPr lang="en-US" sz="3600" dirty="0" smtClean="0">
                <a:solidFill>
                  <a:schemeClr val="accent4">
                    <a:lumMod val="60000"/>
                    <a:lumOff val="40000"/>
                  </a:schemeClr>
                </a:solidFill>
              </a:rPr>
              <a:t>Luke Skywalker and Han Solo are meeting up at the planet Endor for a special type of mission.</a:t>
            </a:r>
            <a:endParaRPr lang="en-US" sz="3600" dirty="0">
              <a:solidFill>
                <a:schemeClr val="accent4">
                  <a:lumMod val="60000"/>
                  <a:lumOff val="40000"/>
                </a:schemeClr>
              </a:solidFill>
            </a:endParaRPr>
          </a:p>
        </p:txBody>
      </p:sp>
      <p:sp>
        <p:nvSpPr>
          <p:cNvPr id="3" name="TextBox 2"/>
          <p:cNvSpPr txBox="1"/>
          <p:nvPr/>
        </p:nvSpPr>
        <p:spPr>
          <a:xfrm>
            <a:off x="592667" y="2922586"/>
            <a:ext cx="8043333" cy="1815882"/>
          </a:xfrm>
          <a:prstGeom prst="rect">
            <a:avLst/>
          </a:prstGeom>
          <a:noFill/>
        </p:spPr>
        <p:txBody>
          <a:bodyPr wrap="square" rtlCol="0">
            <a:spAutoFit/>
          </a:bodyPr>
          <a:lstStyle/>
          <a:p>
            <a:r>
              <a:rPr lang="en-US" sz="2800" dirty="0" smtClean="0"/>
              <a:t>Han Solos ship the Millennium Falcon is the fastest ship in the galaxy which can get to Endor with a mean time of 35 minutes and a standard deviation of 3 minutes.</a:t>
            </a:r>
            <a:endParaRPr lang="en-US" sz="2800" dirty="0"/>
          </a:p>
        </p:txBody>
      </p:sp>
      <p:pic>
        <p:nvPicPr>
          <p:cNvPr id="5" name="Picture 4" descr="Picture 3.png"/>
          <p:cNvPicPr>
            <a:picLocks noChangeAspect="1"/>
          </p:cNvPicPr>
          <p:nvPr/>
        </p:nvPicPr>
        <p:blipFill>
          <a:blip r:embed="rId2"/>
          <a:stretch>
            <a:fillRect/>
          </a:stretch>
        </p:blipFill>
        <p:spPr>
          <a:xfrm>
            <a:off x="2823577" y="4738468"/>
            <a:ext cx="3001975" cy="202123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Bottom)">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4)">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Rolling Dice</a:t>
            </a:r>
            <a:endParaRPr lang="en-US" dirty="0"/>
          </a:p>
        </p:txBody>
      </p:sp>
      <p:sp>
        <p:nvSpPr>
          <p:cNvPr id="3" name="Content Placeholder 2"/>
          <p:cNvSpPr>
            <a:spLocks noGrp="1"/>
          </p:cNvSpPr>
          <p:nvPr>
            <p:ph idx="1"/>
          </p:nvPr>
        </p:nvSpPr>
        <p:spPr>
          <a:xfrm>
            <a:off x="726141" y="1586754"/>
            <a:ext cx="7691719" cy="969122"/>
          </a:xfrm>
        </p:spPr>
        <p:txBody>
          <a:bodyPr>
            <a:normAutofit lnSpcReduction="10000"/>
          </a:bodyPr>
          <a:lstStyle/>
          <a:p>
            <a:pPr>
              <a:buNone/>
            </a:pPr>
            <a:r>
              <a:rPr lang="en-US" dirty="0" smtClean="0"/>
              <a:t>1. What is the expected number of fours rolled in 30 rolls of a fair die?</a:t>
            </a:r>
            <a:endParaRPr lang="en-US" dirty="0"/>
          </a:p>
        </p:txBody>
      </p:sp>
      <p:pic>
        <p:nvPicPr>
          <p:cNvPr id="5" name="Picture 4" descr="Picture 1.png"/>
          <p:cNvPicPr>
            <a:picLocks noChangeAspect="1"/>
          </p:cNvPicPr>
          <p:nvPr/>
        </p:nvPicPr>
        <p:blipFill>
          <a:blip r:embed="rId3"/>
          <a:stretch>
            <a:fillRect/>
          </a:stretch>
        </p:blipFill>
        <p:spPr>
          <a:xfrm>
            <a:off x="7013575" y="4895196"/>
            <a:ext cx="1729953" cy="1724679"/>
          </a:xfrm>
          <a:prstGeom prst="rect">
            <a:avLst/>
          </a:prstGeom>
        </p:spPr>
      </p:pic>
      <p:graphicFrame>
        <p:nvGraphicFramePr>
          <p:cNvPr id="116739" name="Object 3"/>
          <p:cNvGraphicFramePr>
            <a:graphicFrameLocks noChangeAspect="1"/>
          </p:cNvGraphicFramePr>
          <p:nvPr/>
        </p:nvGraphicFramePr>
        <p:xfrm>
          <a:off x="884238" y="2482850"/>
          <a:ext cx="2135981" cy="742950"/>
        </p:xfrm>
        <a:graphic>
          <a:graphicData uri="http://schemas.openxmlformats.org/presentationml/2006/ole">
            <mc:AlternateContent xmlns:mc="http://schemas.openxmlformats.org/markup-compatibility/2006">
              <mc:Choice xmlns:v="urn:schemas-microsoft-com:vml" Requires="v">
                <p:oleObj spid="_x0000_s39983" name="Equation" r:id="rId4" imgW="1168400" imgH="406400" progId="Equation.3">
                  <p:embed/>
                </p:oleObj>
              </mc:Choice>
              <mc:Fallback>
                <p:oleObj name="Equation" r:id="rId4" imgW="1168400" imgH="4064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4238" y="2482850"/>
                        <a:ext cx="2135981" cy="74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8" name="TextBox 7"/>
          <p:cNvSpPr txBox="1"/>
          <p:nvPr/>
        </p:nvSpPr>
        <p:spPr>
          <a:xfrm>
            <a:off x="884238" y="4010708"/>
            <a:ext cx="7286625" cy="769441"/>
          </a:xfrm>
          <a:prstGeom prst="rect">
            <a:avLst/>
          </a:prstGeom>
          <a:noFill/>
        </p:spPr>
        <p:txBody>
          <a:bodyPr wrap="square" rtlCol="0">
            <a:spAutoFit/>
          </a:bodyPr>
          <a:lstStyle/>
          <a:p>
            <a:r>
              <a:rPr lang="en-US" sz="2200" dirty="0" smtClean="0"/>
              <a:t>2. What is the standard deviation for the number of fours rolled in 30 rolls of a fair die?</a:t>
            </a:r>
            <a:endParaRPr lang="en-US" sz="2200" dirty="0"/>
          </a:p>
        </p:txBody>
      </p:sp>
      <p:graphicFrame>
        <p:nvGraphicFramePr>
          <p:cNvPr id="116745" name="Object 9"/>
          <p:cNvGraphicFramePr>
            <a:graphicFrameLocks noChangeAspect="1"/>
          </p:cNvGraphicFramePr>
          <p:nvPr/>
        </p:nvGraphicFramePr>
        <p:xfrm>
          <a:off x="884237" y="5699615"/>
          <a:ext cx="3608387" cy="920260"/>
        </p:xfrm>
        <a:graphic>
          <a:graphicData uri="http://schemas.openxmlformats.org/presentationml/2006/ole">
            <mc:AlternateContent xmlns:mc="http://schemas.openxmlformats.org/markup-compatibility/2006">
              <mc:Choice xmlns:v="urn:schemas-microsoft-com:vml" Requires="v">
                <p:oleObj spid="_x0000_s39984" name="Equation" r:id="rId6" imgW="1892300" imgH="482600" progId="Equation.DSMT4">
                  <p:embed/>
                </p:oleObj>
              </mc:Choice>
              <mc:Fallback>
                <p:oleObj name="Equation" r:id="rId6" imgW="1892300" imgH="4826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4237" y="5699615"/>
                        <a:ext cx="3608387" cy="920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116747" name="Object 11"/>
          <p:cNvGraphicFramePr>
            <a:graphicFrameLocks noChangeAspect="1"/>
          </p:cNvGraphicFramePr>
          <p:nvPr/>
        </p:nvGraphicFramePr>
        <p:xfrm>
          <a:off x="884237" y="4895196"/>
          <a:ext cx="2834832" cy="708708"/>
        </p:xfrm>
        <a:graphic>
          <a:graphicData uri="http://schemas.openxmlformats.org/presentationml/2006/ole">
            <mc:AlternateContent xmlns:mc="http://schemas.openxmlformats.org/markup-compatibility/2006">
              <mc:Choice xmlns:v="urn:schemas-microsoft-com:vml" Requires="v">
                <p:oleObj spid="_x0000_s39985" name="Equation" r:id="rId8" imgW="1016000" imgH="254000" progId="Equation.DSMT4">
                  <p:embed/>
                </p:oleObj>
              </mc:Choice>
              <mc:Fallback>
                <p:oleObj name="Equation" r:id="rId8" imgW="1016000" imgH="25400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4237" y="4895196"/>
                        <a:ext cx="2834832" cy="7087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778060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67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accel="50000" decel="5000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7" presetClass="entr" presetSubtype="0" fill="hold" nodeType="clickEffect">
                                  <p:stCondLst>
                                    <p:cond delay="0"/>
                                  </p:stCondLst>
                                  <p:childTnLst>
                                    <p:set>
                                      <p:cBhvr>
                                        <p:cTn id="16" dur="1" fill="hold">
                                          <p:stCondLst>
                                            <p:cond delay="0"/>
                                          </p:stCondLst>
                                        </p:cTn>
                                        <p:tgtEl>
                                          <p:spTgt spid="116747"/>
                                        </p:tgtEl>
                                        <p:attrNameLst>
                                          <p:attrName>style.visibility</p:attrName>
                                        </p:attrNameLst>
                                      </p:cBhvr>
                                      <p:to>
                                        <p:strVal val="visible"/>
                                      </p:to>
                                    </p:set>
                                    <p:animEffect transition="in" filter="fade">
                                      <p:cBhvr>
                                        <p:cTn id="17" dur="1000"/>
                                        <p:tgtEl>
                                          <p:spTgt spid="116747"/>
                                        </p:tgtEl>
                                      </p:cBhvr>
                                    </p:animEffect>
                                    <p:anim calcmode="lin" valueType="num">
                                      <p:cBhvr>
                                        <p:cTn id="18" dur="1000" fill="hold"/>
                                        <p:tgtEl>
                                          <p:spTgt spid="116747"/>
                                        </p:tgtEl>
                                        <p:attrNameLst>
                                          <p:attrName>ppt_x</p:attrName>
                                        </p:attrNameLst>
                                      </p:cBhvr>
                                      <p:tavLst>
                                        <p:tav tm="0">
                                          <p:val>
                                            <p:strVal val="#ppt_x"/>
                                          </p:val>
                                        </p:tav>
                                        <p:tav tm="100000">
                                          <p:val>
                                            <p:strVal val="#ppt_x"/>
                                          </p:val>
                                        </p:tav>
                                      </p:tavLst>
                                    </p:anim>
                                    <p:anim calcmode="lin" valueType="num">
                                      <p:cBhvr>
                                        <p:cTn id="19" dur="900" decel="100000" fill="hold"/>
                                        <p:tgtEl>
                                          <p:spTgt spid="116747"/>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116747"/>
                                        </p:tgtEl>
                                        <p:attrNameLst>
                                          <p:attrName>ppt_y</p:attrName>
                                        </p:attrNameLst>
                                      </p:cBhvr>
                                      <p:tavLst>
                                        <p:tav tm="0">
                                          <p:val>
                                            <p:strVal val="#ppt_y-.03"/>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7" presetClass="entr" presetSubtype="0" fill="hold" nodeType="clickEffect">
                                  <p:stCondLst>
                                    <p:cond delay="0"/>
                                  </p:stCondLst>
                                  <p:childTnLst>
                                    <p:set>
                                      <p:cBhvr>
                                        <p:cTn id="24" dur="1" fill="hold">
                                          <p:stCondLst>
                                            <p:cond delay="0"/>
                                          </p:stCondLst>
                                        </p:cTn>
                                        <p:tgtEl>
                                          <p:spTgt spid="116745"/>
                                        </p:tgtEl>
                                        <p:attrNameLst>
                                          <p:attrName>style.visibility</p:attrName>
                                        </p:attrNameLst>
                                      </p:cBhvr>
                                      <p:to>
                                        <p:strVal val="visible"/>
                                      </p:to>
                                    </p:set>
                                    <p:animEffect transition="in" filter="fade">
                                      <p:cBhvr>
                                        <p:cTn id="25" dur="1000"/>
                                        <p:tgtEl>
                                          <p:spTgt spid="116745"/>
                                        </p:tgtEl>
                                      </p:cBhvr>
                                    </p:animEffect>
                                    <p:anim calcmode="lin" valueType="num">
                                      <p:cBhvr>
                                        <p:cTn id="26" dur="1000" fill="hold"/>
                                        <p:tgtEl>
                                          <p:spTgt spid="116745"/>
                                        </p:tgtEl>
                                        <p:attrNameLst>
                                          <p:attrName>ppt_x</p:attrName>
                                        </p:attrNameLst>
                                      </p:cBhvr>
                                      <p:tavLst>
                                        <p:tav tm="0">
                                          <p:val>
                                            <p:strVal val="#ppt_x"/>
                                          </p:val>
                                        </p:tav>
                                        <p:tav tm="100000">
                                          <p:val>
                                            <p:strVal val="#ppt_x"/>
                                          </p:val>
                                        </p:tav>
                                      </p:tavLst>
                                    </p:anim>
                                    <p:anim calcmode="lin" valueType="num">
                                      <p:cBhvr>
                                        <p:cTn id="27" dur="900" decel="100000" fill="hold"/>
                                        <p:tgtEl>
                                          <p:spTgt spid="116745"/>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1674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Rolling Dice</a:t>
            </a:r>
            <a:endParaRPr lang="en-US" dirty="0"/>
          </a:p>
        </p:txBody>
      </p:sp>
      <p:sp>
        <p:nvSpPr>
          <p:cNvPr id="3" name="Content Placeholder 2"/>
          <p:cNvSpPr>
            <a:spLocks noGrp="1"/>
          </p:cNvSpPr>
          <p:nvPr>
            <p:ph idx="1"/>
          </p:nvPr>
        </p:nvSpPr>
        <p:spPr>
          <a:xfrm>
            <a:off x="726141" y="1586754"/>
            <a:ext cx="7691719" cy="969122"/>
          </a:xfrm>
        </p:spPr>
        <p:txBody>
          <a:bodyPr>
            <a:normAutofit lnSpcReduction="10000"/>
          </a:bodyPr>
          <a:lstStyle/>
          <a:p>
            <a:pPr>
              <a:buNone/>
            </a:pPr>
            <a:r>
              <a:rPr lang="en-US" dirty="0" smtClean="0"/>
              <a:t>1. What is the probability of rolling exactly four 5’s in 30 rolls.</a:t>
            </a:r>
            <a:endParaRPr lang="en-US" dirty="0"/>
          </a:p>
        </p:txBody>
      </p:sp>
      <p:pic>
        <p:nvPicPr>
          <p:cNvPr id="5" name="Picture 4" descr="Picture 1.png"/>
          <p:cNvPicPr>
            <a:picLocks noChangeAspect="1"/>
          </p:cNvPicPr>
          <p:nvPr/>
        </p:nvPicPr>
        <p:blipFill>
          <a:blip r:embed="rId3"/>
          <a:stretch>
            <a:fillRect/>
          </a:stretch>
        </p:blipFill>
        <p:spPr>
          <a:xfrm>
            <a:off x="7013575" y="4895196"/>
            <a:ext cx="1729953" cy="1724679"/>
          </a:xfrm>
          <a:prstGeom prst="rect">
            <a:avLst/>
          </a:prstGeom>
        </p:spPr>
      </p:pic>
      <p:sp>
        <p:nvSpPr>
          <p:cNvPr id="9" name="TextBox 8"/>
          <p:cNvSpPr txBox="1"/>
          <p:nvPr/>
        </p:nvSpPr>
        <p:spPr>
          <a:xfrm>
            <a:off x="920750" y="2984500"/>
            <a:ext cx="1038340" cy="369332"/>
          </a:xfrm>
          <a:prstGeom prst="rect">
            <a:avLst/>
          </a:prstGeom>
          <a:noFill/>
        </p:spPr>
        <p:txBody>
          <a:bodyPr wrap="none" rtlCol="0">
            <a:spAutoFit/>
          </a:bodyPr>
          <a:lstStyle/>
          <a:p>
            <a:r>
              <a:rPr lang="en-US" dirty="0" smtClean="0"/>
              <a:t>P(X = 4)</a:t>
            </a:r>
            <a:endParaRPr lang="en-US" dirty="0"/>
          </a:p>
        </p:txBody>
      </p:sp>
      <p:graphicFrame>
        <p:nvGraphicFramePr>
          <p:cNvPr id="10" name="Object 9"/>
          <p:cNvGraphicFramePr>
            <a:graphicFrameLocks noChangeAspect="1"/>
          </p:cNvGraphicFramePr>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spid="_x0000_s40994" name="Equation" r:id="rId4" imgW="114300" imgH="165100" progId="Equation.DSMT4">
                  <p:embed/>
                </p:oleObj>
              </mc:Choice>
              <mc:Fallback>
                <p:oleObj name="Equation" r:id="rId4" imgW="114300" imgH="1651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4645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TextBox 12"/>
          <p:cNvSpPr txBox="1"/>
          <p:nvPr/>
        </p:nvSpPr>
        <p:spPr>
          <a:xfrm>
            <a:off x="3683000" y="4095750"/>
            <a:ext cx="533507" cy="369332"/>
          </a:xfrm>
          <a:prstGeom prst="rect">
            <a:avLst/>
          </a:prstGeom>
          <a:noFill/>
        </p:spPr>
        <p:txBody>
          <a:bodyPr wrap="none" rtlCol="0">
            <a:spAutoFit/>
          </a:bodyPr>
          <a:lstStyle/>
          <a:p>
            <a:r>
              <a:rPr lang="en-US" dirty="0" smtClean="0"/>
              <a:t>OR</a:t>
            </a:r>
            <a:endParaRPr lang="en-US" dirty="0"/>
          </a:p>
        </p:txBody>
      </p:sp>
      <p:sp>
        <p:nvSpPr>
          <p:cNvPr id="14" name="TextBox 13"/>
          <p:cNvSpPr txBox="1"/>
          <p:nvPr/>
        </p:nvSpPr>
        <p:spPr>
          <a:xfrm>
            <a:off x="1333500" y="4953000"/>
            <a:ext cx="2972013" cy="646331"/>
          </a:xfrm>
          <a:prstGeom prst="rect">
            <a:avLst/>
          </a:prstGeom>
          <a:noFill/>
        </p:spPr>
        <p:txBody>
          <a:bodyPr wrap="none" rtlCol="0">
            <a:spAutoFit/>
          </a:bodyPr>
          <a:lstStyle/>
          <a:p>
            <a:r>
              <a:rPr lang="en-US" dirty="0" smtClean="0"/>
              <a:t>                  </a:t>
            </a:r>
            <a:r>
              <a:rPr lang="en-US" i="1" dirty="0" err="1" smtClean="0"/>
              <a:t>n</a:t>
            </a:r>
            <a:r>
              <a:rPr lang="en-US" i="1" dirty="0" smtClean="0"/>
              <a:t>   </a:t>
            </a:r>
            <a:r>
              <a:rPr lang="en-US" i="1" dirty="0" err="1" smtClean="0"/>
              <a:t>p</a:t>
            </a:r>
            <a:r>
              <a:rPr lang="en-US" dirty="0" smtClean="0"/>
              <a:t>  X</a:t>
            </a:r>
          </a:p>
          <a:p>
            <a:r>
              <a:rPr lang="en-US" dirty="0" smtClean="0"/>
              <a:t>binompdf(30,</a:t>
            </a:r>
            <a:r>
              <a:rPr lang="en-US" dirty="0" smtClean="0">
                <a:latin typeface="Lucida Grande"/>
                <a:ea typeface="Lucida Grande"/>
                <a:cs typeface="Lucida Grande"/>
              </a:rPr>
              <a:t>⅙,4) = .1847</a:t>
            </a:r>
            <a:endParaRPr lang="en-US" dirty="0"/>
          </a:p>
        </p:txBody>
      </p:sp>
      <p:cxnSp>
        <p:nvCxnSpPr>
          <p:cNvPr id="22" name="Straight Arrow Connector 21"/>
          <p:cNvCxnSpPr/>
          <p:nvPr/>
        </p:nvCxnSpPr>
        <p:spPr>
          <a:xfrm rot="10800000">
            <a:off x="6016625" y="2000250"/>
            <a:ext cx="635000" cy="55562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rot="16200000" flipV="1">
            <a:off x="2050691" y="5782741"/>
            <a:ext cx="591919" cy="22509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rot="16200000" flipV="1">
            <a:off x="1375190" y="3529860"/>
            <a:ext cx="591919" cy="22509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rot="10800000" flipV="1">
            <a:off x="3079751" y="4465082"/>
            <a:ext cx="2746375" cy="48791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6016625" y="3634085"/>
            <a:ext cx="2491899" cy="923330"/>
          </a:xfrm>
          <a:prstGeom prst="rect">
            <a:avLst/>
          </a:prstGeom>
          <a:noFill/>
        </p:spPr>
        <p:txBody>
          <a:bodyPr wrap="square" rtlCol="0">
            <a:spAutoFit/>
          </a:bodyPr>
          <a:lstStyle/>
          <a:p>
            <a:r>
              <a:rPr lang="en-US" dirty="0" smtClean="0">
                <a:solidFill>
                  <a:schemeClr val="accent1">
                    <a:lumMod val="50000"/>
                  </a:schemeClr>
                </a:solidFill>
              </a:rPr>
              <a:t>Symbols must be written, if you are going to use your calc</a:t>
            </a:r>
          </a:p>
        </p:txBody>
      </p:sp>
      <p:graphicFrame>
        <p:nvGraphicFramePr>
          <p:cNvPr id="123912" name="Object 8"/>
          <p:cNvGraphicFramePr>
            <a:graphicFrameLocks noChangeAspect="1"/>
          </p:cNvGraphicFramePr>
          <p:nvPr/>
        </p:nvGraphicFramePr>
        <p:xfrm>
          <a:off x="2459200" y="2967940"/>
          <a:ext cx="3105719" cy="757019"/>
        </p:xfrm>
        <a:graphic>
          <a:graphicData uri="http://schemas.openxmlformats.org/presentationml/2006/ole">
            <mc:AlternateContent xmlns:mc="http://schemas.openxmlformats.org/markup-compatibility/2006">
              <mc:Choice xmlns:v="urn:schemas-microsoft-com:vml" Requires="v">
                <p:oleObj spid="_x0000_s40995" name="Equation" r:id="rId6" imgW="2032000" imgH="495300" progId="Equation.DSMT4">
                  <p:embed/>
                </p:oleObj>
              </mc:Choice>
              <mc:Fallback>
                <p:oleObj name="Equation" r:id="rId6" imgW="2032000" imgH="4953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59200" y="2967940"/>
                        <a:ext cx="3105719" cy="757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3451636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39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slide(fromBottom)">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37"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900" decel="100000" fill="hold"/>
                                        <p:tgtEl>
                                          <p:spTgt spid="14"/>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37" presetClass="entr" presetSubtype="0"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1000"/>
                                        <p:tgtEl>
                                          <p:spTgt spid="30"/>
                                        </p:tgtEl>
                                      </p:cBhvr>
                                    </p:animEffect>
                                    <p:anim calcmode="lin" valueType="num">
                                      <p:cBhvr>
                                        <p:cTn id="41" dur="1000" fill="hold"/>
                                        <p:tgtEl>
                                          <p:spTgt spid="30"/>
                                        </p:tgtEl>
                                        <p:attrNameLst>
                                          <p:attrName>ppt_x</p:attrName>
                                        </p:attrNameLst>
                                      </p:cBhvr>
                                      <p:tavLst>
                                        <p:tav tm="0">
                                          <p:val>
                                            <p:strVal val="#ppt_x"/>
                                          </p:val>
                                        </p:tav>
                                        <p:tav tm="100000">
                                          <p:val>
                                            <p:strVal val="#ppt_x"/>
                                          </p:val>
                                        </p:tav>
                                      </p:tavLst>
                                    </p:anim>
                                    <p:anim calcmode="lin" valueType="num">
                                      <p:cBhvr>
                                        <p:cTn id="42" dur="900" decel="100000" fill="hold"/>
                                        <p:tgtEl>
                                          <p:spTgt spid="30"/>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37" presetClass="entr" presetSubtype="0" fill="hold" grpId="0" nodeType="click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1000"/>
                                        <p:tgtEl>
                                          <p:spTgt spid="31"/>
                                        </p:tgtEl>
                                      </p:cBhvr>
                                    </p:animEffect>
                                    <p:anim calcmode="lin" valueType="num">
                                      <p:cBhvr>
                                        <p:cTn id="49" dur="1000" fill="hold"/>
                                        <p:tgtEl>
                                          <p:spTgt spid="31"/>
                                        </p:tgtEl>
                                        <p:attrNameLst>
                                          <p:attrName>ppt_x</p:attrName>
                                        </p:attrNameLst>
                                      </p:cBhvr>
                                      <p:tavLst>
                                        <p:tav tm="0">
                                          <p:val>
                                            <p:strVal val="#ppt_x"/>
                                          </p:val>
                                        </p:tav>
                                        <p:tav tm="100000">
                                          <p:val>
                                            <p:strVal val="#ppt_x"/>
                                          </p:val>
                                        </p:tav>
                                      </p:tavLst>
                                    </p:anim>
                                    <p:anim calcmode="lin" valueType="num">
                                      <p:cBhvr>
                                        <p:cTn id="50" dur="900" decel="100000" fill="hold"/>
                                        <p:tgtEl>
                                          <p:spTgt spid="31"/>
                                        </p:tgtEl>
                                        <p:attrNameLst>
                                          <p:attrName>ppt_y</p:attrName>
                                        </p:attrNameLst>
                                      </p:cBhvr>
                                      <p:tavLst>
                                        <p:tav tm="0">
                                          <p:val>
                                            <p:strVal val="#ppt_y+1"/>
                                          </p:val>
                                        </p:tav>
                                        <p:tav tm="100000">
                                          <p:val>
                                            <p:strVal val="#ppt_y-.03"/>
                                          </p:val>
                                        </p:tav>
                                      </p:tavLst>
                                    </p:anim>
                                    <p:anim calcmode="lin" valueType="num">
                                      <p:cBhvr>
                                        <p:cTn id="51"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4" grpId="0"/>
      <p:bldP spid="31"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Rolling Dice</a:t>
            </a:r>
            <a:endParaRPr lang="en-US" dirty="0"/>
          </a:p>
        </p:txBody>
      </p:sp>
      <p:sp>
        <p:nvSpPr>
          <p:cNvPr id="3" name="Content Placeholder 2"/>
          <p:cNvSpPr>
            <a:spLocks noGrp="1"/>
          </p:cNvSpPr>
          <p:nvPr>
            <p:ph idx="1"/>
          </p:nvPr>
        </p:nvSpPr>
        <p:spPr>
          <a:xfrm>
            <a:off x="726141" y="1586754"/>
            <a:ext cx="7691719" cy="969122"/>
          </a:xfrm>
        </p:spPr>
        <p:txBody>
          <a:bodyPr>
            <a:normAutofit lnSpcReduction="10000"/>
          </a:bodyPr>
          <a:lstStyle/>
          <a:p>
            <a:pPr>
              <a:buNone/>
            </a:pPr>
            <a:r>
              <a:rPr lang="en-US" dirty="0" smtClean="0"/>
              <a:t>1. What is the probability of rolling four 5’s or less in 30 rolls.</a:t>
            </a:r>
            <a:endParaRPr lang="en-US" dirty="0"/>
          </a:p>
        </p:txBody>
      </p:sp>
      <p:pic>
        <p:nvPicPr>
          <p:cNvPr id="5" name="Picture 4" descr="Picture 1.png"/>
          <p:cNvPicPr>
            <a:picLocks noChangeAspect="1"/>
          </p:cNvPicPr>
          <p:nvPr/>
        </p:nvPicPr>
        <p:blipFill>
          <a:blip r:embed="rId3"/>
          <a:stretch>
            <a:fillRect/>
          </a:stretch>
        </p:blipFill>
        <p:spPr>
          <a:xfrm>
            <a:off x="7013575" y="4895196"/>
            <a:ext cx="1729953" cy="1724679"/>
          </a:xfrm>
          <a:prstGeom prst="rect">
            <a:avLst/>
          </a:prstGeom>
        </p:spPr>
      </p:pic>
      <p:sp>
        <p:nvSpPr>
          <p:cNvPr id="9" name="TextBox 8"/>
          <p:cNvSpPr txBox="1"/>
          <p:nvPr/>
        </p:nvSpPr>
        <p:spPr>
          <a:xfrm>
            <a:off x="769141" y="2615168"/>
            <a:ext cx="1014558" cy="369332"/>
          </a:xfrm>
          <a:prstGeom prst="rect">
            <a:avLst/>
          </a:prstGeom>
          <a:noFill/>
        </p:spPr>
        <p:txBody>
          <a:bodyPr wrap="none" rtlCol="0">
            <a:spAutoFit/>
          </a:bodyPr>
          <a:lstStyle/>
          <a:p>
            <a:r>
              <a:rPr lang="en-US" dirty="0" smtClean="0"/>
              <a:t>P(X ≤ 4)</a:t>
            </a:r>
            <a:endParaRPr lang="en-US" dirty="0"/>
          </a:p>
        </p:txBody>
      </p:sp>
      <p:graphicFrame>
        <p:nvGraphicFramePr>
          <p:cNvPr id="10" name="Object 9"/>
          <p:cNvGraphicFramePr>
            <a:graphicFrameLocks noChangeAspect="1"/>
          </p:cNvGraphicFramePr>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spid="_x0000_s42018" name="Equation" r:id="rId4" imgW="114300" imgH="165100" progId="Equation.DSMT4">
                  <p:embed/>
                </p:oleObj>
              </mc:Choice>
              <mc:Fallback>
                <p:oleObj name="Equation" r:id="rId4" imgW="114300" imgH="1651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4645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TextBox 12"/>
          <p:cNvSpPr txBox="1"/>
          <p:nvPr/>
        </p:nvSpPr>
        <p:spPr>
          <a:xfrm>
            <a:off x="3752957" y="4465082"/>
            <a:ext cx="533507" cy="369332"/>
          </a:xfrm>
          <a:prstGeom prst="rect">
            <a:avLst/>
          </a:prstGeom>
          <a:noFill/>
        </p:spPr>
        <p:txBody>
          <a:bodyPr wrap="none" rtlCol="0">
            <a:spAutoFit/>
          </a:bodyPr>
          <a:lstStyle/>
          <a:p>
            <a:r>
              <a:rPr lang="en-US" dirty="0" smtClean="0"/>
              <a:t>OR</a:t>
            </a:r>
            <a:endParaRPr lang="en-US" dirty="0"/>
          </a:p>
        </p:txBody>
      </p:sp>
      <p:sp>
        <p:nvSpPr>
          <p:cNvPr id="14" name="TextBox 13"/>
          <p:cNvSpPr txBox="1"/>
          <p:nvPr/>
        </p:nvSpPr>
        <p:spPr>
          <a:xfrm>
            <a:off x="1333500" y="4953000"/>
            <a:ext cx="2952964" cy="646331"/>
          </a:xfrm>
          <a:prstGeom prst="rect">
            <a:avLst/>
          </a:prstGeom>
          <a:noFill/>
        </p:spPr>
        <p:txBody>
          <a:bodyPr wrap="none" rtlCol="0">
            <a:spAutoFit/>
          </a:bodyPr>
          <a:lstStyle/>
          <a:p>
            <a:r>
              <a:rPr lang="en-US" dirty="0" smtClean="0"/>
              <a:t>                  </a:t>
            </a:r>
            <a:r>
              <a:rPr lang="en-US" i="1" dirty="0" err="1" smtClean="0"/>
              <a:t>n</a:t>
            </a:r>
            <a:r>
              <a:rPr lang="en-US" i="1" dirty="0" smtClean="0"/>
              <a:t>   </a:t>
            </a:r>
            <a:r>
              <a:rPr lang="en-US" i="1" dirty="0" err="1" smtClean="0"/>
              <a:t>p</a:t>
            </a:r>
            <a:r>
              <a:rPr lang="en-US" dirty="0" smtClean="0"/>
              <a:t>  X</a:t>
            </a:r>
          </a:p>
          <a:p>
            <a:r>
              <a:rPr lang="en-US" dirty="0" smtClean="0"/>
              <a:t>binomcdf(30,</a:t>
            </a:r>
            <a:r>
              <a:rPr lang="en-US" dirty="0" smtClean="0">
                <a:latin typeface="Lucida Grande"/>
                <a:ea typeface="Lucida Grande"/>
                <a:cs typeface="Lucida Grande"/>
              </a:rPr>
              <a:t>⅙,4) = .4243</a:t>
            </a:r>
            <a:endParaRPr lang="en-US" dirty="0"/>
          </a:p>
        </p:txBody>
      </p:sp>
      <p:cxnSp>
        <p:nvCxnSpPr>
          <p:cNvPr id="22" name="Straight Arrow Connector 21"/>
          <p:cNvCxnSpPr/>
          <p:nvPr/>
        </p:nvCxnSpPr>
        <p:spPr>
          <a:xfrm rot="10800000">
            <a:off x="6696075" y="2000250"/>
            <a:ext cx="635000" cy="55562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rot="16200000" flipV="1">
            <a:off x="2050691" y="5782741"/>
            <a:ext cx="591919" cy="22509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rot="16200000" flipV="1">
            <a:off x="1262640" y="3233900"/>
            <a:ext cx="591919" cy="22509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540000" y="6191250"/>
            <a:ext cx="2400342" cy="369332"/>
          </a:xfrm>
          <a:prstGeom prst="rect">
            <a:avLst/>
          </a:prstGeom>
          <a:noFill/>
        </p:spPr>
        <p:txBody>
          <a:bodyPr wrap="none" rtlCol="0">
            <a:spAutoFit/>
          </a:bodyPr>
          <a:lstStyle/>
          <a:p>
            <a:r>
              <a:rPr lang="en-US" dirty="0" smtClean="0"/>
              <a:t>Adds up to 4 successes</a:t>
            </a:r>
            <a:endParaRPr lang="en-US" dirty="0"/>
          </a:p>
        </p:txBody>
      </p:sp>
      <p:graphicFrame>
        <p:nvGraphicFramePr>
          <p:cNvPr id="125956" name="Object 4"/>
          <p:cNvGraphicFramePr>
            <a:graphicFrameLocks noChangeAspect="1"/>
          </p:cNvGraphicFramePr>
          <p:nvPr/>
        </p:nvGraphicFramePr>
        <p:xfrm>
          <a:off x="628650" y="3690719"/>
          <a:ext cx="8001000" cy="495300"/>
        </p:xfrm>
        <a:graphic>
          <a:graphicData uri="http://schemas.openxmlformats.org/presentationml/2006/ole">
            <mc:AlternateContent xmlns:mc="http://schemas.openxmlformats.org/markup-compatibility/2006">
              <mc:Choice xmlns:v="urn:schemas-microsoft-com:vml" Requires="v">
                <p:oleObj spid="_x0000_s42019" name="Equation" r:id="rId6" imgW="8001000" imgH="495300" progId="Equation.DSMT4">
                  <p:embed/>
                </p:oleObj>
              </mc:Choice>
              <mc:Fallback>
                <p:oleObj name="Equation" r:id="rId6" imgW="8001000" imgH="4953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8650" y="3690719"/>
                        <a:ext cx="8001000" cy="495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7" name="TextBox 16"/>
          <p:cNvSpPr txBox="1"/>
          <p:nvPr/>
        </p:nvSpPr>
        <p:spPr>
          <a:xfrm>
            <a:off x="2234100" y="2615168"/>
            <a:ext cx="5131886" cy="923330"/>
          </a:xfrm>
          <a:prstGeom prst="rect">
            <a:avLst/>
          </a:prstGeom>
          <a:noFill/>
        </p:spPr>
        <p:txBody>
          <a:bodyPr wrap="square" rtlCol="0">
            <a:spAutoFit/>
          </a:bodyPr>
          <a:lstStyle/>
          <a:p>
            <a:r>
              <a:rPr lang="en-US" dirty="0" smtClean="0">
                <a:solidFill>
                  <a:schemeClr val="tx2"/>
                </a:solidFill>
              </a:rPr>
              <a:t>We will now stop using this method,</a:t>
            </a:r>
          </a:p>
          <a:p>
            <a:r>
              <a:rPr lang="en-US" dirty="0" smtClean="0">
                <a:solidFill>
                  <a:schemeClr val="tx2"/>
                </a:solidFill>
              </a:rPr>
              <a:t>You may only need to remember this for a MC type question.</a:t>
            </a:r>
            <a:endParaRPr lang="en-US" dirty="0">
              <a:solidFill>
                <a:schemeClr val="tx2"/>
              </a:solidFill>
            </a:endParaRPr>
          </a:p>
        </p:txBody>
      </p:sp>
      <p:cxnSp>
        <p:nvCxnSpPr>
          <p:cNvPr id="19" name="Straight Arrow Connector 18"/>
          <p:cNvCxnSpPr/>
          <p:nvPr/>
        </p:nvCxnSpPr>
        <p:spPr>
          <a:xfrm rot="10800000" flipV="1">
            <a:off x="5953125" y="3050490"/>
            <a:ext cx="1060450" cy="91826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324900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nodeType="clickEffect">
                                  <p:stCondLst>
                                    <p:cond delay="0"/>
                                  </p:stCondLst>
                                  <p:childTnLst>
                                    <p:set>
                                      <p:cBhvr>
                                        <p:cTn id="12" dur="1" fill="hold">
                                          <p:stCondLst>
                                            <p:cond delay="0"/>
                                          </p:stCondLst>
                                        </p:cTn>
                                        <p:tgtEl>
                                          <p:spTgt spid="125956"/>
                                        </p:tgtEl>
                                        <p:attrNameLst>
                                          <p:attrName>style.visibility</p:attrName>
                                        </p:attrNameLst>
                                      </p:cBhvr>
                                      <p:to>
                                        <p:strVal val="visible"/>
                                      </p:to>
                                    </p:set>
                                    <p:anim calcmode="lin" valueType="num">
                                      <p:cBhvr additive="base">
                                        <p:cTn id="13" dur="500" fill="hold"/>
                                        <p:tgtEl>
                                          <p:spTgt spid="125956"/>
                                        </p:tgtEl>
                                        <p:attrNameLst>
                                          <p:attrName>ppt_x</p:attrName>
                                        </p:attrNameLst>
                                      </p:cBhvr>
                                      <p:tavLst>
                                        <p:tav tm="0">
                                          <p:val>
                                            <p:strVal val="#ppt_x"/>
                                          </p:val>
                                        </p:tav>
                                        <p:tav tm="100000">
                                          <p:val>
                                            <p:strVal val="#ppt_x"/>
                                          </p:val>
                                        </p:tav>
                                      </p:tavLst>
                                    </p:anim>
                                    <p:anim calcmode="lin" valueType="num">
                                      <p:cBhvr additive="base">
                                        <p:cTn id="14" dur="500" fill="hold"/>
                                        <p:tgtEl>
                                          <p:spTgt spid="12595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accel="50000" decel="5000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slide(fromBottom)">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12" presetClass="entr" presetSubtype="4"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slide(fromBottom)">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12" presetClass="entr" presetSubtype="4"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slide(fromBottom)">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12" presetClass="entr" presetSubtype="4"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slide(fromBottom)">
                                      <p:cBhvr>
                                        <p:cTn id="46" dur="5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accel="50000" decel="50000"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additive="base">
                                        <p:cTn id="51" dur="500" fill="hold"/>
                                        <p:tgtEl>
                                          <p:spTgt spid="19"/>
                                        </p:tgtEl>
                                        <p:attrNameLst>
                                          <p:attrName>ppt_x</p:attrName>
                                        </p:attrNameLst>
                                      </p:cBhvr>
                                      <p:tavLst>
                                        <p:tav tm="0">
                                          <p:val>
                                            <p:strVal val="#ppt_x"/>
                                          </p:val>
                                        </p:tav>
                                        <p:tav tm="100000">
                                          <p:val>
                                            <p:strVal val="#ppt_x"/>
                                          </p:val>
                                        </p:tav>
                                      </p:tavLst>
                                    </p:anim>
                                    <p:anim calcmode="lin" valueType="num">
                                      <p:cBhvr additive="base">
                                        <p:cTn id="5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accel="50000" decel="5000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additive="base">
                                        <p:cTn id="57" dur="500" fill="hold"/>
                                        <p:tgtEl>
                                          <p:spTgt spid="17"/>
                                        </p:tgtEl>
                                        <p:attrNameLst>
                                          <p:attrName>ppt_x</p:attrName>
                                        </p:attrNameLst>
                                      </p:cBhvr>
                                      <p:tavLst>
                                        <p:tav tm="0">
                                          <p:val>
                                            <p:strVal val="#ppt_x"/>
                                          </p:val>
                                        </p:tav>
                                        <p:tav tm="100000">
                                          <p:val>
                                            <p:strVal val="#ppt_x"/>
                                          </p:val>
                                        </p:tav>
                                      </p:tavLst>
                                    </p:anim>
                                    <p:anim calcmode="lin" valueType="num">
                                      <p:cBhvr additive="base">
                                        <p:cTn id="5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4" grpId="0"/>
      <p:bldP spid="15" grpId="0"/>
      <p:bldP spid="17"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Rolling Dice</a:t>
            </a:r>
            <a:endParaRPr lang="en-US" dirty="0"/>
          </a:p>
        </p:txBody>
      </p:sp>
      <p:sp>
        <p:nvSpPr>
          <p:cNvPr id="3" name="Content Placeholder 2"/>
          <p:cNvSpPr>
            <a:spLocks noGrp="1"/>
          </p:cNvSpPr>
          <p:nvPr>
            <p:ph idx="1"/>
          </p:nvPr>
        </p:nvSpPr>
        <p:spPr>
          <a:xfrm>
            <a:off x="726141" y="1586754"/>
            <a:ext cx="7691719" cy="969122"/>
          </a:xfrm>
        </p:spPr>
        <p:txBody>
          <a:bodyPr>
            <a:normAutofit lnSpcReduction="10000"/>
          </a:bodyPr>
          <a:lstStyle/>
          <a:p>
            <a:pPr>
              <a:buNone/>
            </a:pPr>
            <a:r>
              <a:rPr lang="en-US" dirty="0" smtClean="0"/>
              <a:t>1. What is the probability of rolling at least four 5’s in 30 rolls.</a:t>
            </a:r>
            <a:endParaRPr lang="en-US" dirty="0"/>
          </a:p>
        </p:txBody>
      </p:sp>
      <p:pic>
        <p:nvPicPr>
          <p:cNvPr id="5" name="Picture 4" descr="Picture 1.png"/>
          <p:cNvPicPr>
            <a:picLocks noChangeAspect="1"/>
          </p:cNvPicPr>
          <p:nvPr/>
        </p:nvPicPr>
        <p:blipFill>
          <a:blip r:embed="rId3"/>
          <a:stretch>
            <a:fillRect/>
          </a:stretch>
        </p:blipFill>
        <p:spPr>
          <a:xfrm>
            <a:off x="7013575" y="4895196"/>
            <a:ext cx="1729953" cy="1724679"/>
          </a:xfrm>
          <a:prstGeom prst="rect">
            <a:avLst/>
          </a:prstGeom>
        </p:spPr>
      </p:pic>
      <p:sp>
        <p:nvSpPr>
          <p:cNvPr id="9" name="TextBox 8"/>
          <p:cNvSpPr txBox="1"/>
          <p:nvPr/>
        </p:nvSpPr>
        <p:spPr>
          <a:xfrm>
            <a:off x="769141" y="2615168"/>
            <a:ext cx="2466841" cy="369332"/>
          </a:xfrm>
          <a:prstGeom prst="rect">
            <a:avLst/>
          </a:prstGeom>
          <a:noFill/>
        </p:spPr>
        <p:txBody>
          <a:bodyPr wrap="none" rtlCol="0">
            <a:spAutoFit/>
          </a:bodyPr>
          <a:lstStyle/>
          <a:p>
            <a:r>
              <a:rPr lang="en-US" dirty="0" smtClean="0"/>
              <a:t>P(X ≥ 4) = 1 – P(X ≤ 3)</a:t>
            </a:r>
            <a:endParaRPr lang="en-US" dirty="0"/>
          </a:p>
        </p:txBody>
      </p:sp>
      <p:graphicFrame>
        <p:nvGraphicFramePr>
          <p:cNvPr id="10" name="Object 9"/>
          <p:cNvGraphicFramePr>
            <a:graphicFrameLocks noChangeAspect="1"/>
          </p:cNvGraphicFramePr>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spid="_x0000_s43029" name="Equation" r:id="rId4" imgW="114300" imgH="165100" progId="Equation.DSMT4">
                  <p:embed/>
                </p:oleObj>
              </mc:Choice>
              <mc:Fallback>
                <p:oleObj name="Equation" r:id="rId4" imgW="114300" imgH="1651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4645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TextBox 13"/>
          <p:cNvSpPr txBox="1"/>
          <p:nvPr/>
        </p:nvSpPr>
        <p:spPr>
          <a:xfrm>
            <a:off x="1098564" y="4265602"/>
            <a:ext cx="5280011" cy="1077218"/>
          </a:xfrm>
          <a:prstGeom prst="rect">
            <a:avLst/>
          </a:prstGeom>
          <a:noFill/>
        </p:spPr>
        <p:txBody>
          <a:bodyPr wrap="none" rtlCol="0">
            <a:spAutoFit/>
          </a:bodyPr>
          <a:lstStyle/>
          <a:p>
            <a:r>
              <a:rPr lang="en-US" sz="3200" dirty="0" smtClean="0"/>
              <a:t>                  </a:t>
            </a:r>
            <a:r>
              <a:rPr lang="en-US" sz="3200" i="1" dirty="0" err="1" smtClean="0"/>
              <a:t>n</a:t>
            </a:r>
            <a:r>
              <a:rPr lang="en-US" sz="3200" i="1" dirty="0" smtClean="0"/>
              <a:t>   </a:t>
            </a:r>
            <a:r>
              <a:rPr lang="en-US" sz="3200" i="1" dirty="0" err="1" smtClean="0"/>
              <a:t>p</a:t>
            </a:r>
            <a:r>
              <a:rPr lang="en-US" sz="3200" dirty="0" smtClean="0"/>
              <a:t>  X</a:t>
            </a:r>
          </a:p>
          <a:p>
            <a:r>
              <a:rPr lang="en-US" sz="3200" dirty="0" smtClean="0"/>
              <a:t>1- binomcdf(30,</a:t>
            </a:r>
            <a:r>
              <a:rPr lang="en-US" sz="3200" dirty="0" smtClean="0">
                <a:latin typeface="Lucida Grande"/>
                <a:ea typeface="Lucida Grande"/>
                <a:cs typeface="Lucida Grande"/>
              </a:rPr>
              <a:t>⅙,3)=.7604 </a:t>
            </a:r>
            <a:endParaRPr lang="en-US" sz="3200" dirty="0"/>
          </a:p>
        </p:txBody>
      </p:sp>
      <p:cxnSp>
        <p:nvCxnSpPr>
          <p:cNvPr id="22" name="Straight Arrow Connector 21"/>
          <p:cNvCxnSpPr/>
          <p:nvPr/>
        </p:nvCxnSpPr>
        <p:spPr>
          <a:xfrm rot="10800000">
            <a:off x="6378575" y="2059542"/>
            <a:ext cx="635000" cy="55562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rot="16200000" flipV="1">
            <a:off x="1262640" y="3233900"/>
            <a:ext cx="591919" cy="22509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3235982" y="3457743"/>
            <a:ext cx="3689870" cy="369332"/>
          </a:xfrm>
          <a:prstGeom prst="rect">
            <a:avLst/>
          </a:prstGeom>
          <a:noFill/>
        </p:spPr>
        <p:txBody>
          <a:bodyPr wrap="none" rtlCol="0">
            <a:spAutoFit/>
          </a:bodyPr>
          <a:lstStyle/>
          <a:p>
            <a:r>
              <a:rPr lang="en-US" dirty="0" smtClean="0"/>
              <a:t>At least 4 is the opposite of 3 or less</a:t>
            </a:r>
            <a:endParaRPr lang="en-US" dirty="0"/>
          </a:p>
        </p:txBody>
      </p:sp>
      <p:cxnSp>
        <p:nvCxnSpPr>
          <p:cNvPr id="19" name="Straight Arrow Connector 18"/>
          <p:cNvCxnSpPr/>
          <p:nvPr/>
        </p:nvCxnSpPr>
        <p:spPr>
          <a:xfrm rot="10800000">
            <a:off x="2600982" y="3086783"/>
            <a:ext cx="635000" cy="555626"/>
          </a:xfrm>
          <a:prstGeom prst="straightConnector1">
            <a:avLst/>
          </a:prstGeom>
          <a:ln>
            <a:solidFill>
              <a:srgbClr val="3366FF"/>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052151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20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20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Albert </a:t>
            </a:r>
            <a:r>
              <a:rPr lang="en-US" dirty="0" err="1" smtClean="0"/>
              <a:t>Pujols</a:t>
            </a:r>
            <a:endParaRPr lang="en-US" dirty="0"/>
          </a:p>
        </p:txBody>
      </p:sp>
      <p:pic>
        <p:nvPicPr>
          <p:cNvPr id="5" name="Picture 4" descr="Picture 2.png"/>
          <p:cNvPicPr>
            <a:picLocks noChangeAspect="1"/>
          </p:cNvPicPr>
          <p:nvPr/>
        </p:nvPicPr>
        <p:blipFill>
          <a:blip r:embed="rId3"/>
          <a:stretch>
            <a:fillRect/>
          </a:stretch>
        </p:blipFill>
        <p:spPr>
          <a:xfrm>
            <a:off x="726141" y="1457979"/>
            <a:ext cx="3429470" cy="5032375"/>
          </a:xfrm>
          <a:prstGeom prst="rect">
            <a:avLst/>
          </a:prstGeom>
        </p:spPr>
      </p:pic>
      <p:sp>
        <p:nvSpPr>
          <p:cNvPr id="6" name="TextBox 5"/>
          <p:cNvSpPr txBox="1"/>
          <p:nvPr/>
        </p:nvSpPr>
        <p:spPr>
          <a:xfrm>
            <a:off x="4857750" y="2104419"/>
            <a:ext cx="3560110" cy="1569660"/>
          </a:xfrm>
          <a:prstGeom prst="rect">
            <a:avLst/>
          </a:prstGeom>
          <a:noFill/>
        </p:spPr>
        <p:txBody>
          <a:bodyPr wrap="square" rtlCol="0">
            <a:spAutoFit/>
          </a:bodyPr>
          <a:lstStyle/>
          <a:p>
            <a:r>
              <a:rPr lang="en-US" sz="3200" dirty="0" smtClean="0">
                <a:solidFill>
                  <a:srgbClr val="003F75"/>
                </a:solidFill>
              </a:rPr>
              <a:t>In his career he has hit 475 homeruns in 6,919 at-bats. </a:t>
            </a:r>
            <a:endParaRPr lang="en-US" sz="3200" dirty="0">
              <a:solidFill>
                <a:srgbClr val="003F75"/>
              </a:solidFill>
            </a:endParaRPr>
          </a:p>
        </p:txBody>
      </p:sp>
      <p:graphicFrame>
        <p:nvGraphicFramePr>
          <p:cNvPr id="129028" name="Object 4"/>
          <p:cNvGraphicFramePr>
            <a:graphicFrameLocks noChangeAspect="1"/>
          </p:cNvGraphicFramePr>
          <p:nvPr>
            <p:extLst>
              <p:ext uri="{D42A27DB-BD31-4B8C-83A1-F6EECF244321}">
                <p14:modId xmlns:p14="http://schemas.microsoft.com/office/powerpoint/2010/main" val="3941669612"/>
              </p:ext>
            </p:extLst>
          </p:nvPr>
        </p:nvGraphicFramePr>
        <p:xfrm>
          <a:off x="4857750" y="4549775"/>
          <a:ext cx="3082413" cy="1085850"/>
        </p:xfrm>
        <a:graphic>
          <a:graphicData uri="http://schemas.openxmlformats.org/presentationml/2006/ole">
            <mc:AlternateContent xmlns:mc="http://schemas.openxmlformats.org/markup-compatibility/2006">
              <mc:Choice xmlns:v="urn:schemas-microsoft-com:vml" Requires="v">
                <p:oleObj spid="_x0000_s44053" name="Equation" r:id="rId4" imgW="1117600" imgH="393700" progId="Equation.DSMT4">
                  <p:embed/>
                </p:oleObj>
              </mc:Choice>
              <mc:Fallback>
                <p:oleObj name="Equation" r:id="rId4" imgW="1117600" imgH="393700" progId="Equation.DSMT4">
                  <p:embed/>
                  <p:pic>
                    <p:nvPicPr>
                      <p:cNvPr id="0" name=""/>
                      <p:cNvPicPr>
                        <a:picLocks noChangeAspect="1" noChangeArrowheads="1"/>
                      </p:cNvPicPr>
                      <p:nvPr/>
                    </p:nvPicPr>
                    <p:blipFill>
                      <a:blip r:embed="rId5"/>
                      <a:srcRect/>
                      <a:stretch>
                        <a:fillRect/>
                      </a:stretch>
                    </p:blipFill>
                    <p:spPr bwMode="auto">
                      <a:xfrm>
                        <a:off x="4857750" y="4549775"/>
                        <a:ext cx="3082413" cy="1085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5769158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7"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900" decel="100000" fill="hold"/>
                                        <p:tgtEl>
                                          <p:spTgt spid="5"/>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nodeType="clickEffect">
                                  <p:stCondLst>
                                    <p:cond delay="0"/>
                                  </p:stCondLst>
                                  <p:childTnLst>
                                    <p:set>
                                      <p:cBhvr>
                                        <p:cTn id="18" dur="1" fill="hold">
                                          <p:stCondLst>
                                            <p:cond delay="0"/>
                                          </p:stCondLst>
                                        </p:cTn>
                                        <p:tgtEl>
                                          <p:spTgt spid="129028"/>
                                        </p:tgtEl>
                                        <p:attrNameLst>
                                          <p:attrName>style.visibility</p:attrName>
                                        </p:attrNameLst>
                                      </p:cBhvr>
                                      <p:to>
                                        <p:strVal val="visible"/>
                                      </p:to>
                                    </p:set>
                                    <p:animEffect transition="in" filter="fade">
                                      <p:cBhvr>
                                        <p:cTn id="19" dur="1000"/>
                                        <p:tgtEl>
                                          <p:spTgt spid="129028"/>
                                        </p:tgtEl>
                                      </p:cBhvr>
                                    </p:animEffect>
                                    <p:anim calcmode="lin" valueType="num">
                                      <p:cBhvr>
                                        <p:cTn id="20" dur="1000" fill="hold"/>
                                        <p:tgtEl>
                                          <p:spTgt spid="129028"/>
                                        </p:tgtEl>
                                        <p:attrNameLst>
                                          <p:attrName>ppt_x</p:attrName>
                                        </p:attrNameLst>
                                      </p:cBhvr>
                                      <p:tavLst>
                                        <p:tav tm="0">
                                          <p:val>
                                            <p:strVal val="#ppt_x"/>
                                          </p:val>
                                        </p:tav>
                                        <p:tav tm="100000">
                                          <p:val>
                                            <p:strVal val="#ppt_x"/>
                                          </p:val>
                                        </p:tav>
                                      </p:tavLst>
                                    </p:anim>
                                    <p:anim calcmode="lin" valueType="num">
                                      <p:cBhvr>
                                        <p:cTn id="21" dur="900" decel="100000" fill="hold"/>
                                        <p:tgtEl>
                                          <p:spTgt spid="129028"/>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2902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Albert </a:t>
            </a:r>
            <a:r>
              <a:rPr lang="en-US" dirty="0" err="1" smtClean="0"/>
              <a:t>Pujols</a:t>
            </a:r>
            <a:endParaRPr lang="en-US" dirty="0"/>
          </a:p>
        </p:txBody>
      </p:sp>
      <p:pic>
        <p:nvPicPr>
          <p:cNvPr id="5" name="Picture 4" descr="Picture 2.png"/>
          <p:cNvPicPr>
            <a:picLocks noChangeAspect="1"/>
          </p:cNvPicPr>
          <p:nvPr/>
        </p:nvPicPr>
        <p:blipFill>
          <a:blip r:embed="rId2"/>
          <a:stretch>
            <a:fillRect/>
          </a:stretch>
        </p:blipFill>
        <p:spPr>
          <a:xfrm>
            <a:off x="726141" y="1457979"/>
            <a:ext cx="3429470" cy="5032375"/>
          </a:xfrm>
          <a:prstGeom prst="rect">
            <a:avLst/>
          </a:prstGeom>
        </p:spPr>
      </p:pic>
      <p:sp>
        <p:nvSpPr>
          <p:cNvPr id="6" name="TextBox 5"/>
          <p:cNvSpPr txBox="1"/>
          <p:nvPr/>
        </p:nvSpPr>
        <p:spPr>
          <a:xfrm>
            <a:off x="4651375" y="1473597"/>
            <a:ext cx="3766485" cy="4524315"/>
          </a:xfrm>
          <a:prstGeom prst="rect">
            <a:avLst/>
          </a:prstGeom>
          <a:noFill/>
        </p:spPr>
        <p:txBody>
          <a:bodyPr wrap="square" rtlCol="0">
            <a:spAutoFit/>
          </a:bodyPr>
          <a:lstStyle/>
          <a:p>
            <a:r>
              <a:rPr lang="en-US" sz="3200" dirty="0" smtClean="0">
                <a:solidFill>
                  <a:srgbClr val="003F75"/>
                </a:solidFill>
              </a:rPr>
              <a:t>Let’s consider his next 50 at-bats of next season.</a:t>
            </a:r>
          </a:p>
          <a:p>
            <a:r>
              <a:rPr lang="en-US" sz="3200" dirty="0" smtClean="0">
                <a:solidFill>
                  <a:srgbClr val="003F75"/>
                </a:solidFill>
              </a:rPr>
              <a:t>Assuming that each at-bat is independent, explain how </a:t>
            </a:r>
            <a:r>
              <a:rPr lang="en-US" sz="3200" dirty="0" err="1" smtClean="0">
                <a:solidFill>
                  <a:srgbClr val="003F75"/>
                </a:solidFill>
              </a:rPr>
              <a:t>Pujols</a:t>
            </a:r>
            <a:r>
              <a:rPr lang="en-US" sz="3200" dirty="0" smtClean="0">
                <a:solidFill>
                  <a:srgbClr val="003F75"/>
                </a:solidFill>
              </a:rPr>
              <a:t> hitting a homerun follows the binomial setting.</a:t>
            </a:r>
            <a:endParaRPr lang="en-US" sz="3200" dirty="0">
              <a:solidFill>
                <a:srgbClr val="003F75"/>
              </a:solidFill>
            </a:endParaRPr>
          </a:p>
        </p:txBody>
      </p:sp>
    </p:spTree>
    <p:extLst>
      <p:ext uri="{BB962C8B-B14F-4D97-AF65-F5344CB8AC3E}">
        <p14:creationId xmlns:p14="http://schemas.microsoft.com/office/powerpoint/2010/main" val="1343885912"/>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Albert </a:t>
            </a:r>
            <a:r>
              <a:rPr lang="en-US" dirty="0" err="1" smtClean="0"/>
              <a:t>Pujols</a:t>
            </a:r>
            <a:endParaRPr lang="en-US" dirty="0"/>
          </a:p>
        </p:txBody>
      </p:sp>
      <p:sp>
        <p:nvSpPr>
          <p:cNvPr id="3" name="Content Placeholder 2"/>
          <p:cNvSpPr>
            <a:spLocks noGrp="1"/>
          </p:cNvSpPr>
          <p:nvPr>
            <p:ph idx="1"/>
          </p:nvPr>
        </p:nvSpPr>
        <p:spPr>
          <a:xfrm>
            <a:off x="726141" y="1586753"/>
            <a:ext cx="5465109" cy="905622"/>
          </a:xfrm>
        </p:spPr>
        <p:txBody>
          <a:bodyPr>
            <a:normAutofit fontScale="92500" lnSpcReduction="10000"/>
          </a:bodyPr>
          <a:lstStyle/>
          <a:p>
            <a:pPr>
              <a:buNone/>
            </a:pPr>
            <a:r>
              <a:rPr lang="en-US" b="1" dirty="0" smtClean="0">
                <a:solidFill>
                  <a:srgbClr val="003F75"/>
                </a:solidFill>
              </a:rPr>
              <a:t>P</a:t>
            </a:r>
            <a:r>
              <a:rPr lang="en-US" dirty="0" smtClean="0">
                <a:solidFill>
                  <a:srgbClr val="003F75"/>
                </a:solidFill>
              </a:rPr>
              <a:t>: </a:t>
            </a:r>
            <a:r>
              <a:rPr lang="en-US" dirty="0" err="1" smtClean="0">
                <a:solidFill>
                  <a:srgbClr val="003F75"/>
                </a:solidFill>
              </a:rPr>
              <a:t>p</a:t>
            </a:r>
            <a:r>
              <a:rPr lang="en-US" dirty="0" smtClean="0">
                <a:solidFill>
                  <a:srgbClr val="003F75"/>
                </a:solidFill>
              </a:rPr>
              <a:t> = .0687 is the same for each at-bat</a:t>
            </a:r>
          </a:p>
          <a:p>
            <a:pPr>
              <a:buNone/>
            </a:pPr>
            <a:endParaRPr lang="en-US" dirty="0" smtClean="0">
              <a:solidFill>
                <a:srgbClr val="003F75"/>
              </a:solidFill>
            </a:endParaRPr>
          </a:p>
        </p:txBody>
      </p:sp>
      <p:sp>
        <p:nvSpPr>
          <p:cNvPr id="4" name="TextBox 3"/>
          <p:cNvSpPr txBox="1"/>
          <p:nvPr/>
        </p:nvSpPr>
        <p:spPr>
          <a:xfrm>
            <a:off x="726141" y="2492375"/>
            <a:ext cx="7982823" cy="1569660"/>
          </a:xfrm>
          <a:prstGeom prst="rect">
            <a:avLst/>
          </a:prstGeom>
          <a:noFill/>
        </p:spPr>
        <p:txBody>
          <a:bodyPr wrap="square" rtlCol="0">
            <a:spAutoFit/>
          </a:bodyPr>
          <a:lstStyle/>
          <a:p>
            <a:r>
              <a:rPr lang="en-US" sz="2400" b="1" dirty="0" smtClean="0">
                <a:solidFill>
                  <a:srgbClr val="003F75"/>
                </a:solidFill>
              </a:rPr>
              <a:t>O</a:t>
            </a:r>
            <a:r>
              <a:rPr lang="en-US" sz="2400" dirty="0" smtClean="0">
                <a:solidFill>
                  <a:srgbClr val="003F75"/>
                </a:solidFill>
              </a:rPr>
              <a:t>: outcome is </a:t>
            </a:r>
            <a:r>
              <a:rPr lang="en-US" sz="2400" dirty="0" err="1" smtClean="0">
                <a:solidFill>
                  <a:srgbClr val="003F75"/>
                </a:solidFill>
              </a:rPr>
              <a:t>success(hitting</a:t>
            </a:r>
            <a:r>
              <a:rPr lang="en-US" sz="2400" dirty="0" smtClean="0">
                <a:solidFill>
                  <a:srgbClr val="003F75"/>
                </a:solidFill>
              </a:rPr>
              <a:t> a homerun) or </a:t>
            </a:r>
            <a:r>
              <a:rPr lang="en-US" sz="2400" dirty="0" err="1" smtClean="0">
                <a:solidFill>
                  <a:srgbClr val="003F75"/>
                </a:solidFill>
              </a:rPr>
              <a:t>failure(not</a:t>
            </a:r>
            <a:r>
              <a:rPr lang="en-US" sz="2400" dirty="0" smtClean="0">
                <a:solidFill>
                  <a:srgbClr val="003F75"/>
                </a:solidFill>
              </a:rPr>
              <a:t> hitting a homerun</a:t>
            </a:r>
          </a:p>
          <a:p>
            <a:endParaRPr lang="en-US" sz="2400" dirty="0" smtClean="0">
              <a:solidFill>
                <a:srgbClr val="003F75"/>
              </a:solidFill>
            </a:endParaRPr>
          </a:p>
          <a:p>
            <a:endParaRPr lang="en-US" sz="2400" dirty="0">
              <a:solidFill>
                <a:srgbClr val="003F75"/>
              </a:solidFill>
            </a:endParaRPr>
          </a:p>
        </p:txBody>
      </p:sp>
      <p:sp>
        <p:nvSpPr>
          <p:cNvPr id="5" name="TextBox 4"/>
          <p:cNvSpPr txBox="1"/>
          <p:nvPr/>
        </p:nvSpPr>
        <p:spPr>
          <a:xfrm>
            <a:off x="726141" y="3831202"/>
            <a:ext cx="3167303" cy="461665"/>
          </a:xfrm>
          <a:prstGeom prst="rect">
            <a:avLst/>
          </a:prstGeom>
          <a:noFill/>
        </p:spPr>
        <p:txBody>
          <a:bodyPr wrap="none" rtlCol="0">
            <a:spAutoFit/>
          </a:bodyPr>
          <a:lstStyle/>
          <a:p>
            <a:r>
              <a:rPr lang="en-US" sz="2400" b="1" dirty="0" smtClean="0">
                <a:solidFill>
                  <a:srgbClr val="003F75"/>
                </a:solidFill>
              </a:rPr>
              <a:t>T</a:t>
            </a:r>
            <a:r>
              <a:rPr lang="en-US" sz="2400" dirty="0" smtClean="0">
                <a:solidFill>
                  <a:srgbClr val="003F75"/>
                </a:solidFill>
              </a:rPr>
              <a:t>: trials are fixed. </a:t>
            </a:r>
            <a:r>
              <a:rPr lang="en-US" sz="2400" i="1" dirty="0" err="1" smtClean="0">
                <a:solidFill>
                  <a:srgbClr val="003F75"/>
                </a:solidFill>
              </a:rPr>
              <a:t>n</a:t>
            </a:r>
            <a:r>
              <a:rPr lang="en-US" sz="2400" i="1" dirty="0" smtClean="0">
                <a:solidFill>
                  <a:srgbClr val="003F75"/>
                </a:solidFill>
              </a:rPr>
              <a:t> </a:t>
            </a:r>
            <a:r>
              <a:rPr lang="en-US" sz="2400" dirty="0" smtClean="0">
                <a:solidFill>
                  <a:srgbClr val="003F75"/>
                </a:solidFill>
              </a:rPr>
              <a:t>= 50</a:t>
            </a:r>
          </a:p>
        </p:txBody>
      </p:sp>
      <p:sp>
        <p:nvSpPr>
          <p:cNvPr id="6" name="TextBox 5"/>
          <p:cNvSpPr txBox="1"/>
          <p:nvPr/>
        </p:nvSpPr>
        <p:spPr>
          <a:xfrm>
            <a:off x="726141" y="4519764"/>
            <a:ext cx="6386333" cy="1200328"/>
          </a:xfrm>
          <a:prstGeom prst="rect">
            <a:avLst/>
          </a:prstGeom>
          <a:noFill/>
        </p:spPr>
        <p:txBody>
          <a:bodyPr wrap="none" rtlCol="0">
            <a:spAutoFit/>
          </a:bodyPr>
          <a:lstStyle/>
          <a:p>
            <a:endParaRPr lang="en-US" sz="2400" dirty="0" smtClean="0">
              <a:solidFill>
                <a:srgbClr val="003F75"/>
              </a:solidFill>
            </a:endParaRPr>
          </a:p>
          <a:p>
            <a:r>
              <a:rPr lang="en-US" sz="2400" b="1" dirty="0" smtClean="0">
                <a:solidFill>
                  <a:srgbClr val="003F75"/>
                </a:solidFill>
              </a:rPr>
              <a:t>I</a:t>
            </a:r>
            <a:r>
              <a:rPr lang="en-US" sz="2400" dirty="0" smtClean="0">
                <a:solidFill>
                  <a:srgbClr val="003F75"/>
                </a:solidFill>
              </a:rPr>
              <a:t>: independent </a:t>
            </a:r>
            <a:r>
              <a:rPr lang="en-US" sz="2400" dirty="0" err="1" smtClean="0">
                <a:solidFill>
                  <a:srgbClr val="003F75"/>
                </a:solidFill>
              </a:rPr>
              <a:t>trials(each</a:t>
            </a:r>
            <a:r>
              <a:rPr lang="en-US" sz="2400" dirty="0" smtClean="0">
                <a:solidFill>
                  <a:srgbClr val="003F75"/>
                </a:solidFill>
              </a:rPr>
              <a:t> at-bat is independent)</a:t>
            </a:r>
          </a:p>
          <a:p>
            <a:endParaRPr lang="en-US" sz="2400" dirty="0">
              <a:solidFill>
                <a:srgbClr val="003F75"/>
              </a:solidFill>
            </a:endParaRPr>
          </a:p>
        </p:txBody>
      </p:sp>
    </p:spTree>
    <p:extLst>
      <p:ext uri="{BB962C8B-B14F-4D97-AF65-F5344CB8AC3E}">
        <p14:creationId xmlns:p14="http://schemas.microsoft.com/office/powerpoint/2010/main" val="18210778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slide(fromBottom)">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Albert </a:t>
            </a:r>
            <a:r>
              <a:rPr lang="en-US" dirty="0" err="1" smtClean="0"/>
              <a:t>Pujols</a:t>
            </a:r>
            <a:endParaRPr lang="en-US" dirty="0"/>
          </a:p>
        </p:txBody>
      </p:sp>
      <p:pic>
        <p:nvPicPr>
          <p:cNvPr id="5" name="Picture 4" descr="Picture 2.png"/>
          <p:cNvPicPr>
            <a:picLocks noChangeAspect="1"/>
          </p:cNvPicPr>
          <p:nvPr/>
        </p:nvPicPr>
        <p:blipFill>
          <a:blip r:embed="rId3"/>
          <a:stretch>
            <a:fillRect/>
          </a:stretch>
        </p:blipFill>
        <p:spPr>
          <a:xfrm>
            <a:off x="726142" y="1457980"/>
            <a:ext cx="2359464" cy="3462258"/>
          </a:xfrm>
          <a:prstGeom prst="rect">
            <a:avLst/>
          </a:prstGeom>
        </p:spPr>
      </p:pic>
      <p:sp>
        <p:nvSpPr>
          <p:cNvPr id="6" name="TextBox 5"/>
          <p:cNvSpPr txBox="1"/>
          <p:nvPr/>
        </p:nvSpPr>
        <p:spPr>
          <a:xfrm>
            <a:off x="4651376" y="1873250"/>
            <a:ext cx="3238500" cy="3046988"/>
          </a:xfrm>
          <a:prstGeom prst="rect">
            <a:avLst/>
          </a:prstGeom>
          <a:noFill/>
        </p:spPr>
        <p:txBody>
          <a:bodyPr wrap="square" rtlCol="0">
            <a:spAutoFit/>
          </a:bodyPr>
          <a:lstStyle/>
          <a:p>
            <a:r>
              <a:rPr lang="en-US" sz="3200" dirty="0" smtClean="0">
                <a:solidFill>
                  <a:srgbClr val="003F75"/>
                </a:solidFill>
              </a:rPr>
              <a:t>What is the mean and standard deviation for the number of homeruns in his next 50-at-bats?</a:t>
            </a:r>
            <a:endParaRPr lang="en-US" sz="3200" dirty="0">
              <a:solidFill>
                <a:srgbClr val="003F75"/>
              </a:solidFill>
            </a:endParaRPr>
          </a:p>
        </p:txBody>
      </p:sp>
      <p:graphicFrame>
        <p:nvGraphicFramePr>
          <p:cNvPr id="133123" name="Object 3"/>
          <p:cNvGraphicFramePr>
            <a:graphicFrameLocks noChangeAspect="1"/>
          </p:cNvGraphicFramePr>
          <p:nvPr/>
        </p:nvGraphicFramePr>
        <p:xfrm>
          <a:off x="1103313" y="5286375"/>
          <a:ext cx="5024438" cy="570149"/>
        </p:xfrm>
        <a:graphic>
          <a:graphicData uri="http://schemas.openxmlformats.org/presentationml/2006/ole">
            <mc:AlternateContent xmlns:mc="http://schemas.openxmlformats.org/markup-compatibility/2006">
              <mc:Choice xmlns:v="urn:schemas-microsoft-com:vml" Requires="v">
                <p:oleObj spid="_x0000_s45090" name="Equation" r:id="rId4" imgW="1790700" imgH="203200" progId="Equation.DSMT4">
                  <p:embed/>
                </p:oleObj>
              </mc:Choice>
              <mc:Fallback>
                <p:oleObj name="Equation" r:id="rId4" imgW="1790700" imgH="2032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3313" y="5286375"/>
                        <a:ext cx="5024438" cy="570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133125" name="Object 5"/>
          <p:cNvGraphicFramePr>
            <a:graphicFrameLocks noChangeAspect="1"/>
          </p:cNvGraphicFramePr>
          <p:nvPr/>
        </p:nvGraphicFramePr>
        <p:xfrm>
          <a:off x="1371599" y="5921374"/>
          <a:ext cx="4756151" cy="720629"/>
        </p:xfrm>
        <a:graphic>
          <a:graphicData uri="http://schemas.openxmlformats.org/presentationml/2006/ole">
            <mc:AlternateContent xmlns:mc="http://schemas.openxmlformats.org/markup-compatibility/2006">
              <mc:Choice xmlns:v="urn:schemas-microsoft-com:vml" Requires="v">
                <p:oleObj spid="_x0000_s45091" name="Equation" r:id="rId6" imgW="1676400" imgH="254000" progId="Equation.DSMT4">
                  <p:embed/>
                </p:oleObj>
              </mc:Choice>
              <mc:Fallback>
                <p:oleObj name="Equation" r:id="rId6" imgW="1676400" imgH="2540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71599" y="5921374"/>
                        <a:ext cx="4756151" cy="720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4021206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7" presetClass="entr" presetSubtype="0" fill="hold" nodeType="clickEffect">
                                  <p:stCondLst>
                                    <p:cond delay="0"/>
                                  </p:stCondLst>
                                  <p:childTnLst>
                                    <p:set>
                                      <p:cBhvr>
                                        <p:cTn id="12" dur="1" fill="hold">
                                          <p:stCondLst>
                                            <p:cond delay="0"/>
                                          </p:stCondLst>
                                        </p:cTn>
                                        <p:tgtEl>
                                          <p:spTgt spid="133123"/>
                                        </p:tgtEl>
                                        <p:attrNameLst>
                                          <p:attrName>style.visibility</p:attrName>
                                        </p:attrNameLst>
                                      </p:cBhvr>
                                      <p:to>
                                        <p:strVal val="visible"/>
                                      </p:to>
                                    </p:set>
                                    <p:animEffect transition="in" filter="fade">
                                      <p:cBhvr>
                                        <p:cTn id="13" dur="1000"/>
                                        <p:tgtEl>
                                          <p:spTgt spid="133123"/>
                                        </p:tgtEl>
                                      </p:cBhvr>
                                    </p:animEffect>
                                    <p:anim calcmode="lin" valueType="num">
                                      <p:cBhvr>
                                        <p:cTn id="14" dur="1000" fill="hold"/>
                                        <p:tgtEl>
                                          <p:spTgt spid="133123"/>
                                        </p:tgtEl>
                                        <p:attrNameLst>
                                          <p:attrName>ppt_x</p:attrName>
                                        </p:attrNameLst>
                                      </p:cBhvr>
                                      <p:tavLst>
                                        <p:tav tm="0">
                                          <p:val>
                                            <p:strVal val="#ppt_x"/>
                                          </p:val>
                                        </p:tav>
                                        <p:tav tm="100000">
                                          <p:val>
                                            <p:strVal val="#ppt_x"/>
                                          </p:val>
                                        </p:tav>
                                      </p:tavLst>
                                    </p:anim>
                                    <p:anim calcmode="lin" valueType="num">
                                      <p:cBhvr>
                                        <p:cTn id="15" dur="900" decel="100000" fill="hold"/>
                                        <p:tgtEl>
                                          <p:spTgt spid="133123"/>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33123"/>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nodeType="clickEffect">
                                  <p:stCondLst>
                                    <p:cond delay="0"/>
                                  </p:stCondLst>
                                  <p:childTnLst>
                                    <p:set>
                                      <p:cBhvr>
                                        <p:cTn id="20" dur="1" fill="hold">
                                          <p:stCondLst>
                                            <p:cond delay="0"/>
                                          </p:stCondLst>
                                        </p:cTn>
                                        <p:tgtEl>
                                          <p:spTgt spid="133125"/>
                                        </p:tgtEl>
                                        <p:attrNameLst>
                                          <p:attrName>style.visibility</p:attrName>
                                        </p:attrNameLst>
                                      </p:cBhvr>
                                      <p:to>
                                        <p:strVal val="visible"/>
                                      </p:to>
                                    </p:set>
                                    <p:animEffect transition="in" filter="fade">
                                      <p:cBhvr>
                                        <p:cTn id="21" dur="1000"/>
                                        <p:tgtEl>
                                          <p:spTgt spid="133125"/>
                                        </p:tgtEl>
                                      </p:cBhvr>
                                    </p:animEffect>
                                    <p:anim calcmode="lin" valueType="num">
                                      <p:cBhvr>
                                        <p:cTn id="22" dur="1000" fill="hold"/>
                                        <p:tgtEl>
                                          <p:spTgt spid="133125"/>
                                        </p:tgtEl>
                                        <p:attrNameLst>
                                          <p:attrName>ppt_x</p:attrName>
                                        </p:attrNameLst>
                                      </p:cBhvr>
                                      <p:tavLst>
                                        <p:tav tm="0">
                                          <p:val>
                                            <p:strVal val="#ppt_x"/>
                                          </p:val>
                                        </p:tav>
                                        <p:tav tm="100000">
                                          <p:val>
                                            <p:strVal val="#ppt_x"/>
                                          </p:val>
                                        </p:tav>
                                      </p:tavLst>
                                    </p:anim>
                                    <p:anim calcmode="lin" valueType="num">
                                      <p:cBhvr>
                                        <p:cTn id="23" dur="900" decel="100000" fill="hold"/>
                                        <p:tgtEl>
                                          <p:spTgt spid="133125"/>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13312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5733" y="54864"/>
            <a:ext cx="7772400" cy="914400"/>
          </a:xfrm>
        </p:spPr>
        <p:txBody>
          <a:bodyPr/>
          <a:lstStyle/>
          <a:p>
            <a:r>
              <a:rPr lang="en-US" dirty="0" smtClean="0"/>
              <a:t>In his next 50 At-Bats….</a:t>
            </a:r>
            <a:endParaRPr lang="en-US" dirty="0"/>
          </a:p>
        </p:txBody>
      </p:sp>
      <p:pic>
        <p:nvPicPr>
          <p:cNvPr id="5" name="Picture 4" descr="Picture 2.png"/>
          <p:cNvPicPr>
            <a:picLocks noChangeAspect="1"/>
          </p:cNvPicPr>
          <p:nvPr/>
        </p:nvPicPr>
        <p:blipFill>
          <a:blip r:embed="rId2"/>
          <a:stretch>
            <a:fillRect/>
          </a:stretch>
        </p:blipFill>
        <p:spPr>
          <a:xfrm>
            <a:off x="7669804" y="4660617"/>
            <a:ext cx="1356658" cy="1990749"/>
          </a:xfrm>
          <a:prstGeom prst="rect">
            <a:avLst/>
          </a:prstGeom>
        </p:spPr>
      </p:pic>
      <p:sp>
        <p:nvSpPr>
          <p:cNvPr id="3" name="TextBox 2"/>
          <p:cNvSpPr txBox="1"/>
          <p:nvPr/>
        </p:nvSpPr>
        <p:spPr>
          <a:xfrm>
            <a:off x="711200" y="1456267"/>
            <a:ext cx="7789312" cy="4524315"/>
          </a:xfrm>
          <a:prstGeom prst="rect">
            <a:avLst/>
          </a:prstGeom>
          <a:noFill/>
        </p:spPr>
        <p:txBody>
          <a:bodyPr wrap="none" rtlCol="0">
            <a:spAutoFit/>
          </a:bodyPr>
          <a:lstStyle/>
          <a:p>
            <a:pPr marL="342900" indent="-342900">
              <a:buAutoNum type="alphaLcPeriod"/>
            </a:pPr>
            <a:r>
              <a:rPr lang="en-US" sz="2400" dirty="0" smtClean="0"/>
              <a:t>What is the probability he hits exactly 4 homeruns?</a:t>
            </a:r>
          </a:p>
          <a:p>
            <a:pPr marL="342900" indent="-342900">
              <a:buAutoNum type="alphaLcPeriod"/>
            </a:pPr>
            <a:r>
              <a:rPr lang="en-US" sz="2400" dirty="0" smtClean="0"/>
              <a:t>What is the probability he hits at most 8 homeruns?</a:t>
            </a:r>
          </a:p>
          <a:p>
            <a:pPr marL="342900" indent="-342900">
              <a:buAutoNum type="alphaLcPeriod"/>
            </a:pPr>
            <a:r>
              <a:rPr lang="en-US" sz="2400" dirty="0" smtClean="0"/>
              <a:t>What is the probability he hits at least 1 homerun?</a:t>
            </a:r>
          </a:p>
          <a:p>
            <a:pPr marL="342900" indent="-342900">
              <a:buAutoNum type="alphaLcPeriod"/>
            </a:pPr>
            <a:r>
              <a:rPr lang="en-US" sz="2400" dirty="0" smtClean="0"/>
              <a:t>What is the probability he hits at least 3 homeruns?</a:t>
            </a:r>
          </a:p>
          <a:p>
            <a:pPr marL="342900" indent="-342900">
              <a:buAutoNum type="alphaLcPeriod"/>
            </a:pPr>
            <a:r>
              <a:rPr lang="en-US" sz="2400" dirty="0" smtClean="0"/>
              <a:t>What is the probability he hits no more than 4 homeruns?</a:t>
            </a:r>
          </a:p>
          <a:p>
            <a:pPr marL="342900" indent="-342900">
              <a:buAutoNum type="alphaLcPeriod"/>
            </a:pPr>
            <a:r>
              <a:rPr lang="en-US" sz="2400" dirty="0" smtClean="0"/>
              <a:t>What is the probability he hits exactly 2 homeruns?</a:t>
            </a:r>
          </a:p>
          <a:p>
            <a:pPr marL="342900" indent="-342900">
              <a:buAutoNum type="alphaLcPeriod"/>
            </a:pPr>
            <a:r>
              <a:rPr lang="en-US" sz="2400" dirty="0"/>
              <a:t>What is the probability he hits at least </a:t>
            </a:r>
            <a:r>
              <a:rPr lang="en-US" sz="2400" dirty="0" smtClean="0"/>
              <a:t>4 </a:t>
            </a:r>
            <a:r>
              <a:rPr lang="en-US" sz="2400" dirty="0"/>
              <a:t>homeruns?</a:t>
            </a:r>
          </a:p>
          <a:p>
            <a:pPr marL="342900" indent="-342900">
              <a:buAutoNum type="alphaLcPeriod"/>
            </a:pPr>
            <a:r>
              <a:rPr lang="en-US" sz="2400" dirty="0"/>
              <a:t>What is the probability he hits less than </a:t>
            </a:r>
            <a:r>
              <a:rPr lang="en-US" sz="2400" dirty="0" smtClean="0"/>
              <a:t>1 </a:t>
            </a:r>
            <a:r>
              <a:rPr lang="en-US" sz="2400" dirty="0"/>
              <a:t>homeruns?</a:t>
            </a:r>
          </a:p>
          <a:p>
            <a:pPr marL="342900" indent="-342900">
              <a:buAutoNum type="alphaLcPeriod"/>
            </a:pPr>
            <a:r>
              <a:rPr lang="en-US" sz="2400" dirty="0"/>
              <a:t>What is the probability he hits exactly </a:t>
            </a:r>
            <a:r>
              <a:rPr lang="en-US" sz="2400" dirty="0" smtClean="0"/>
              <a:t>6 </a:t>
            </a:r>
            <a:r>
              <a:rPr lang="en-US" sz="2400" dirty="0"/>
              <a:t>homeruns?</a:t>
            </a:r>
          </a:p>
          <a:p>
            <a:pPr marL="342900" indent="-342900">
              <a:buAutoNum type="alphaLcPeriod"/>
            </a:pPr>
            <a:endParaRPr lang="en-US" sz="2400" dirty="0" smtClean="0"/>
          </a:p>
          <a:p>
            <a:pPr marL="342900" indent="-342900">
              <a:buAutoNum type="alphaLcPeriod"/>
            </a:pPr>
            <a:endParaRPr lang="en-US" sz="2400" dirty="0" smtClean="0"/>
          </a:p>
          <a:p>
            <a:pPr marL="342900" indent="-342900">
              <a:buAutoNum type="alphaLcPeriod"/>
            </a:pPr>
            <a:endParaRPr lang="en-US" sz="2400" dirty="0"/>
          </a:p>
        </p:txBody>
      </p:sp>
    </p:spTree>
    <p:extLst>
      <p:ext uri="{BB962C8B-B14F-4D97-AF65-F5344CB8AC3E}">
        <p14:creationId xmlns:p14="http://schemas.microsoft.com/office/powerpoint/2010/main" val="3614870988"/>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5733" y="54864"/>
            <a:ext cx="7772400" cy="914400"/>
          </a:xfrm>
        </p:spPr>
        <p:txBody>
          <a:bodyPr/>
          <a:lstStyle/>
          <a:p>
            <a:r>
              <a:rPr lang="en-US" dirty="0" smtClean="0"/>
              <a:t>In his next 50 At-Bats….</a:t>
            </a:r>
            <a:endParaRPr lang="en-US" dirty="0"/>
          </a:p>
        </p:txBody>
      </p:sp>
      <p:pic>
        <p:nvPicPr>
          <p:cNvPr id="5" name="Picture 4" descr="Picture 2.png"/>
          <p:cNvPicPr>
            <a:picLocks noChangeAspect="1"/>
          </p:cNvPicPr>
          <p:nvPr/>
        </p:nvPicPr>
        <p:blipFill>
          <a:blip r:embed="rId2"/>
          <a:stretch>
            <a:fillRect/>
          </a:stretch>
        </p:blipFill>
        <p:spPr>
          <a:xfrm>
            <a:off x="7669804" y="4660617"/>
            <a:ext cx="1356658" cy="1990749"/>
          </a:xfrm>
          <a:prstGeom prst="rect">
            <a:avLst/>
          </a:prstGeom>
        </p:spPr>
      </p:pic>
      <p:sp>
        <p:nvSpPr>
          <p:cNvPr id="3" name="TextBox 2"/>
          <p:cNvSpPr txBox="1"/>
          <p:nvPr/>
        </p:nvSpPr>
        <p:spPr>
          <a:xfrm>
            <a:off x="711200" y="1456267"/>
            <a:ext cx="1261884" cy="4154983"/>
          </a:xfrm>
          <a:prstGeom prst="rect">
            <a:avLst/>
          </a:prstGeom>
          <a:noFill/>
        </p:spPr>
        <p:txBody>
          <a:bodyPr wrap="none" rtlCol="0">
            <a:spAutoFit/>
          </a:bodyPr>
          <a:lstStyle/>
          <a:p>
            <a:pPr marL="342900" indent="-342900">
              <a:buAutoNum type="alphaLcPeriod"/>
            </a:pPr>
            <a:r>
              <a:rPr lang="en-US" sz="2400" dirty="0" smtClean="0"/>
              <a:t>.1942</a:t>
            </a:r>
          </a:p>
          <a:p>
            <a:pPr marL="342900" indent="-342900">
              <a:buAutoNum type="alphaLcPeriod"/>
            </a:pPr>
            <a:r>
              <a:rPr lang="en-US" sz="2400" dirty="0" smtClean="0"/>
              <a:t>.9935</a:t>
            </a:r>
          </a:p>
          <a:p>
            <a:pPr marL="342900" indent="-342900">
              <a:buAutoNum type="alphaLcPeriod"/>
            </a:pPr>
            <a:r>
              <a:rPr lang="en-US" sz="2400" dirty="0" smtClean="0"/>
              <a:t>.9715</a:t>
            </a:r>
          </a:p>
          <a:p>
            <a:pPr marL="342900" indent="-342900">
              <a:buAutoNum type="alphaLcPeriod"/>
            </a:pPr>
            <a:r>
              <a:rPr lang="en-US" sz="2400" dirty="0" smtClean="0"/>
              <a:t>.6767</a:t>
            </a:r>
          </a:p>
          <a:p>
            <a:pPr marL="342900" indent="-342900">
              <a:buAutoNum type="alphaLcPeriod"/>
            </a:pPr>
            <a:r>
              <a:rPr lang="en-US" sz="2400" dirty="0" smtClean="0"/>
              <a:t>.7416</a:t>
            </a:r>
          </a:p>
          <a:p>
            <a:pPr marL="342900" indent="-342900">
              <a:buAutoNum type="alphaLcPeriod"/>
            </a:pPr>
            <a:r>
              <a:rPr lang="en-US" sz="2400" dirty="0" smtClean="0"/>
              <a:t>.1898</a:t>
            </a:r>
          </a:p>
          <a:p>
            <a:pPr marL="342900" indent="-342900">
              <a:buAutoNum type="alphaLcPeriod"/>
            </a:pPr>
            <a:r>
              <a:rPr lang="en-US" sz="2400" dirty="0" smtClean="0"/>
              <a:t>.4526</a:t>
            </a:r>
          </a:p>
          <a:p>
            <a:pPr marL="342900" indent="-342900">
              <a:buAutoNum type="alphaLcPeriod"/>
            </a:pPr>
            <a:r>
              <a:rPr lang="en-US" sz="2400" dirty="0" smtClean="0"/>
              <a:t>.0285</a:t>
            </a:r>
          </a:p>
          <a:p>
            <a:pPr marL="342900" indent="-342900">
              <a:buAutoNum type="alphaLcPeriod"/>
            </a:pPr>
            <a:r>
              <a:rPr lang="en-US" sz="2400" dirty="0" smtClean="0"/>
              <a:t>.0729</a:t>
            </a:r>
          </a:p>
          <a:p>
            <a:pPr marL="342900" indent="-342900">
              <a:buAutoNum type="alphaLcPeriod"/>
            </a:pPr>
            <a:endParaRPr lang="en-US" sz="2400" dirty="0" smtClean="0"/>
          </a:p>
          <a:p>
            <a:pPr marL="342900" indent="-342900">
              <a:buAutoNum type="alphaLcPeriod"/>
            </a:pPr>
            <a:endParaRPr lang="en-US" sz="2400" dirty="0"/>
          </a:p>
        </p:txBody>
      </p:sp>
    </p:spTree>
    <p:extLst>
      <p:ext uri="{BB962C8B-B14F-4D97-AF65-F5344CB8AC3E}">
        <p14:creationId xmlns:p14="http://schemas.microsoft.com/office/powerpoint/2010/main" val="117168891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3625" y="463583"/>
            <a:ext cx="8172375" cy="1754327"/>
          </a:xfrm>
          <a:prstGeom prst="rect">
            <a:avLst/>
          </a:prstGeom>
          <a:noFill/>
        </p:spPr>
        <p:txBody>
          <a:bodyPr wrap="square" rtlCol="0">
            <a:spAutoFit/>
          </a:bodyPr>
          <a:lstStyle/>
          <a:p>
            <a:r>
              <a:rPr lang="en-US" sz="3600" dirty="0" smtClean="0">
                <a:solidFill>
                  <a:schemeClr val="accent4">
                    <a:lumMod val="60000"/>
                    <a:lumOff val="40000"/>
                  </a:schemeClr>
                </a:solidFill>
              </a:rPr>
              <a:t>Luke Skywalker and Han Solo are meeting up at the planet Endor for a special type of mission.</a:t>
            </a:r>
            <a:endParaRPr lang="en-US" sz="3600" dirty="0">
              <a:solidFill>
                <a:schemeClr val="accent4">
                  <a:lumMod val="60000"/>
                  <a:lumOff val="40000"/>
                </a:schemeClr>
              </a:solidFill>
            </a:endParaRPr>
          </a:p>
        </p:txBody>
      </p:sp>
      <p:sp>
        <p:nvSpPr>
          <p:cNvPr id="3" name="TextBox 2"/>
          <p:cNvSpPr txBox="1"/>
          <p:nvPr/>
        </p:nvSpPr>
        <p:spPr>
          <a:xfrm>
            <a:off x="592667" y="2620250"/>
            <a:ext cx="8043333" cy="1384995"/>
          </a:xfrm>
          <a:prstGeom prst="rect">
            <a:avLst/>
          </a:prstGeom>
          <a:noFill/>
        </p:spPr>
        <p:txBody>
          <a:bodyPr wrap="square" rtlCol="0">
            <a:spAutoFit/>
          </a:bodyPr>
          <a:lstStyle/>
          <a:p>
            <a:r>
              <a:rPr lang="en-US" sz="2800" dirty="0" smtClean="0"/>
              <a:t>Luke Skywalker flies an X-Wing Fighter which can get to Endor with a mean time of 42 minutes and a standard deviation of 5 minutes.</a:t>
            </a:r>
            <a:endParaRPr lang="en-US" sz="2800" dirty="0"/>
          </a:p>
        </p:txBody>
      </p:sp>
      <p:pic>
        <p:nvPicPr>
          <p:cNvPr id="6" name="Picture 5" descr="Picture 4.png"/>
          <p:cNvPicPr>
            <a:picLocks noChangeAspect="1"/>
          </p:cNvPicPr>
          <p:nvPr/>
        </p:nvPicPr>
        <p:blipFill>
          <a:blip r:embed="rId2"/>
          <a:stretch>
            <a:fillRect/>
          </a:stretch>
        </p:blipFill>
        <p:spPr>
          <a:xfrm>
            <a:off x="2785961" y="4005245"/>
            <a:ext cx="3177520" cy="2518695"/>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Albert </a:t>
            </a:r>
            <a:r>
              <a:rPr lang="en-US" dirty="0" err="1" smtClean="0"/>
              <a:t>Pujols</a:t>
            </a:r>
            <a:endParaRPr lang="en-US" dirty="0"/>
          </a:p>
        </p:txBody>
      </p:sp>
      <p:pic>
        <p:nvPicPr>
          <p:cNvPr id="5" name="Picture 4" descr="Picture 2.png"/>
          <p:cNvPicPr>
            <a:picLocks noChangeAspect="1"/>
          </p:cNvPicPr>
          <p:nvPr/>
        </p:nvPicPr>
        <p:blipFill>
          <a:blip r:embed="rId3"/>
          <a:stretch>
            <a:fillRect/>
          </a:stretch>
        </p:blipFill>
        <p:spPr>
          <a:xfrm>
            <a:off x="726142" y="1457980"/>
            <a:ext cx="2359464" cy="3462258"/>
          </a:xfrm>
          <a:prstGeom prst="rect">
            <a:avLst/>
          </a:prstGeom>
        </p:spPr>
      </p:pic>
      <p:sp>
        <p:nvSpPr>
          <p:cNvPr id="6" name="TextBox 5"/>
          <p:cNvSpPr txBox="1"/>
          <p:nvPr/>
        </p:nvSpPr>
        <p:spPr>
          <a:xfrm>
            <a:off x="4651376" y="1873250"/>
            <a:ext cx="3238500" cy="2062103"/>
          </a:xfrm>
          <a:prstGeom prst="rect">
            <a:avLst/>
          </a:prstGeom>
          <a:noFill/>
        </p:spPr>
        <p:txBody>
          <a:bodyPr wrap="square" rtlCol="0">
            <a:spAutoFit/>
          </a:bodyPr>
          <a:lstStyle/>
          <a:p>
            <a:r>
              <a:rPr lang="en-US" sz="3200" dirty="0" smtClean="0">
                <a:solidFill>
                  <a:srgbClr val="003F75"/>
                </a:solidFill>
              </a:rPr>
              <a:t>What is the probability that he hits exactly 4 homeruns?</a:t>
            </a:r>
            <a:endParaRPr lang="en-US" sz="3200" dirty="0">
              <a:solidFill>
                <a:srgbClr val="003F75"/>
              </a:solidFill>
            </a:endParaRPr>
          </a:p>
        </p:txBody>
      </p:sp>
      <p:graphicFrame>
        <p:nvGraphicFramePr>
          <p:cNvPr id="7" name="Object 6"/>
          <p:cNvGraphicFramePr>
            <a:graphicFrameLocks noChangeAspect="1"/>
          </p:cNvGraphicFramePr>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spid="_x0000_s46127" name="Equation" r:id="rId4" imgW="114300" imgH="165100" progId="Equation.DSMT4">
                  <p:embed/>
                </p:oleObj>
              </mc:Choice>
              <mc:Fallback>
                <p:oleObj name="Equation" r:id="rId4" imgW="114300" imgH="1651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4645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spid="_x0000_s46128" name="Equation" r:id="rId6" imgW="114300" imgH="165100" progId="Equation.DSMT4">
                  <p:embed/>
                </p:oleObj>
              </mc:Choice>
              <mc:Fallback>
                <p:oleObj name="Equation" r:id="rId6" imgW="114300" imgH="1651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4850" y="334645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4476750" y="4508500"/>
            <a:ext cx="1512604" cy="523220"/>
          </a:xfrm>
          <a:prstGeom prst="rect">
            <a:avLst/>
          </a:prstGeom>
          <a:noFill/>
        </p:spPr>
        <p:txBody>
          <a:bodyPr wrap="none" rtlCol="0">
            <a:spAutoFit/>
          </a:bodyPr>
          <a:lstStyle/>
          <a:p>
            <a:r>
              <a:rPr lang="en-US" sz="2800" dirty="0" smtClean="0"/>
              <a:t>P(X = 4)</a:t>
            </a:r>
            <a:endParaRPr lang="en-US" sz="2800" dirty="0"/>
          </a:p>
        </p:txBody>
      </p:sp>
      <p:graphicFrame>
        <p:nvGraphicFramePr>
          <p:cNvPr id="134150" name="Object 6"/>
          <p:cNvGraphicFramePr>
            <a:graphicFrameLocks noChangeAspect="1"/>
          </p:cNvGraphicFramePr>
          <p:nvPr/>
        </p:nvGraphicFramePr>
        <p:xfrm>
          <a:off x="3414080" y="5381625"/>
          <a:ext cx="4202019" cy="946150"/>
        </p:xfrm>
        <a:graphic>
          <a:graphicData uri="http://schemas.openxmlformats.org/presentationml/2006/ole">
            <mc:AlternateContent xmlns:mc="http://schemas.openxmlformats.org/markup-compatibility/2006">
              <mc:Choice xmlns:v="urn:schemas-microsoft-com:vml" Requires="v">
                <p:oleObj spid="_x0000_s46129" name="Equation" r:id="rId8" imgW="1917700" imgH="431800" progId="Equation.DSMT4">
                  <p:embed/>
                </p:oleObj>
              </mc:Choice>
              <mc:Fallback>
                <p:oleObj name="Equation" r:id="rId8" imgW="1917700" imgH="43180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14080" y="5381625"/>
                        <a:ext cx="4202019" cy="946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5478301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0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37" presetClass="entr" presetSubtype="0" fill="hold" nodeType="clickEffect">
                                  <p:stCondLst>
                                    <p:cond delay="0"/>
                                  </p:stCondLst>
                                  <p:childTnLst>
                                    <p:set>
                                      <p:cBhvr>
                                        <p:cTn id="15" dur="1" fill="hold">
                                          <p:stCondLst>
                                            <p:cond delay="0"/>
                                          </p:stCondLst>
                                        </p:cTn>
                                        <p:tgtEl>
                                          <p:spTgt spid="134150"/>
                                        </p:tgtEl>
                                        <p:attrNameLst>
                                          <p:attrName>style.visibility</p:attrName>
                                        </p:attrNameLst>
                                      </p:cBhvr>
                                      <p:to>
                                        <p:strVal val="visible"/>
                                      </p:to>
                                    </p:set>
                                    <p:animEffect transition="in" filter="fade">
                                      <p:cBhvr>
                                        <p:cTn id="16" dur="1000"/>
                                        <p:tgtEl>
                                          <p:spTgt spid="134150"/>
                                        </p:tgtEl>
                                      </p:cBhvr>
                                    </p:animEffect>
                                    <p:anim calcmode="lin" valueType="num">
                                      <p:cBhvr>
                                        <p:cTn id="17" dur="1000" fill="hold"/>
                                        <p:tgtEl>
                                          <p:spTgt spid="134150"/>
                                        </p:tgtEl>
                                        <p:attrNameLst>
                                          <p:attrName>ppt_x</p:attrName>
                                        </p:attrNameLst>
                                      </p:cBhvr>
                                      <p:tavLst>
                                        <p:tav tm="0">
                                          <p:val>
                                            <p:strVal val="#ppt_x"/>
                                          </p:val>
                                        </p:tav>
                                        <p:tav tm="100000">
                                          <p:val>
                                            <p:strVal val="#ppt_x"/>
                                          </p:val>
                                        </p:tav>
                                      </p:tavLst>
                                    </p:anim>
                                    <p:anim calcmode="lin" valueType="num">
                                      <p:cBhvr>
                                        <p:cTn id="18" dur="900" decel="100000" fill="hold"/>
                                        <p:tgtEl>
                                          <p:spTgt spid="134150"/>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13415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Albert </a:t>
            </a:r>
            <a:r>
              <a:rPr lang="en-US" dirty="0" err="1" smtClean="0"/>
              <a:t>Pujols</a:t>
            </a:r>
            <a:endParaRPr lang="en-US" dirty="0"/>
          </a:p>
        </p:txBody>
      </p:sp>
      <p:pic>
        <p:nvPicPr>
          <p:cNvPr id="5" name="Picture 4" descr="Picture 2.png"/>
          <p:cNvPicPr>
            <a:picLocks noChangeAspect="1"/>
          </p:cNvPicPr>
          <p:nvPr/>
        </p:nvPicPr>
        <p:blipFill>
          <a:blip r:embed="rId3"/>
          <a:stretch>
            <a:fillRect/>
          </a:stretch>
        </p:blipFill>
        <p:spPr>
          <a:xfrm>
            <a:off x="726142" y="1457980"/>
            <a:ext cx="2359464" cy="3462258"/>
          </a:xfrm>
          <a:prstGeom prst="rect">
            <a:avLst/>
          </a:prstGeom>
        </p:spPr>
      </p:pic>
      <p:sp>
        <p:nvSpPr>
          <p:cNvPr id="6" name="TextBox 5"/>
          <p:cNvSpPr txBox="1"/>
          <p:nvPr/>
        </p:nvSpPr>
        <p:spPr>
          <a:xfrm>
            <a:off x="4651376" y="1873250"/>
            <a:ext cx="3238500" cy="2062103"/>
          </a:xfrm>
          <a:prstGeom prst="rect">
            <a:avLst/>
          </a:prstGeom>
          <a:noFill/>
        </p:spPr>
        <p:txBody>
          <a:bodyPr wrap="square" rtlCol="0">
            <a:spAutoFit/>
          </a:bodyPr>
          <a:lstStyle/>
          <a:p>
            <a:r>
              <a:rPr lang="en-US" sz="3200" dirty="0" smtClean="0">
                <a:solidFill>
                  <a:srgbClr val="003F75"/>
                </a:solidFill>
              </a:rPr>
              <a:t>What is the probability that he hits at most 8 homeruns?</a:t>
            </a:r>
            <a:endParaRPr lang="en-US" sz="3200" dirty="0">
              <a:solidFill>
                <a:srgbClr val="003F75"/>
              </a:solidFill>
            </a:endParaRPr>
          </a:p>
        </p:txBody>
      </p:sp>
      <p:graphicFrame>
        <p:nvGraphicFramePr>
          <p:cNvPr id="7" name="Object 6"/>
          <p:cNvGraphicFramePr>
            <a:graphicFrameLocks noChangeAspect="1"/>
          </p:cNvGraphicFramePr>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spid="_x0000_s47151" name="Equation" r:id="rId4" imgW="114300" imgH="165100" progId="Equation.DSMT4">
                  <p:embed/>
                </p:oleObj>
              </mc:Choice>
              <mc:Fallback>
                <p:oleObj name="Equation" r:id="rId4" imgW="114300" imgH="1651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4645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spid="_x0000_s47152" name="Equation" r:id="rId6" imgW="114300" imgH="165100" progId="Equation.DSMT4">
                  <p:embed/>
                </p:oleObj>
              </mc:Choice>
              <mc:Fallback>
                <p:oleObj name="Equation" r:id="rId6" imgW="114300" imgH="1651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4850" y="334645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4476750" y="4508500"/>
            <a:ext cx="1475609" cy="523220"/>
          </a:xfrm>
          <a:prstGeom prst="rect">
            <a:avLst/>
          </a:prstGeom>
          <a:noFill/>
        </p:spPr>
        <p:txBody>
          <a:bodyPr wrap="none" rtlCol="0">
            <a:spAutoFit/>
          </a:bodyPr>
          <a:lstStyle/>
          <a:p>
            <a:r>
              <a:rPr lang="en-US" sz="2800" dirty="0" smtClean="0"/>
              <a:t>P(X ≤ 8)</a:t>
            </a:r>
            <a:endParaRPr lang="en-US" sz="2800" dirty="0"/>
          </a:p>
        </p:txBody>
      </p:sp>
      <p:graphicFrame>
        <p:nvGraphicFramePr>
          <p:cNvPr id="135173" name="Object 5"/>
          <p:cNvGraphicFramePr>
            <a:graphicFrameLocks noChangeAspect="1"/>
          </p:cNvGraphicFramePr>
          <p:nvPr/>
        </p:nvGraphicFramePr>
        <p:xfrm>
          <a:off x="2389188" y="5556250"/>
          <a:ext cx="4524375" cy="1025525"/>
        </p:xfrm>
        <a:graphic>
          <a:graphicData uri="http://schemas.openxmlformats.org/presentationml/2006/ole">
            <mc:AlternateContent xmlns:mc="http://schemas.openxmlformats.org/markup-compatibility/2006">
              <mc:Choice xmlns:v="urn:schemas-microsoft-com:vml" Requires="v">
                <p:oleObj spid="_x0000_s47153" name="Equation" r:id="rId8" imgW="1905000" imgH="431800" progId="Equation.DSMT4">
                  <p:embed/>
                </p:oleObj>
              </mc:Choice>
              <mc:Fallback>
                <p:oleObj name="Equation" r:id="rId8" imgW="1905000" imgH="43180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89188" y="5556250"/>
                        <a:ext cx="4524375" cy="1025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1432526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lide(fromBottom)">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135173"/>
                                        </p:tgtEl>
                                        <p:attrNameLst>
                                          <p:attrName>style.visibility</p:attrName>
                                        </p:attrNameLst>
                                      </p:cBhvr>
                                      <p:to>
                                        <p:strVal val="visible"/>
                                      </p:to>
                                    </p:set>
                                    <p:animEffect transition="in" filter="fade">
                                      <p:cBhvr>
                                        <p:cTn id="12" dur="1000"/>
                                        <p:tgtEl>
                                          <p:spTgt spid="135173"/>
                                        </p:tgtEl>
                                      </p:cBhvr>
                                    </p:animEffect>
                                    <p:anim calcmode="lin" valueType="num">
                                      <p:cBhvr>
                                        <p:cTn id="13" dur="1000" fill="hold"/>
                                        <p:tgtEl>
                                          <p:spTgt spid="135173"/>
                                        </p:tgtEl>
                                        <p:attrNameLst>
                                          <p:attrName>ppt_x</p:attrName>
                                        </p:attrNameLst>
                                      </p:cBhvr>
                                      <p:tavLst>
                                        <p:tav tm="0">
                                          <p:val>
                                            <p:strVal val="#ppt_x"/>
                                          </p:val>
                                        </p:tav>
                                        <p:tav tm="100000">
                                          <p:val>
                                            <p:strVal val="#ppt_x"/>
                                          </p:val>
                                        </p:tav>
                                      </p:tavLst>
                                    </p:anim>
                                    <p:anim calcmode="lin" valueType="num">
                                      <p:cBhvr>
                                        <p:cTn id="14" dur="900" decel="100000" fill="hold"/>
                                        <p:tgtEl>
                                          <p:spTgt spid="135173"/>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3517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Albert </a:t>
            </a:r>
            <a:r>
              <a:rPr lang="en-US" dirty="0" err="1" smtClean="0"/>
              <a:t>Pujols</a:t>
            </a:r>
            <a:endParaRPr lang="en-US" dirty="0"/>
          </a:p>
        </p:txBody>
      </p:sp>
      <p:pic>
        <p:nvPicPr>
          <p:cNvPr id="5" name="Picture 4" descr="Picture 2.png"/>
          <p:cNvPicPr>
            <a:picLocks noChangeAspect="1"/>
          </p:cNvPicPr>
          <p:nvPr/>
        </p:nvPicPr>
        <p:blipFill>
          <a:blip r:embed="rId3"/>
          <a:stretch>
            <a:fillRect/>
          </a:stretch>
        </p:blipFill>
        <p:spPr>
          <a:xfrm>
            <a:off x="726142" y="1457980"/>
            <a:ext cx="2359464" cy="3462258"/>
          </a:xfrm>
          <a:prstGeom prst="rect">
            <a:avLst/>
          </a:prstGeom>
        </p:spPr>
      </p:pic>
      <p:sp>
        <p:nvSpPr>
          <p:cNvPr id="6" name="TextBox 5"/>
          <p:cNvSpPr txBox="1"/>
          <p:nvPr/>
        </p:nvSpPr>
        <p:spPr>
          <a:xfrm>
            <a:off x="4651376" y="1873250"/>
            <a:ext cx="3238500" cy="2062103"/>
          </a:xfrm>
          <a:prstGeom prst="rect">
            <a:avLst/>
          </a:prstGeom>
          <a:noFill/>
        </p:spPr>
        <p:txBody>
          <a:bodyPr wrap="square" rtlCol="0">
            <a:spAutoFit/>
          </a:bodyPr>
          <a:lstStyle/>
          <a:p>
            <a:r>
              <a:rPr lang="en-US" sz="3200" dirty="0" smtClean="0">
                <a:solidFill>
                  <a:srgbClr val="003F75"/>
                </a:solidFill>
              </a:rPr>
              <a:t>What is the probability that he hits at least 1 homerun?</a:t>
            </a:r>
            <a:endParaRPr lang="en-US" sz="3200" dirty="0">
              <a:solidFill>
                <a:srgbClr val="003F75"/>
              </a:solidFill>
            </a:endParaRPr>
          </a:p>
        </p:txBody>
      </p:sp>
      <p:graphicFrame>
        <p:nvGraphicFramePr>
          <p:cNvPr id="7" name="Object 6"/>
          <p:cNvGraphicFramePr>
            <a:graphicFrameLocks noChangeAspect="1"/>
          </p:cNvGraphicFramePr>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spid="_x0000_s48175" name="Equation" r:id="rId4" imgW="114300" imgH="165100" progId="Equation.DSMT4">
                  <p:embed/>
                </p:oleObj>
              </mc:Choice>
              <mc:Fallback>
                <p:oleObj name="Equation" r:id="rId4" imgW="114300" imgH="1651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4645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spid="_x0000_s48176" name="Equation" r:id="rId6" imgW="114300" imgH="165100" progId="Equation.DSMT4">
                  <p:embed/>
                </p:oleObj>
              </mc:Choice>
              <mc:Fallback>
                <p:oleObj name="Equation" r:id="rId6" imgW="114300" imgH="1651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4850" y="334645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4476750" y="4508500"/>
            <a:ext cx="3588668" cy="523220"/>
          </a:xfrm>
          <a:prstGeom prst="rect">
            <a:avLst/>
          </a:prstGeom>
          <a:noFill/>
        </p:spPr>
        <p:txBody>
          <a:bodyPr wrap="none" rtlCol="0">
            <a:spAutoFit/>
          </a:bodyPr>
          <a:lstStyle/>
          <a:p>
            <a:r>
              <a:rPr lang="en-US" sz="2800" dirty="0" smtClean="0"/>
              <a:t>P(X ≥ 1) = 1 – P(X=0)</a:t>
            </a:r>
            <a:endParaRPr lang="en-US" sz="2800" dirty="0"/>
          </a:p>
        </p:txBody>
      </p:sp>
      <p:graphicFrame>
        <p:nvGraphicFramePr>
          <p:cNvPr id="136197" name="Object 5"/>
          <p:cNvGraphicFramePr>
            <a:graphicFrameLocks noChangeAspect="1"/>
          </p:cNvGraphicFramePr>
          <p:nvPr/>
        </p:nvGraphicFramePr>
        <p:xfrm>
          <a:off x="3949515" y="5365750"/>
          <a:ext cx="4468345" cy="920750"/>
        </p:xfrm>
        <a:graphic>
          <a:graphicData uri="http://schemas.openxmlformats.org/presentationml/2006/ole">
            <mc:AlternateContent xmlns:mc="http://schemas.openxmlformats.org/markup-compatibility/2006">
              <mc:Choice xmlns:v="urn:schemas-microsoft-com:vml" Requires="v">
                <p:oleObj spid="_x0000_s48177" name="Equation" r:id="rId8" imgW="2095500" imgH="431800" progId="Equation.DSMT4">
                  <p:embed/>
                </p:oleObj>
              </mc:Choice>
              <mc:Fallback>
                <p:oleObj name="Equation" r:id="rId8" imgW="2095500" imgH="43180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49515" y="5365750"/>
                        <a:ext cx="4468345" cy="920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9727798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accel="50000" decel="50000" fill="hold" nodeType="clickEffect">
                                  <p:stCondLst>
                                    <p:cond delay="0"/>
                                  </p:stCondLst>
                                  <p:childTnLst>
                                    <p:set>
                                      <p:cBhvr>
                                        <p:cTn id="11" dur="1" fill="hold">
                                          <p:stCondLst>
                                            <p:cond delay="0"/>
                                          </p:stCondLst>
                                        </p:cTn>
                                        <p:tgtEl>
                                          <p:spTgt spid="136197"/>
                                        </p:tgtEl>
                                        <p:attrNameLst>
                                          <p:attrName>style.visibility</p:attrName>
                                        </p:attrNameLst>
                                      </p:cBhvr>
                                      <p:to>
                                        <p:strVal val="visible"/>
                                      </p:to>
                                    </p:set>
                                    <p:anim calcmode="lin" valueType="num">
                                      <p:cBhvr additive="base">
                                        <p:cTn id="12" dur="500" fill="hold"/>
                                        <p:tgtEl>
                                          <p:spTgt spid="136197"/>
                                        </p:tgtEl>
                                        <p:attrNameLst>
                                          <p:attrName>ppt_x</p:attrName>
                                        </p:attrNameLst>
                                      </p:cBhvr>
                                      <p:tavLst>
                                        <p:tav tm="0">
                                          <p:val>
                                            <p:strVal val="#ppt_x"/>
                                          </p:val>
                                        </p:tav>
                                        <p:tav tm="100000">
                                          <p:val>
                                            <p:strVal val="#ppt_x"/>
                                          </p:val>
                                        </p:tav>
                                      </p:tavLst>
                                    </p:anim>
                                    <p:anim calcmode="lin" valueType="num">
                                      <p:cBhvr additive="base">
                                        <p:cTn id="13" dur="500" fill="hold"/>
                                        <p:tgtEl>
                                          <p:spTgt spid="13619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Albert </a:t>
            </a:r>
            <a:r>
              <a:rPr lang="en-US" dirty="0" err="1" smtClean="0"/>
              <a:t>Pujols</a:t>
            </a:r>
            <a:endParaRPr lang="en-US" dirty="0"/>
          </a:p>
        </p:txBody>
      </p:sp>
      <p:pic>
        <p:nvPicPr>
          <p:cNvPr id="5" name="Picture 4" descr="Picture 2.png"/>
          <p:cNvPicPr>
            <a:picLocks noChangeAspect="1"/>
          </p:cNvPicPr>
          <p:nvPr/>
        </p:nvPicPr>
        <p:blipFill>
          <a:blip r:embed="rId3"/>
          <a:stretch>
            <a:fillRect/>
          </a:stretch>
        </p:blipFill>
        <p:spPr>
          <a:xfrm>
            <a:off x="726142" y="1457980"/>
            <a:ext cx="2359464" cy="3462258"/>
          </a:xfrm>
          <a:prstGeom prst="rect">
            <a:avLst/>
          </a:prstGeom>
        </p:spPr>
      </p:pic>
      <p:sp>
        <p:nvSpPr>
          <p:cNvPr id="6" name="TextBox 5"/>
          <p:cNvSpPr txBox="1"/>
          <p:nvPr/>
        </p:nvSpPr>
        <p:spPr>
          <a:xfrm>
            <a:off x="4651376" y="1873250"/>
            <a:ext cx="3238500" cy="2062103"/>
          </a:xfrm>
          <a:prstGeom prst="rect">
            <a:avLst/>
          </a:prstGeom>
          <a:noFill/>
        </p:spPr>
        <p:txBody>
          <a:bodyPr wrap="square" rtlCol="0">
            <a:spAutoFit/>
          </a:bodyPr>
          <a:lstStyle/>
          <a:p>
            <a:r>
              <a:rPr lang="en-US" sz="3200" dirty="0" smtClean="0">
                <a:solidFill>
                  <a:srgbClr val="003F75"/>
                </a:solidFill>
              </a:rPr>
              <a:t>What is the probability that he hits at least 3 homeruns?</a:t>
            </a:r>
            <a:endParaRPr lang="en-US" sz="3200" dirty="0">
              <a:solidFill>
                <a:srgbClr val="003F75"/>
              </a:solidFill>
            </a:endParaRPr>
          </a:p>
        </p:txBody>
      </p:sp>
      <p:graphicFrame>
        <p:nvGraphicFramePr>
          <p:cNvPr id="7" name="Object 6"/>
          <p:cNvGraphicFramePr>
            <a:graphicFrameLocks noChangeAspect="1"/>
          </p:cNvGraphicFramePr>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spid="_x0000_s49199" name="Equation" r:id="rId4" imgW="114300" imgH="165100" progId="Equation.DSMT4">
                  <p:embed/>
                </p:oleObj>
              </mc:Choice>
              <mc:Fallback>
                <p:oleObj name="Equation" r:id="rId4" imgW="114300" imgH="1651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4645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spid="_x0000_s49200" name="Equation" r:id="rId6" imgW="114300" imgH="165100" progId="Equation.DSMT4">
                  <p:embed/>
                </p:oleObj>
              </mc:Choice>
              <mc:Fallback>
                <p:oleObj name="Equation" r:id="rId6" imgW="114300" imgH="1651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4850" y="334645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4476750" y="4508500"/>
            <a:ext cx="3643195" cy="523220"/>
          </a:xfrm>
          <a:prstGeom prst="rect">
            <a:avLst/>
          </a:prstGeom>
          <a:noFill/>
        </p:spPr>
        <p:txBody>
          <a:bodyPr wrap="none" rtlCol="0">
            <a:spAutoFit/>
          </a:bodyPr>
          <a:lstStyle/>
          <a:p>
            <a:r>
              <a:rPr lang="en-US" sz="2800" dirty="0" smtClean="0"/>
              <a:t>P(X ≥ 3) = 1 – P(X≤ 2)</a:t>
            </a:r>
            <a:endParaRPr lang="en-US" sz="2800" dirty="0"/>
          </a:p>
        </p:txBody>
      </p:sp>
      <p:graphicFrame>
        <p:nvGraphicFramePr>
          <p:cNvPr id="137221" name="Object 5"/>
          <p:cNvGraphicFramePr>
            <a:graphicFrameLocks noChangeAspect="1"/>
          </p:cNvGraphicFramePr>
          <p:nvPr/>
        </p:nvGraphicFramePr>
        <p:xfrm>
          <a:off x="3826245" y="5373746"/>
          <a:ext cx="4591615" cy="946151"/>
        </p:xfrm>
        <a:graphic>
          <a:graphicData uri="http://schemas.openxmlformats.org/presentationml/2006/ole">
            <mc:AlternateContent xmlns:mc="http://schemas.openxmlformats.org/markup-compatibility/2006">
              <mc:Choice xmlns:v="urn:schemas-microsoft-com:vml" Requires="v">
                <p:oleObj spid="_x0000_s49201" name="Equation" r:id="rId8" imgW="2095500" imgH="431800" progId="Equation.DSMT4">
                  <p:embed/>
                </p:oleObj>
              </mc:Choice>
              <mc:Fallback>
                <p:oleObj name="Equation" r:id="rId8" imgW="2095500" imgH="43180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26245" y="5373746"/>
                        <a:ext cx="4591615" cy="946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2672722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137221"/>
                                        </p:tgtEl>
                                        <p:attrNameLst>
                                          <p:attrName>style.visibility</p:attrName>
                                        </p:attrNameLst>
                                      </p:cBhvr>
                                      <p:to>
                                        <p:strVal val="visible"/>
                                      </p:to>
                                    </p:set>
                                    <p:animEffect transition="in" filter="fade">
                                      <p:cBhvr>
                                        <p:cTn id="12" dur="1000"/>
                                        <p:tgtEl>
                                          <p:spTgt spid="137221"/>
                                        </p:tgtEl>
                                      </p:cBhvr>
                                    </p:animEffect>
                                    <p:anim calcmode="lin" valueType="num">
                                      <p:cBhvr>
                                        <p:cTn id="13" dur="1000" fill="hold"/>
                                        <p:tgtEl>
                                          <p:spTgt spid="137221"/>
                                        </p:tgtEl>
                                        <p:attrNameLst>
                                          <p:attrName>ppt_x</p:attrName>
                                        </p:attrNameLst>
                                      </p:cBhvr>
                                      <p:tavLst>
                                        <p:tav tm="0">
                                          <p:val>
                                            <p:strVal val="#ppt_x"/>
                                          </p:val>
                                        </p:tav>
                                        <p:tav tm="100000">
                                          <p:val>
                                            <p:strVal val="#ppt_x"/>
                                          </p:val>
                                        </p:tav>
                                      </p:tavLst>
                                    </p:anim>
                                    <p:anim calcmode="lin" valueType="num">
                                      <p:cBhvr>
                                        <p:cTn id="14" dur="900" decel="100000" fill="hold"/>
                                        <p:tgtEl>
                                          <p:spTgt spid="137221"/>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3722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Albert </a:t>
            </a:r>
            <a:r>
              <a:rPr lang="en-US" dirty="0" err="1" smtClean="0"/>
              <a:t>Pujols</a:t>
            </a:r>
            <a:endParaRPr lang="en-US" dirty="0"/>
          </a:p>
        </p:txBody>
      </p:sp>
      <p:pic>
        <p:nvPicPr>
          <p:cNvPr id="5" name="Picture 4" descr="Picture 2.png"/>
          <p:cNvPicPr>
            <a:picLocks noChangeAspect="1"/>
          </p:cNvPicPr>
          <p:nvPr/>
        </p:nvPicPr>
        <p:blipFill>
          <a:blip r:embed="rId3"/>
          <a:stretch>
            <a:fillRect/>
          </a:stretch>
        </p:blipFill>
        <p:spPr>
          <a:xfrm>
            <a:off x="726142" y="1457980"/>
            <a:ext cx="2359464" cy="3462258"/>
          </a:xfrm>
          <a:prstGeom prst="rect">
            <a:avLst/>
          </a:prstGeom>
        </p:spPr>
      </p:pic>
      <p:sp>
        <p:nvSpPr>
          <p:cNvPr id="6" name="TextBox 5"/>
          <p:cNvSpPr txBox="1"/>
          <p:nvPr/>
        </p:nvSpPr>
        <p:spPr>
          <a:xfrm>
            <a:off x="4651376" y="1457980"/>
            <a:ext cx="3238500" cy="2554545"/>
          </a:xfrm>
          <a:prstGeom prst="rect">
            <a:avLst/>
          </a:prstGeom>
          <a:noFill/>
        </p:spPr>
        <p:txBody>
          <a:bodyPr wrap="square" rtlCol="0">
            <a:spAutoFit/>
          </a:bodyPr>
          <a:lstStyle/>
          <a:p>
            <a:r>
              <a:rPr lang="en-US" sz="3200" dirty="0" smtClean="0">
                <a:solidFill>
                  <a:schemeClr val="tx2">
                    <a:lumMod val="25000"/>
                  </a:schemeClr>
                </a:solidFill>
              </a:rPr>
              <a:t>What is the expected number of at-bats until he hits his first homerun?</a:t>
            </a:r>
            <a:endParaRPr lang="en-US" sz="3200" dirty="0">
              <a:solidFill>
                <a:schemeClr val="tx2">
                  <a:lumMod val="25000"/>
                </a:schemeClr>
              </a:solidFill>
            </a:endParaRPr>
          </a:p>
        </p:txBody>
      </p:sp>
      <p:graphicFrame>
        <p:nvGraphicFramePr>
          <p:cNvPr id="7" name="Object 6"/>
          <p:cNvGraphicFramePr>
            <a:graphicFrameLocks noChangeAspect="1"/>
          </p:cNvGraphicFramePr>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spid="_x0000_s50223" name="Equation" r:id="rId4" imgW="114300" imgH="165100" progId="Equation.DSMT4">
                  <p:embed/>
                </p:oleObj>
              </mc:Choice>
              <mc:Fallback>
                <p:oleObj name="Equation" r:id="rId4" imgW="114300" imgH="1651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4645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spid="_x0000_s50224" name="Equation" r:id="rId6" imgW="114300" imgH="165100" progId="Equation.DSMT4">
                  <p:embed/>
                </p:oleObj>
              </mc:Choice>
              <mc:Fallback>
                <p:oleObj name="Equation" r:id="rId6" imgW="114300" imgH="1651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4850" y="334645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2480818" y="5496617"/>
            <a:ext cx="5591996" cy="584776"/>
          </a:xfrm>
          <a:prstGeom prst="rect">
            <a:avLst/>
          </a:prstGeom>
          <a:noFill/>
        </p:spPr>
        <p:txBody>
          <a:bodyPr wrap="none" rtlCol="0">
            <a:spAutoFit/>
          </a:bodyPr>
          <a:lstStyle/>
          <a:p>
            <a:r>
              <a:rPr lang="en-US" sz="3200" dirty="0" smtClean="0">
                <a:solidFill>
                  <a:srgbClr val="003F75"/>
                </a:solidFill>
              </a:rPr>
              <a:t>Explain why this is not binomial.</a:t>
            </a:r>
            <a:endParaRPr lang="en-US" sz="3200" dirty="0">
              <a:solidFill>
                <a:srgbClr val="003F75"/>
              </a:solidFill>
            </a:endParaRPr>
          </a:p>
        </p:txBody>
      </p:sp>
      <p:graphicFrame>
        <p:nvGraphicFramePr>
          <p:cNvPr id="138246" name="Object 6"/>
          <p:cNvGraphicFramePr>
            <a:graphicFrameLocks noChangeAspect="1"/>
          </p:cNvGraphicFramePr>
          <p:nvPr/>
        </p:nvGraphicFramePr>
        <p:xfrm>
          <a:off x="4514850" y="4012525"/>
          <a:ext cx="4101050" cy="1208345"/>
        </p:xfrm>
        <a:graphic>
          <a:graphicData uri="http://schemas.openxmlformats.org/presentationml/2006/ole">
            <mc:AlternateContent xmlns:mc="http://schemas.openxmlformats.org/markup-compatibility/2006">
              <mc:Choice xmlns:v="urn:schemas-microsoft-com:vml" Requires="v">
                <p:oleObj spid="_x0000_s50225" name="Equation" r:id="rId8" imgW="1422400" imgH="419100" progId="Equation.DSMT4">
                  <p:embed/>
                </p:oleObj>
              </mc:Choice>
              <mc:Fallback>
                <p:oleObj name="Equation" r:id="rId8" imgW="1422400" imgH="41910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14850" y="4012525"/>
                        <a:ext cx="4101050" cy="1208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4" name="TextBox 13"/>
          <p:cNvSpPr txBox="1"/>
          <p:nvPr/>
        </p:nvSpPr>
        <p:spPr>
          <a:xfrm>
            <a:off x="1705766" y="6413500"/>
            <a:ext cx="6712094" cy="369332"/>
          </a:xfrm>
          <a:prstGeom prst="rect">
            <a:avLst/>
          </a:prstGeom>
          <a:noFill/>
        </p:spPr>
        <p:txBody>
          <a:bodyPr wrap="none" rtlCol="0">
            <a:spAutoFit/>
          </a:bodyPr>
          <a:lstStyle/>
          <a:p>
            <a:r>
              <a:rPr lang="en-US" dirty="0" smtClean="0"/>
              <a:t>There is not a fixed number of at-bats, this is a Geometric situation.</a:t>
            </a:r>
            <a:endParaRPr lang="en-US" dirty="0"/>
          </a:p>
        </p:txBody>
      </p:sp>
    </p:spTree>
    <p:extLst>
      <p:ext uri="{BB962C8B-B14F-4D97-AF65-F5344CB8AC3E}">
        <p14:creationId xmlns:p14="http://schemas.microsoft.com/office/powerpoint/2010/main" val="36583487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38246"/>
                                        </p:tgtEl>
                                        <p:attrNameLst>
                                          <p:attrName>style.visibility</p:attrName>
                                        </p:attrNameLst>
                                      </p:cBhvr>
                                      <p:to>
                                        <p:strVal val="visible"/>
                                      </p:to>
                                    </p:set>
                                    <p:animEffect transition="in" filter="slide(fromBottom)">
                                      <p:cBhvr>
                                        <p:cTn id="7" dur="500"/>
                                        <p:tgtEl>
                                          <p:spTgt spid="138246"/>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900" decel="100000" fill="hold"/>
                                        <p:tgtEl>
                                          <p:spTgt spid="11"/>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7"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900" decel="100000" fill="hold"/>
                                        <p:tgtEl>
                                          <p:spTgt spid="14"/>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pic>
        <p:nvPicPr>
          <p:cNvPr id="5" name="Picture 4" descr="Picture 2.png"/>
          <p:cNvPicPr>
            <a:picLocks noChangeAspect="1"/>
          </p:cNvPicPr>
          <p:nvPr/>
        </p:nvPicPr>
        <p:blipFill>
          <a:blip r:embed="rId2"/>
          <a:stretch>
            <a:fillRect/>
          </a:stretch>
        </p:blipFill>
        <p:spPr>
          <a:xfrm>
            <a:off x="7669804" y="4660617"/>
            <a:ext cx="1356658" cy="1990749"/>
          </a:xfrm>
          <a:prstGeom prst="rect">
            <a:avLst/>
          </a:prstGeom>
        </p:spPr>
      </p:pic>
      <p:sp>
        <p:nvSpPr>
          <p:cNvPr id="3" name="TextBox 2"/>
          <p:cNvSpPr txBox="1"/>
          <p:nvPr/>
        </p:nvSpPr>
        <p:spPr>
          <a:xfrm>
            <a:off x="585247" y="1117600"/>
            <a:ext cx="8533105" cy="3416320"/>
          </a:xfrm>
          <a:prstGeom prst="rect">
            <a:avLst/>
          </a:prstGeom>
          <a:noFill/>
        </p:spPr>
        <p:txBody>
          <a:bodyPr wrap="none" rtlCol="0">
            <a:spAutoFit/>
          </a:bodyPr>
          <a:lstStyle/>
          <a:p>
            <a:pPr marL="342900" indent="-342900">
              <a:buAutoNum type="alphaLcPeriod"/>
            </a:pPr>
            <a:r>
              <a:rPr lang="en-US" sz="2400" dirty="0" smtClean="0"/>
              <a:t>What is the probability he hits a homerun on his 10</a:t>
            </a:r>
            <a:r>
              <a:rPr lang="en-US" sz="2400" baseline="30000" dirty="0" smtClean="0"/>
              <a:t>th</a:t>
            </a:r>
            <a:r>
              <a:rPr lang="en-US" sz="2400" dirty="0" smtClean="0"/>
              <a:t> at-bat?</a:t>
            </a:r>
          </a:p>
          <a:p>
            <a:pPr marL="342900" indent="-342900">
              <a:buAutoNum type="alphaLcPeriod"/>
            </a:pPr>
            <a:r>
              <a:rPr lang="en-US" sz="2400" dirty="0"/>
              <a:t>What is the probability he hits a homerun </a:t>
            </a:r>
            <a:r>
              <a:rPr lang="en-US" sz="2400" dirty="0" smtClean="0"/>
              <a:t>after his 7</a:t>
            </a:r>
            <a:r>
              <a:rPr lang="en-US" sz="2400" baseline="30000" dirty="0" smtClean="0"/>
              <a:t>th</a:t>
            </a:r>
            <a:r>
              <a:rPr lang="en-US" sz="2400" dirty="0" smtClean="0"/>
              <a:t> at</a:t>
            </a:r>
            <a:r>
              <a:rPr lang="en-US" sz="2400" dirty="0"/>
              <a:t>-bat?</a:t>
            </a:r>
          </a:p>
          <a:p>
            <a:pPr marL="342900" indent="-342900">
              <a:buAutoNum type="alphaLcPeriod"/>
            </a:pPr>
            <a:r>
              <a:rPr lang="en-US" sz="2400" dirty="0"/>
              <a:t>What is the probability he hits a homerun </a:t>
            </a:r>
            <a:r>
              <a:rPr lang="en-US" sz="2400" dirty="0" smtClean="0"/>
              <a:t>before </a:t>
            </a:r>
            <a:r>
              <a:rPr lang="en-US" sz="2400" dirty="0"/>
              <a:t>his </a:t>
            </a:r>
            <a:r>
              <a:rPr lang="en-US" sz="2400" dirty="0" smtClean="0"/>
              <a:t>13</a:t>
            </a:r>
            <a:r>
              <a:rPr lang="en-US" sz="2400" baseline="30000" dirty="0" smtClean="0"/>
              <a:t>th</a:t>
            </a:r>
            <a:r>
              <a:rPr lang="en-US" sz="2400" dirty="0" smtClean="0"/>
              <a:t> </a:t>
            </a:r>
            <a:r>
              <a:rPr lang="en-US" sz="2400" dirty="0"/>
              <a:t>at-bat?</a:t>
            </a:r>
          </a:p>
          <a:p>
            <a:pPr marL="342900" indent="-342900">
              <a:buFontTx/>
              <a:buAutoNum type="alphaLcPeriod"/>
            </a:pPr>
            <a:r>
              <a:rPr lang="en-US" sz="2400" dirty="0"/>
              <a:t>What is the probability he hits a homerun on his 8</a:t>
            </a:r>
            <a:r>
              <a:rPr lang="en-US" sz="2400" baseline="30000" dirty="0" smtClean="0"/>
              <a:t>th</a:t>
            </a:r>
            <a:r>
              <a:rPr lang="en-US" sz="2400" dirty="0" smtClean="0"/>
              <a:t> </a:t>
            </a:r>
            <a:r>
              <a:rPr lang="en-US" sz="2400" dirty="0"/>
              <a:t>at-bat</a:t>
            </a:r>
            <a:r>
              <a:rPr lang="en-US" sz="2400" dirty="0" smtClean="0"/>
              <a:t>?</a:t>
            </a:r>
          </a:p>
          <a:p>
            <a:pPr marL="342900" indent="-342900">
              <a:buFontTx/>
              <a:buAutoNum type="alphaLcPeriod"/>
            </a:pPr>
            <a:r>
              <a:rPr lang="en-US" sz="2400" dirty="0"/>
              <a:t>What is the probability he hits a </a:t>
            </a:r>
            <a:r>
              <a:rPr lang="en-US" sz="2400" dirty="0" smtClean="0"/>
              <a:t>homerun after </a:t>
            </a:r>
            <a:r>
              <a:rPr lang="en-US" sz="2400" dirty="0"/>
              <a:t>his 4</a:t>
            </a:r>
            <a:r>
              <a:rPr lang="en-US" sz="2400" baseline="30000" dirty="0" smtClean="0"/>
              <a:t>th</a:t>
            </a:r>
            <a:r>
              <a:rPr lang="en-US" sz="2400" dirty="0" smtClean="0"/>
              <a:t> </a:t>
            </a:r>
            <a:r>
              <a:rPr lang="en-US" sz="2400" dirty="0"/>
              <a:t>at-bat?</a:t>
            </a:r>
          </a:p>
          <a:p>
            <a:pPr marL="342900" indent="-342900">
              <a:buFontTx/>
              <a:buAutoNum type="alphaLcPeriod"/>
            </a:pPr>
            <a:endParaRPr lang="en-US" sz="2400" dirty="0"/>
          </a:p>
          <a:p>
            <a:pPr marL="342900" indent="-342900">
              <a:buAutoNum type="alphaLcPeriod"/>
            </a:pPr>
            <a:endParaRPr lang="en-US" sz="2400" dirty="0" smtClean="0"/>
          </a:p>
          <a:p>
            <a:pPr marL="342900" indent="-342900">
              <a:buAutoNum type="alphaLcPeriod"/>
            </a:pPr>
            <a:endParaRPr lang="en-US" sz="2400" dirty="0" smtClean="0"/>
          </a:p>
          <a:p>
            <a:pPr marL="342900" indent="-342900">
              <a:buAutoNum type="alphaLcPeriod"/>
            </a:pPr>
            <a:endParaRPr lang="en-US" sz="2400" dirty="0"/>
          </a:p>
        </p:txBody>
      </p:sp>
      <p:sp>
        <p:nvSpPr>
          <p:cNvPr id="4" name="TextBox 3"/>
          <p:cNvSpPr txBox="1"/>
          <p:nvPr/>
        </p:nvSpPr>
        <p:spPr>
          <a:xfrm>
            <a:off x="948267" y="5080000"/>
            <a:ext cx="1031051" cy="1477328"/>
          </a:xfrm>
          <a:prstGeom prst="rect">
            <a:avLst/>
          </a:prstGeom>
          <a:noFill/>
        </p:spPr>
        <p:txBody>
          <a:bodyPr wrap="none" rtlCol="0">
            <a:spAutoFit/>
          </a:bodyPr>
          <a:lstStyle/>
          <a:p>
            <a:pPr marL="342900" indent="-342900">
              <a:buAutoNum type="alphaLcParenBoth"/>
            </a:pPr>
            <a:r>
              <a:rPr lang="en-US" dirty="0" smtClean="0"/>
              <a:t>.0362</a:t>
            </a:r>
          </a:p>
          <a:p>
            <a:pPr marL="342900" indent="-342900">
              <a:buAutoNum type="alphaLcParenBoth"/>
            </a:pPr>
            <a:r>
              <a:rPr lang="en-US" dirty="0" smtClean="0"/>
              <a:t>.6076</a:t>
            </a:r>
          </a:p>
          <a:p>
            <a:pPr marL="342900" indent="-342900">
              <a:buAutoNum type="alphaLcParenBoth"/>
            </a:pPr>
            <a:r>
              <a:rPr lang="en-US" smtClean="0"/>
              <a:t>.5743</a:t>
            </a:r>
            <a:endParaRPr lang="en-US" dirty="0" smtClean="0"/>
          </a:p>
          <a:p>
            <a:pPr marL="342900" indent="-342900">
              <a:buAutoNum type="alphaLcParenBoth"/>
            </a:pPr>
            <a:r>
              <a:rPr lang="en-US" dirty="0" smtClean="0"/>
              <a:t>.0417</a:t>
            </a:r>
          </a:p>
          <a:p>
            <a:pPr marL="342900" indent="-342900">
              <a:buAutoNum type="alphaLcParenBoth"/>
            </a:pPr>
            <a:r>
              <a:rPr lang="en-US" dirty="0" smtClean="0"/>
              <a:t>.7522</a:t>
            </a:r>
          </a:p>
        </p:txBody>
      </p:sp>
    </p:spTree>
    <p:extLst>
      <p:ext uri="{BB962C8B-B14F-4D97-AF65-F5344CB8AC3E}">
        <p14:creationId xmlns:p14="http://schemas.microsoft.com/office/powerpoint/2010/main" val="42585128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Albert </a:t>
            </a:r>
            <a:r>
              <a:rPr lang="en-US" dirty="0" err="1" smtClean="0"/>
              <a:t>Pujols</a:t>
            </a:r>
            <a:endParaRPr lang="en-US" dirty="0"/>
          </a:p>
        </p:txBody>
      </p:sp>
      <p:pic>
        <p:nvPicPr>
          <p:cNvPr id="5" name="Picture 4" descr="Picture 2.png"/>
          <p:cNvPicPr>
            <a:picLocks noChangeAspect="1"/>
          </p:cNvPicPr>
          <p:nvPr/>
        </p:nvPicPr>
        <p:blipFill>
          <a:blip r:embed="rId3"/>
          <a:stretch>
            <a:fillRect/>
          </a:stretch>
        </p:blipFill>
        <p:spPr>
          <a:xfrm>
            <a:off x="726142" y="1457980"/>
            <a:ext cx="2359464" cy="3462258"/>
          </a:xfrm>
          <a:prstGeom prst="rect">
            <a:avLst/>
          </a:prstGeom>
        </p:spPr>
      </p:pic>
      <p:sp>
        <p:nvSpPr>
          <p:cNvPr id="6" name="TextBox 5"/>
          <p:cNvSpPr txBox="1"/>
          <p:nvPr/>
        </p:nvSpPr>
        <p:spPr>
          <a:xfrm>
            <a:off x="4651376" y="1873250"/>
            <a:ext cx="3238500" cy="2062103"/>
          </a:xfrm>
          <a:prstGeom prst="rect">
            <a:avLst/>
          </a:prstGeom>
          <a:noFill/>
        </p:spPr>
        <p:txBody>
          <a:bodyPr wrap="square" rtlCol="0">
            <a:spAutoFit/>
          </a:bodyPr>
          <a:lstStyle/>
          <a:p>
            <a:r>
              <a:rPr lang="en-US" sz="3200" dirty="0" smtClean="0">
                <a:solidFill>
                  <a:srgbClr val="003F75"/>
                </a:solidFill>
              </a:rPr>
              <a:t>What is the probability that he hits a homerun on his 10</a:t>
            </a:r>
            <a:r>
              <a:rPr lang="en-US" sz="3200" baseline="30000" dirty="0" smtClean="0">
                <a:solidFill>
                  <a:srgbClr val="003F75"/>
                </a:solidFill>
              </a:rPr>
              <a:t>th</a:t>
            </a:r>
            <a:r>
              <a:rPr lang="en-US" sz="3200" dirty="0" smtClean="0">
                <a:solidFill>
                  <a:srgbClr val="003F75"/>
                </a:solidFill>
              </a:rPr>
              <a:t> at-bat?</a:t>
            </a:r>
            <a:endParaRPr lang="en-US" sz="3200" dirty="0">
              <a:solidFill>
                <a:srgbClr val="003F75"/>
              </a:solidFill>
            </a:endParaRPr>
          </a:p>
        </p:txBody>
      </p:sp>
      <p:graphicFrame>
        <p:nvGraphicFramePr>
          <p:cNvPr id="7" name="Object 6"/>
          <p:cNvGraphicFramePr>
            <a:graphicFrameLocks noChangeAspect="1"/>
          </p:cNvGraphicFramePr>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spid="_x0000_s51260" name="Equation" r:id="rId4" imgW="114300" imgH="165100" progId="Equation.DSMT4">
                  <p:embed/>
                </p:oleObj>
              </mc:Choice>
              <mc:Fallback>
                <p:oleObj name="Equation" r:id="rId4" imgW="114300" imgH="1651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4645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spid="_x0000_s51261" name="Equation" r:id="rId6" imgW="114300" imgH="165100" progId="Equation.DSMT4">
                  <p:embed/>
                </p:oleObj>
              </mc:Choice>
              <mc:Fallback>
                <p:oleObj name="Equation" r:id="rId6" imgW="114300" imgH="1651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4850" y="334645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9271" name="Object 7"/>
          <p:cNvGraphicFramePr>
            <a:graphicFrameLocks noChangeAspect="1"/>
          </p:cNvGraphicFramePr>
          <p:nvPr/>
        </p:nvGraphicFramePr>
        <p:xfrm>
          <a:off x="4017123" y="4673600"/>
          <a:ext cx="3872753" cy="914400"/>
        </p:xfrm>
        <a:graphic>
          <a:graphicData uri="http://schemas.openxmlformats.org/presentationml/2006/ole">
            <mc:AlternateContent xmlns:mc="http://schemas.openxmlformats.org/markup-compatibility/2006">
              <mc:Choice xmlns:v="urn:schemas-microsoft-com:vml" Requires="v">
                <p:oleObj spid="_x0000_s51262" name="Equation" r:id="rId8" imgW="1828800" imgH="431800" progId="Equation.DSMT4">
                  <p:embed/>
                </p:oleObj>
              </mc:Choice>
              <mc:Fallback>
                <p:oleObj name="Equation" r:id="rId8" imgW="1828800" imgH="43180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17123" y="4673600"/>
                        <a:ext cx="3872753"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2" name="TextBox 11"/>
          <p:cNvSpPr txBox="1"/>
          <p:nvPr/>
        </p:nvSpPr>
        <p:spPr>
          <a:xfrm>
            <a:off x="1682750" y="6175375"/>
            <a:ext cx="533507" cy="369332"/>
          </a:xfrm>
          <a:prstGeom prst="rect">
            <a:avLst/>
          </a:prstGeom>
          <a:noFill/>
        </p:spPr>
        <p:txBody>
          <a:bodyPr wrap="none" rtlCol="0">
            <a:spAutoFit/>
          </a:bodyPr>
          <a:lstStyle/>
          <a:p>
            <a:r>
              <a:rPr lang="en-US" dirty="0" smtClean="0"/>
              <a:t>OR</a:t>
            </a:r>
            <a:endParaRPr lang="en-US" dirty="0"/>
          </a:p>
        </p:txBody>
      </p:sp>
      <p:graphicFrame>
        <p:nvGraphicFramePr>
          <p:cNvPr id="139273" name="Object 9"/>
          <p:cNvGraphicFramePr>
            <a:graphicFrameLocks noChangeAspect="1"/>
          </p:cNvGraphicFramePr>
          <p:nvPr/>
        </p:nvGraphicFramePr>
        <p:xfrm>
          <a:off x="3780014" y="5888037"/>
          <a:ext cx="3703461" cy="574675"/>
        </p:xfrm>
        <a:graphic>
          <a:graphicData uri="http://schemas.openxmlformats.org/presentationml/2006/ole">
            <mc:AlternateContent xmlns:mc="http://schemas.openxmlformats.org/markup-compatibility/2006">
              <mc:Choice xmlns:v="urn:schemas-microsoft-com:vml" Requires="v">
                <p:oleObj spid="_x0000_s51263" name="Equation" r:id="rId10" imgW="1473200" imgH="228600" progId="Equation.DSMT4">
                  <p:embed/>
                </p:oleObj>
              </mc:Choice>
              <mc:Fallback>
                <p:oleObj name="Equation" r:id="rId10" imgW="1473200" imgH="22860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80014" y="5888037"/>
                        <a:ext cx="3703461" cy="574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9842075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39271"/>
                                        </p:tgtEl>
                                        <p:attrNameLst>
                                          <p:attrName>style.visibility</p:attrName>
                                        </p:attrNameLst>
                                      </p:cBhvr>
                                      <p:to>
                                        <p:strVal val="visible"/>
                                      </p:to>
                                    </p:set>
                                    <p:animEffect transition="in" filter="slide(fromBottom)">
                                      <p:cBhvr>
                                        <p:cTn id="7" dur="500"/>
                                        <p:tgtEl>
                                          <p:spTgt spid="139271"/>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900" decel="100000" fill="hold"/>
                                        <p:tgtEl>
                                          <p:spTgt spid="12"/>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9273"/>
                                        </p:tgtEl>
                                        <p:attrNameLst>
                                          <p:attrName>style.visibility</p:attrName>
                                        </p:attrNameLst>
                                      </p:cBhvr>
                                      <p:to>
                                        <p:strVal val="visible"/>
                                      </p:to>
                                    </p:set>
                                    <p:animEffect transition="in" filter="fade">
                                      <p:cBhvr>
                                        <p:cTn id="20" dur="2000"/>
                                        <p:tgtEl>
                                          <p:spTgt spid="1392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Albert </a:t>
            </a:r>
            <a:r>
              <a:rPr lang="en-US" dirty="0" err="1" smtClean="0"/>
              <a:t>Pujols</a:t>
            </a:r>
            <a:endParaRPr lang="en-US" dirty="0"/>
          </a:p>
        </p:txBody>
      </p:sp>
      <p:pic>
        <p:nvPicPr>
          <p:cNvPr id="5" name="Picture 4" descr="Picture 2.png"/>
          <p:cNvPicPr>
            <a:picLocks noChangeAspect="1"/>
          </p:cNvPicPr>
          <p:nvPr/>
        </p:nvPicPr>
        <p:blipFill>
          <a:blip r:embed="rId3"/>
          <a:stretch>
            <a:fillRect/>
          </a:stretch>
        </p:blipFill>
        <p:spPr>
          <a:xfrm>
            <a:off x="726142" y="1457980"/>
            <a:ext cx="2359464" cy="3462258"/>
          </a:xfrm>
          <a:prstGeom prst="rect">
            <a:avLst/>
          </a:prstGeom>
        </p:spPr>
      </p:pic>
      <p:sp>
        <p:nvSpPr>
          <p:cNvPr id="6" name="TextBox 5"/>
          <p:cNvSpPr txBox="1"/>
          <p:nvPr/>
        </p:nvSpPr>
        <p:spPr>
          <a:xfrm>
            <a:off x="4651376" y="1457980"/>
            <a:ext cx="3238500" cy="2554545"/>
          </a:xfrm>
          <a:prstGeom prst="rect">
            <a:avLst/>
          </a:prstGeom>
          <a:noFill/>
        </p:spPr>
        <p:txBody>
          <a:bodyPr wrap="square" rtlCol="0">
            <a:spAutoFit/>
          </a:bodyPr>
          <a:lstStyle/>
          <a:p>
            <a:r>
              <a:rPr lang="en-US" sz="3200" dirty="0" smtClean="0">
                <a:solidFill>
                  <a:srgbClr val="003F75"/>
                </a:solidFill>
              </a:rPr>
              <a:t>What is the probability that he hits a homerun after his 7</a:t>
            </a:r>
            <a:r>
              <a:rPr lang="en-US" sz="3200" baseline="30000" dirty="0" smtClean="0">
                <a:solidFill>
                  <a:srgbClr val="003F75"/>
                </a:solidFill>
              </a:rPr>
              <a:t>th</a:t>
            </a:r>
            <a:r>
              <a:rPr lang="en-US" sz="3200" dirty="0" smtClean="0">
                <a:solidFill>
                  <a:srgbClr val="003F75"/>
                </a:solidFill>
              </a:rPr>
              <a:t> at-bat?</a:t>
            </a:r>
            <a:endParaRPr lang="en-US" sz="3200" dirty="0">
              <a:solidFill>
                <a:srgbClr val="003F75"/>
              </a:solidFill>
            </a:endParaRPr>
          </a:p>
        </p:txBody>
      </p:sp>
      <p:graphicFrame>
        <p:nvGraphicFramePr>
          <p:cNvPr id="7" name="Object 6"/>
          <p:cNvGraphicFramePr>
            <a:graphicFrameLocks noChangeAspect="1"/>
          </p:cNvGraphicFramePr>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spid="_x0000_s52310" name="Equation" r:id="rId4" imgW="114300" imgH="165100" progId="Equation.DSMT4">
                  <p:embed/>
                </p:oleObj>
              </mc:Choice>
              <mc:Fallback>
                <p:oleObj name="Equation" r:id="rId4" imgW="114300" imgH="1651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4645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spid="_x0000_s52311" name="Equation" r:id="rId6" imgW="114300" imgH="165100" progId="Equation.DSMT4">
                  <p:embed/>
                </p:oleObj>
              </mc:Choice>
              <mc:Fallback>
                <p:oleObj name="Equation" r:id="rId6" imgW="114300" imgH="1651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4850" y="334645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0"/>
          <p:cNvGraphicFramePr>
            <a:graphicFrameLocks noChangeAspect="1"/>
          </p:cNvGraphicFramePr>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spid="_x0000_s52312" name="Equation" r:id="rId8" imgW="114300" imgH="165100" progId="Equation.DSMT4">
                  <p:embed/>
                </p:oleObj>
              </mc:Choice>
              <mc:Fallback>
                <p:oleObj name="Equation" r:id="rId8" imgW="114300" imgH="16510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14850" y="334645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p:cNvGraphicFramePr>
            <a:graphicFrameLocks noChangeAspect="1"/>
          </p:cNvGraphicFramePr>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spid="_x0000_s52313" name="Equation" r:id="rId10" imgW="114300" imgH="165100" progId="Equation.DSMT4">
                  <p:embed/>
                </p:oleObj>
              </mc:Choice>
              <mc:Fallback>
                <p:oleObj name="Equation" r:id="rId10" imgW="114300" imgH="16510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14850" y="334645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0297" name="Object 9"/>
          <p:cNvGraphicFramePr>
            <a:graphicFrameLocks noChangeAspect="1"/>
          </p:cNvGraphicFramePr>
          <p:nvPr/>
        </p:nvGraphicFramePr>
        <p:xfrm>
          <a:off x="3815977" y="4427795"/>
          <a:ext cx="4601883" cy="1016000"/>
        </p:xfrm>
        <a:graphic>
          <a:graphicData uri="http://schemas.openxmlformats.org/presentationml/2006/ole">
            <mc:AlternateContent xmlns:mc="http://schemas.openxmlformats.org/markup-compatibility/2006">
              <mc:Choice xmlns:v="urn:schemas-microsoft-com:vml" Requires="v">
                <p:oleObj spid="_x0000_s52314" name="Equation" r:id="rId12" imgW="1955800" imgH="431800" progId="Equation.DSMT4">
                  <p:embed/>
                </p:oleObj>
              </mc:Choice>
              <mc:Fallback>
                <p:oleObj name="Equation" r:id="rId12" imgW="1955800" imgH="43180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815977" y="4427795"/>
                        <a:ext cx="4601883" cy="101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140299" name="Object 11"/>
          <p:cNvGraphicFramePr>
            <a:graphicFrameLocks noChangeAspect="1"/>
          </p:cNvGraphicFramePr>
          <p:nvPr/>
        </p:nvGraphicFramePr>
        <p:xfrm>
          <a:off x="4514849" y="5872161"/>
          <a:ext cx="3051881" cy="669925"/>
        </p:xfrm>
        <a:graphic>
          <a:graphicData uri="http://schemas.openxmlformats.org/presentationml/2006/ole">
            <mc:AlternateContent xmlns:mc="http://schemas.openxmlformats.org/markup-compatibility/2006">
              <mc:Choice xmlns:v="urn:schemas-microsoft-com:vml" Requires="v">
                <p:oleObj spid="_x0000_s52315" name="Equation" r:id="rId14" imgW="1041400" imgH="228600" progId="Equation.DSMT4">
                  <p:embed/>
                </p:oleObj>
              </mc:Choice>
              <mc:Fallback>
                <p:oleObj name="Equation" r:id="rId14" imgW="1041400" imgH="228600" progId="Equation.DSMT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14849" y="5872161"/>
                        <a:ext cx="3051881" cy="669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6" name="TextBox 15"/>
          <p:cNvSpPr txBox="1"/>
          <p:nvPr/>
        </p:nvSpPr>
        <p:spPr>
          <a:xfrm>
            <a:off x="1476375" y="6223000"/>
            <a:ext cx="533507" cy="369332"/>
          </a:xfrm>
          <a:prstGeom prst="rect">
            <a:avLst/>
          </a:prstGeom>
          <a:noFill/>
        </p:spPr>
        <p:txBody>
          <a:bodyPr wrap="none" rtlCol="0">
            <a:spAutoFit/>
          </a:bodyPr>
          <a:lstStyle/>
          <a:p>
            <a:r>
              <a:rPr lang="en-US" dirty="0" smtClean="0"/>
              <a:t>OR</a:t>
            </a:r>
            <a:endParaRPr lang="en-US" dirty="0"/>
          </a:p>
        </p:txBody>
      </p:sp>
    </p:spTree>
    <p:extLst>
      <p:ext uri="{BB962C8B-B14F-4D97-AF65-F5344CB8AC3E}">
        <p14:creationId xmlns:p14="http://schemas.microsoft.com/office/powerpoint/2010/main" val="22765273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02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slide(fromBottom)">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37" presetClass="entr" presetSubtype="0" fill="hold" nodeType="clickEffect">
                                  <p:stCondLst>
                                    <p:cond delay="0"/>
                                  </p:stCondLst>
                                  <p:childTnLst>
                                    <p:set>
                                      <p:cBhvr>
                                        <p:cTn id="15" dur="1" fill="hold">
                                          <p:stCondLst>
                                            <p:cond delay="0"/>
                                          </p:stCondLst>
                                        </p:cTn>
                                        <p:tgtEl>
                                          <p:spTgt spid="140299"/>
                                        </p:tgtEl>
                                        <p:attrNameLst>
                                          <p:attrName>style.visibility</p:attrName>
                                        </p:attrNameLst>
                                      </p:cBhvr>
                                      <p:to>
                                        <p:strVal val="visible"/>
                                      </p:to>
                                    </p:set>
                                    <p:animEffect transition="in" filter="fade">
                                      <p:cBhvr>
                                        <p:cTn id="16" dur="1000"/>
                                        <p:tgtEl>
                                          <p:spTgt spid="140299"/>
                                        </p:tgtEl>
                                      </p:cBhvr>
                                    </p:animEffect>
                                    <p:anim calcmode="lin" valueType="num">
                                      <p:cBhvr>
                                        <p:cTn id="17" dur="1000" fill="hold"/>
                                        <p:tgtEl>
                                          <p:spTgt spid="140299"/>
                                        </p:tgtEl>
                                        <p:attrNameLst>
                                          <p:attrName>ppt_x</p:attrName>
                                        </p:attrNameLst>
                                      </p:cBhvr>
                                      <p:tavLst>
                                        <p:tav tm="0">
                                          <p:val>
                                            <p:strVal val="#ppt_x"/>
                                          </p:val>
                                        </p:tav>
                                        <p:tav tm="100000">
                                          <p:val>
                                            <p:strVal val="#ppt_x"/>
                                          </p:val>
                                        </p:tav>
                                      </p:tavLst>
                                    </p:anim>
                                    <p:anim calcmode="lin" valueType="num">
                                      <p:cBhvr>
                                        <p:cTn id="18" dur="900" decel="100000" fill="hold"/>
                                        <p:tgtEl>
                                          <p:spTgt spid="140299"/>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14029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Albert </a:t>
            </a:r>
            <a:r>
              <a:rPr lang="en-US" dirty="0" err="1" smtClean="0"/>
              <a:t>Pujols</a:t>
            </a:r>
            <a:endParaRPr lang="en-US" dirty="0"/>
          </a:p>
        </p:txBody>
      </p:sp>
      <p:pic>
        <p:nvPicPr>
          <p:cNvPr id="5" name="Picture 4" descr="Picture 2.png"/>
          <p:cNvPicPr>
            <a:picLocks noChangeAspect="1"/>
          </p:cNvPicPr>
          <p:nvPr/>
        </p:nvPicPr>
        <p:blipFill>
          <a:blip r:embed="rId3"/>
          <a:stretch>
            <a:fillRect/>
          </a:stretch>
        </p:blipFill>
        <p:spPr>
          <a:xfrm>
            <a:off x="726142" y="1457980"/>
            <a:ext cx="2359464" cy="3462258"/>
          </a:xfrm>
          <a:prstGeom prst="rect">
            <a:avLst/>
          </a:prstGeom>
        </p:spPr>
      </p:pic>
      <p:sp>
        <p:nvSpPr>
          <p:cNvPr id="6" name="TextBox 5"/>
          <p:cNvSpPr txBox="1"/>
          <p:nvPr/>
        </p:nvSpPr>
        <p:spPr>
          <a:xfrm>
            <a:off x="4651376" y="1457980"/>
            <a:ext cx="3238500" cy="2554545"/>
          </a:xfrm>
          <a:prstGeom prst="rect">
            <a:avLst/>
          </a:prstGeom>
          <a:noFill/>
        </p:spPr>
        <p:txBody>
          <a:bodyPr wrap="square" rtlCol="0">
            <a:spAutoFit/>
          </a:bodyPr>
          <a:lstStyle/>
          <a:p>
            <a:r>
              <a:rPr lang="en-US" sz="3200" dirty="0" smtClean="0">
                <a:solidFill>
                  <a:srgbClr val="003F75"/>
                </a:solidFill>
              </a:rPr>
              <a:t>What is the probability that he hits a homerun before his 13th at-bat?</a:t>
            </a:r>
            <a:endParaRPr lang="en-US" sz="3200" dirty="0">
              <a:solidFill>
                <a:srgbClr val="003F75"/>
              </a:solidFill>
            </a:endParaRPr>
          </a:p>
        </p:txBody>
      </p:sp>
      <p:graphicFrame>
        <p:nvGraphicFramePr>
          <p:cNvPr id="7" name="Object 6"/>
          <p:cNvGraphicFramePr>
            <a:graphicFrameLocks noChangeAspect="1"/>
          </p:cNvGraphicFramePr>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spid="_x0000_s53386" name="Equation" r:id="rId4" imgW="114300" imgH="165100" progId="Equation.DSMT4">
                  <p:embed/>
                </p:oleObj>
              </mc:Choice>
              <mc:Fallback>
                <p:oleObj name="Equation" r:id="rId4" imgW="114300" imgH="1651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4645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spid="_x0000_s53387" name="Equation" r:id="rId6" imgW="114300" imgH="165100" progId="Equation.DSMT4">
                  <p:embed/>
                </p:oleObj>
              </mc:Choice>
              <mc:Fallback>
                <p:oleObj name="Equation" r:id="rId6" imgW="114300" imgH="1651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4850" y="334645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0"/>
          <p:cNvGraphicFramePr>
            <a:graphicFrameLocks noChangeAspect="1"/>
          </p:cNvGraphicFramePr>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spid="_x0000_s53388" name="Equation" r:id="rId8" imgW="114300" imgH="165100" progId="Equation.DSMT4">
                  <p:embed/>
                </p:oleObj>
              </mc:Choice>
              <mc:Fallback>
                <p:oleObj name="Equation" r:id="rId8" imgW="114300" imgH="16510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14850" y="334645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p:cNvGraphicFramePr>
            <a:graphicFrameLocks noChangeAspect="1"/>
          </p:cNvGraphicFramePr>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spid="_x0000_s53389" name="Equation" r:id="rId10" imgW="114300" imgH="165100" progId="Equation.DSMT4">
                  <p:embed/>
                </p:oleObj>
              </mc:Choice>
              <mc:Fallback>
                <p:oleObj name="Equation" r:id="rId10" imgW="114300" imgH="16510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14850" y="334645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ct 13"/>
          <p:cNvGraphicFramePr>
            <a:graphicFrameLocks noChangeAspect="1"/>
          </p:cNvGraphicFramePr>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spid="_x0000_s53390" name="Equation" r:id="rId12" imgW="114300" imgH="165100" progId="Equation.DSMT4">
                  <p:embed/>
                </p:oleObj>
              </mc:Choice>
              <mc:Fallback>
                <p:oleObj name="Equation" r:id="rId12" imgW="114300" imgH="16510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14850" y="334645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 name="Object 14"/>
          <p:cNvGraphicFramePr>
            <a:graphicFrameLocks noChangeAspect="1"/>
          </p:cNvGraphicFramePr>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spid="_x0000_s53391" name="Equation" r:id="rId14" imgW="114300" imgH="165100" progId="Equation.DSMT4">
                  <p:embed/>
                </p:oleObj>
              </mc:Choice>
              <mc:Fallback>
                <p:oleObj name="Equation" r:id="rId14" imgW="114300" imgH="165100" progId="Equation.DSMT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14850" y="334645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1322" name="Object 10"/>
          <p:cNvGraphicFramePr>
            <a:graphicFrameLocks noChangeAspect="1"/>
          </p:cNvGraphicFramePr>
          <p:nvPr/>
        </p:nvGraphicFramePr>
        <p:xfrm>
          <a:off x="3921949" y="4408894"/>
          <a:ext cx="4301302" cy="1022687"/>
        </p:xfrm>
        <a:graphic>
          <a:graphicData uri="http://schemas.openxmlformats.org/presentationml/2006/ole">
            <mc:AlternateContent xmlns:mc="http://schemas.openxmlformats.org/markup-compatibility/2006">
              <mc:Choice xmlns:v="urn:schemas-microsoft-com:vml" Requires="v">
                <p:oleObj spid="_x0000_s53392" name="Equation" r:id="rId16" imgW="1816100" imgH="431800" progId="Equation.DSMT4">
                  <p:embed/>
                </p:oleObj>
              </mc:Choice>
              <mc:Fallback>
                <p:oleObj name="Equation" r:id="rId16" imgW="1816100" imgH="431800" progId="Equation.DSMT4">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921949" y="4408894"/>
                        <a:ext cx="4301302" cy="1022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7" name="TextBox 16"/>
          <p:cNvSpPr txBox="1"/>
          <p:nvPr/>
        </p:nvSpPr>
        <p:spPr>
          <a:xfrm>
            <a:off x="1470132" y="6022459"/>
            <a:ext cx="533507" cy="369332"/>
          </a:xfrm>
          <a:prstGeom prst="rect">
            <a:avLst/>
          </a:prstGeom>
          <a:noFill/>
        </p:spPr>
        <p:txBody>
          <a:bodyPr wrap="none" rtlCol="0">
            <a:spAutoFit/>
          </a:bodyPr>
          <a:lstStyle/>
          <a:p>
            <a:r>
              <a:rPr lang="en-US" dirty="0" smtClean="0"/>
              <a:t>OR</a:t>
            </a:r>
            <a:endParaRPr lang="en-US" dirty="0"/>
          </a:p>
        </p:txBody>
      </p:sp>
      <p:graphicFrame>
        <p:nvGraphicFramePr>
          <p:cNvPr id="18" name="Object 17"/>
          <p:cNvGraphicFramePr>
            <a:graphicFrameLocks noChangeAspect="1"/>
          </p:cNvGraphicFramePr>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spid="_x0000_s53393" name="Equation" r:id="rId18" imgW="114300" imgH="165100" progId="Equation.DSMT4">
                  <p:embed/>
                </p:oleObj>
              </mc:Choice>
              <mc:Fallback>
                <p:oleObj name="Equation" r:id="rId18" imgW="114300" imgH="165100" progId="Equation.DSMT4">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514850" y="334645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 name="Object 18"/>
          <p:cNvGraphicFramePr>
            <a:graphicFrameLocks noChangeAspect="1"/>
          </p:cNvGraphicFramePr>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spid="_x0000_s53394" name="Equation" r:id="rId20" imgW="114300" imgH="165100" progId="Equation.DSMT4">
                  <p:embed/>
                </p:oleObj>
              </mc:Choice>
              <mc:Fallback>
                <p:oleObj name="Equation" r:id="rId20" imgW="114300" imgH="165100" progId="Equation.DSMT4">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514850" y="334645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1325" name="Object 13"/>
          <p:cNvGraphicFramePr>
            <a:graphicFrameLocks noChangeAspect="1"/>
          </p:cNvGraphicFramePr>
          <p:nvPr/>
        </p:nvGraphicFramePr>
        <p:xfrm>
          <a:off x="3025776" y="6092825"/>
          <a:ext cx="4864100" cy="228600"/>
        </p:xfrm>
        <a:graphic>
          <a:graphicData uri="http://schemas.openxmlformats.org/presentationml/2006/ole">
            <mc:AlternateContent xmlns:mc="http://schemas.openxmlformats.org/markup-compatibility/2006">
              <mc:Choice xmlns:v="urn:schemas-microsoft-com:vml" Requires="v">
                <p:oleObj spid="_x0000_s53395" name="Equation" r:id="rId22" imgW="4864100" imgH="228600" progId="Equation.DSMT4">
                  <p:embed/>
                </p:oleObj>
              </mc:Choice>
              <mc:Fallback>
                <p:oleObj name="Equation" r:id="rId22" imgW="4864100" imgH="228600" progId="Equation.DSMT4">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025776" y="6092825"/>
                        <a:ext cx="48641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5331446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41322"/>
                                        </p:tgtEl>
                                        <p:attrNameLst>
                                          <p:attrName>style.visibility</p:attrName>
                                        </p:attrNameLst>
                                      </p:cBhvr>
                                      <p:to>
                                        <p:strVal val="visible"/>
                                      </p:to>
                                    </p:set>
                                    <p:animEffect transition="in" filter="slide(fromBottom)">
                                      <p:cBhvr>
                                        <p:cTn id="7" dur="500"/>
                                        <p:tgtEl>
                                          <p:spTgt spid="14132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nodeType="clickEffect">
                                  <p:stCondLst>
                                    <p:cond delay="0"/>
                                  </p:stCondLst>
                                  <p:childTnLst>
                                    <p:set>
                                      <p:cBhvr>
                                        <p:cTn id="15" dur="1" fill="hold">
                                          <p:stCondLst>
                                            <p:cond delay="0"/>
                                          </p:stCondLst>
                                        </p:cTn>
                                        <p:tgtEl>
                                          <p:spTgt spid="141325"/>
                                        </p:tgtEl>
                                        <p:attrNameLst>
                                          <p:attrName>style.visibility</p:attrName>
                                        </p:attrNameLst>
                                      </p:cBhvr>
                                      <p:to>
                                        <p:strVal val="visible"/>
                                      </p:to>
                                    </p:set>
                                    <p:animEffect transition="in" filter="slide(fromBottom)">
                                      <p:cBhvr>
                                        <p:cTn id="16" dur="500"/>
                                        <p:tgtEl>
                                          <p:spTgt spid="141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Normal Approximation</a:t>
            </a:r>
            <a:endParaRPr lang="en-US" dirty="0"/>
          </a:p>
        </p:txBody>
      </p:sp>
      <p:sp>
        <p:nvSpPr>
          <p:cNvPr id="5" name="Content Placeholder 4"/>
          <p:cNvSpPr>
            <a:spLocks noGrp="1"/>
          </p:cNvSpPr>
          <p:nvPr>
            <p:ph idx="1"/>
          </p:nvPr>
        </p:nvSpPr>
        <p:spPr/>
        <p:txBody>
          <a:bodyPr>
            <a:normAutofit fontScale="92500"/>
          </a:bodyPr>
          <a:lstStyle/>
          <a:p>
            <a:r>
              <a:rPr lang="en-US" dirty="0" smtClean="0"/>
              <a:t>All binomial problems can be solved using a Normal Distribution.</a:t>
            </a:r>
          </a:p>
          <a:p>
            <a:r>
              <a:rPr lang="en-US" dirty="0" smtClean="0"/>
              <a:t>The binomial is the  EXACT answer.</a:t>
            </a:r>
          </a:p>
          <a:p>
            <a:endParaRPr lang="en-US" dirty="0" smtClean="0"/>
          </a:p>
          <a:p>
            <a:r>
              <a:rPr lang="en-US" dirty="0" smtClean="0"/>
              <a:t>Answers for these two methods will be similar. </a:t>
            </a:r>
          </a:p>
          <a:p>
            <a:endParaRPr lang="en-US" dirty="0" smtClean="0"/>
          </a:p>
          <a:p>
            <a:r>
              <a:rPr lang="en-US" dirty="0" smtClean="0"/>
              <a:t>The larger the sample size, the closer the Normal approximation answer will be to the binomial.</a:t>
            </a:r>
          </a:p>
          <a:p>
            <a:endParaRPr lang="en-US" dirty="0" smtClean="0"/>
          </a:p>
          <a:p>
            <a:pPr>
              <a:buNone/>
            </a:pPr>
            <a:endParaRPr lang="en-US" dirty="0"/>
          </a:p>
        </p:txBody>
      </p:sp>
    </p:spTree>
    <p:extLst>
      <p:ext uri="{BB962C8B-B14F-4D97-AF65-F5344CB8AC3E}">
        <p14:creationId xmlns:p14="http://schemas.microsoft.com/office/powerpoint/2010/main" val="369969603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45832" y="246378"/>
            <a:ext cx="7701820" cy="1200328"/>
          </a:xfrm>
          <a:prstGeom prst="rect">
            <a:avLst/>
          </a:prstGeom>
          <a:noFill/>
        </p:spPr>
        <p:txBody>
          <a:bodyPr wrap="square" rtlCol="0">
            <a:spAutoFit/>
          </a:bodyPr>
          <a:lstStyle/>
          <a:p>
            <a:r>
              <a:rPr lang="en-US" sz="2400" dirty="0" smtClean="0">
                <a:solidFill>
                  <a:srgbClr val="51DAFF"/>
                </a:solidFill>
              </a:rPr>
              <a:t>We will assume that both their distributions follow a Normal Distribution, Let X = the Luke’s X-Wing Fighter and Y = Han’s Millennium Falcon</a:t>
            </a:r>
            <a:endParaRPr lang="en-US" sz="2400" dirty="0">
              <a:solidFill>
                <a:srgbClr val="51DAFF"/>
              </a:solidFill>
            </a:endParaRPr>
          </a:p>
        </p:txBody>
      </p:sp>
      <p:sp>
        <p:nvSpPr>
          <p:cNvPr id="3" name="TextBox 2"/>
          <p:cNvSpPr txBox="1"/>
          <p:nvPr/>
        </p:nvSpPr>
        <p:spPr>
          <a:xfrm>
            <a:off x="362837" y="1862204"/>
            <a:ext cx="8486358" cy="830997"/>
          </a:xfrm>
          <a:prstGeom prst="rect">
            <a:avLst/>
          </a:prstGeom>
          <a:noFill/>
        </p:spPr>
        <p:txBody>
          <a:bodyPr wrap="square" rtlCol="0">
            <a:spAutoFit/>
          </a:bodyPr>
          <a:lstStyle/>
          <a:p>
            <a:r>
              <a:rPr lang="en-US" sz="2400" dirty="0" smtClean="0"/>
              <a:t>(A) What is the distribution for the difference X – Y between their times getting to Endor?</a:t>
            </a:r>
            <a:endParaRPr lang="en-US" sz="2400" dirty="0"/>
          </a:p>
        </p:txBody>
      </p:sp>
      <p:pic>
        <p:nvPicPr>
          <p:cNvPr id="6" name="Picture 5" descr="Picture 5.png"/>
          <p:cNvPicPr>
            <a:picLocks noChangeAspect="1"/>
          </p:cNvPicPr>
          <p:nvPr/>
        </p:nvPicPr>
        <p:blipFill>
          <a:blip r:embed="rId2"/>
          <a:stretch>
            <a:fillRect/>
          </a:stretch>
        </p:blipFill>
        <p:spPr>
          <a:xfrm>
            <a:off x="5343079" y="3993336"/>
            <a:ext cx="3506116" cy="2579972"/>
          </a:xfrm>
          <a:prstGeom prst="rect">
            <a:avLst/>
          </a:prstGeom>
        </p:spPr>
      </p:pic>
      <p:sp>
        <p:nvSpPr>
          <p:cNvPr id="7" name="TextBox 6"/>
          <p:cNvSpPr txBox="1"/>
          <p:nvPr/>
        </p:nvSpPr>
        <p:spPr>
          <a:xfrm>
            <a:off x="362837" y="3745570"/>
            <a:ext cx="3542413" cy="461665"/>
          </a:xfrm>
          <a:prstGeom prst="rect">
            <a:avLst/>
          </a:prstGeom>
          <a:noFill/>
        </p:spPr>
        <p:txBody>
          <a:bodyPr wrap="square" rtlCol="0">
            <a:spAutoFit/>
          </a:bodyPr>
          <a:lstStyle/>
          <a:p>
            <a:r>
              <a:rPr lang="en-US" sz="2400" i="1" dirty="0" smtClean="0"/>
              <a:t>μ</a:t>
            </a:r>
            <a:r>
              <a:rPr lang="en-US" sz="2400" i="1" baseline="-25000" dirty="0" smtClean="0"/>
              <a:t>X-Y </a:t>
            </a:r>
            <a:r>
              <a:rPr lang="en-US" sz="2400" dirty="0" smtClean="0"/>
              <a:t>= 42-35 = 7 minutes </a:t>
            </a:r>
            <a:endParaRPr lang="en-US" sz="2400" dirty="0"/>
          </a:p>
        </p:txBody>
      </p:sp>
      <p:sp>
        <p:nvSpPr>
          <p:cNvPr id="9" name="TextBox 8"/>
          <p:cNvSpPr txBox="1"/>
          <p:nvPr/>
        </p:nvSpPr>
        <p:spPr>
          <a:xfrm>
            <a:off x="476216" y="2945351"/>
            <a:ext cx="7355224" cy="400110"/>
          </a:xfrm>
          <a:prstGeom prst="rect">
            <a:avLst/>
          </a:prstGeom>
          <a:noFill/>
        </p:spPr>
        <p:txBody>
          <a:bodyPr wrap="none" rtlCol="0">
            <a:spAutoFit/>
          </a:bodyPr>
          <a:lstStyle/>
          <a:p>
            <a:r>
              <a:rPr lang="en-US" sz="2000" dirty="0" smtClean="0">
                <a:solidFill>
                  <a:schemeClr val="accent6">
                    <a:lumMod val="60000"/>
                    <a:lumOff val="40000"/>
                  </a:schemeClr>
                </a:solidFill>
              </a:rPr>
              <a:t>The difference between their times also follow a Normal Distribution</a:t>
            </a:r>
            <a:endParaRPr lang="en-US" sz="2000" dirty="0">
              <a:solidFill>
                <a:schemeClr val="accent6">
                  <a:lumMod val="60000"/>
                  <a:lumOff val="40000"/>
                </a:schemeClr>
              </a:solidFill>
            </a:endParaRPr>
          </a:p>
        </p:txBody>
      </p:sp>
      <p:sp>
        <p:nvSpPr>
          <p:cNvPr id="11" name="TextBox 10"/>
          <p:cNvSpPr txBox="1"/>
          <p:nvPr/>
        </p:nvSpPr>
        <p:spPr>
          <a:xfrm>
            <a:off x="362837" y="4815648"/>
            <a:ext cx="4748913" cy="461665"/>
          </a:xfrm>
          <a:prstGeom prst="rect">
            <a:avLst/>
          </a:prstGeom>
          <a:noFill/>
        </p:spPr>
        <p:txBody>
          <a:bodyPr wrap="square" rtlCol="0">
            <a:spAutoFit/>
          </a:bodyPr>
          <a:lstStyle/>
          <a:p>
            <a:r>
              <a:rPr lang="en-US" sz="2400" i="1" dirty="0" smtClean="0"/>
              <a:t>σ</a:t>
            </a:r>
            <a:r>
              <a:rPr lang="en-US" sz="2400" i="1" baseline="-25000" dirty="0" smtClean="0"/>
              <a:t>X-Y</a:t>
            </a:r>
            <a:r>
              <a:rPr lang="en-US" sz="2400" baseline="-25000" dirty="0" smtClean="0"/>
              <a:t>  </a:t>
            </a:r>
            <a:r>
              <a:rPr lang="en-US" sz="2000" dirty="0" smtClean="0"/>
              <a:t>= √ 3</a:t>
            </a:r>
            <a:r>
              <a:rPr lang="en-US" sz="2000" baseline="30000" dirty="0" smtClean="0"/>
              <a:t>2</a:t>
            </a:r>
            <a:r>
              <a:rPr lang="en-US" sz="2000" dirty="0" smtClean="0"/>
              <a:t> + 5</a:t>
            </a:r>
            <a:r>
              <a:rPr lang="en-US" sz="2000" baseline="30000" dirty="0" smtClean="0"/>
              <a:t>2</a:t>
            </a:r>
            <a:r>
              <a:rPr lang="en-US" sz="2000" dirty="0" smtClean="0"/>
              <a:t> </a:t>
            </a:r>
            <a:r>
              <a:rPr lang="en-US" sz="2000" baseline="30000" dirty="0" smtClean="0"/>
              <a:t>  </a:t>
            </a:r>
            <a:r>
              <a:rPr lang="en-US" sz="2000" dirty="0" smtClean="0"/>
              <a:t>= 5.83095 minutes</a:t>
            </a:r>
            <a:endParaRPr lang="en-US" sz="2000" dirty="0"/>
          </a:p>
        </p:txBody>
      </p:sp>
      <p:sp>
        <p:nvSpPr>
          <p:cNvPr id="18" name="TextBox 17"/>
          <p:cNvSpPr txBox="1"/>
          <p:nvPr/>
        </p:nvSpPr>
        <p:spPr>
          <a:xfrm>
            <a:off x="1047750" y="5971599"/>
            <a:ext cx="2407831" cy="584776"/>
          </a:xfrm>
          <a:prstGeom prst="rect">
            <a:avLst/>
          </a:prstGeom>
          <a:noFill/>
        </p:spPr>
        <p:txBody>
          <a:bodyPr wrap="none" rtlCol="0">
            <a:spAutoFit/>
          </a:bodyPr>
          <a:lstStyle/>
          <a:p>
            <a:r>
              <a:rPr lang="en-US" sz="3200" dirty="0" smtClean="0">
                <a:solidFill>
                  <a:schemeClr val="tx2">
                    <a:lumMod val="75000"/>
                  </a:schemeClr>
                </a:solidFill>
              </a:rPr>
              <a:t>N(7, 5.83095)</a:t>
            </a:r>
            <a:endParaRPr lang="en-US" sz="3200" dirty="0">
              <a:solidFill>
                <a:schemeClr val="tx2">
                  <a:lumMod val="75000"/>
                </a:schemeClr>
              </a:solidFill>
            </a:endParaRPr>
          </a:p>
        </p:txBody>
      </p:sp>
      <p:cxnSp>
        <p:nvCxnSpPr>
          <p:cNvPr id="5" name="Straight Connector 4"/>
          <p:cNvCxnSpPr/>
          <p:nvPr/>
        </p:nvCxnSpPr>
        <p:spPr>
          <a:xfrm>
            <a:off x="1286933" y="4951115"/>
            <a:ext cx="24892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37"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900" decel="100000" fill="hold"/>
                                        <p:tgtEl>
                                          <p:spTgt spid="7"/>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accel="50000" decel="5000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P spid="11" grpId="0"/>
      <p:bldP spid="1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Binomial</a:t>
            </a:r>
            <a:endParaRPr lang="en-US" dirty="0"/>
          </a:p>
        </p:txBody>
      </p:sp>
      <p:sp>
        <p:nvSpPr>
          <p:cNvPr id="4" name="TextBox 3"/>
          <p:cNvSpPr txBox="1"/>
          <p:nvPr/>
        </p:nvSpPr>
        <p:spPr>
          <a:xfrm>
            <a:off x="907093" y="1761565"/>
            <a:ext cx="7454270" cy="1815882"/>
          </a:xfrm>
          <a:prstGeom prst="rect">
            <a:avLst/>
          </a:prstGeom>
          <a:noFill/>
        </p:spPr>
        <p:txBody>
          <a:bodyPr wrap="square" rtlCol="0">
            <a:spAutoFit/>
          </a:bodyPr>
          <a:lstStyle/>
          <a:p>
            <a:r>
              <a:rPr lang="en-US" sz="2800" dirty="0" smtClean="0"/>
              <a:t>After watching  the latest Batman movie “The Dark Knight Rises”, Mr. Pines figured he can understand about 37% of the words that Bane says. </a:t>
            </a:r>
            <a:endParaRPr lang="en-US" sz="2800" dirty="0"/>
          </a:p>
        </p:txBody>
      </p:sp>
      <p:pic>
        <p:nvPicPr>
          <p:cNvPr id="5" name="Picture 4" descr="Picture 1.png"/>
          <p:cNvPicPr>
            <a:picLocks noChangeAspect="1"/>
          </p:cNvPicPr>
          <p:nvPr/>
        </p:nvPicPr>
        <p:blipFill>
          <a:blip r:embed="rId2"/>
          <a:stretch>
            <a:fillRect/>
          </a:stretch>
        </p:blipFill>
        <p:spPr>
          <a:xfrm>
            <a:off x="2941676" y="3329101"/>
            <a:ext cx="2489665" cy="3080433"/>
          </a:xfrm>
          <a:prstGeom prst="rect">
            <a:avLst/>
          </a:prstGeom>
        </p:spPr>
      </p:pic>
    </p:spTree>
    <p:extLst>
      <p:ext uri="{BB962C8B-B14F-4D97-AF65-F5344CB8AC3E}">
        <p14:creationId xmlns:p14="http://schemas.microsoft.com/office/powerpoint/2010/main" val="34394981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9462" y="604673"/>
            <a:ext cx="7581901" cy="1491527"/>
          </a:xfrm>
        </p:spPr>
        <p:txBody>
          <a:bodyPr>
            <a:noAutofit/>
          </a:bodyPr>
          <a:lstStyle/>
          <a:p>
            <a:r>
              <a:rPr lang="en-US" sz="3000" dirty="0" smtClean="0"/>
              <a:t>What is the probability that Mr. Pines can understand 257 or less of the next 700 words spoken by Bane?</a:t>
            </a:r>
            <a:endParaRPr lang="en-US" sz="3000" dirty="0"/>
          </a:p>
        </p:txBody>
      </p:sp>
      <p:pic>
        <p:nvPicPr>
          <p:cNvPr id="4" name="Picture 3" descr="Picture 2.png"/>
          <p:cNvPicPr>
            <a:picLocks noChangeAspect="1"/>
          </p:cNvPicPr>
          <p:nvPr/>
        </p:nvPicPr>
        <p:blipFill>
          <a:blip r:embed="rId3"/>
          <a:stretch>
            <a:fillRect/>
          </a:stretch>
        </p:blipFill>
        <p:spPr>
          <a:xfrm>
            <a:off x="2026942" y="4061699"/>
            <a:ext cx="4987909" cy="2516342"/>
          </a:xfrm>
          <a:prstGeom prst="rect">
            <a:avLst/>
          </a:prstGeom>
        </p:spPr>
      </p:pic>
      <p:graphicFrame>
        <p:nvGraphicFramePr>
          <p:cNvPr id="27651" name="Object 3"/>
          <p:cNvGraphicFramePr>
            <a:graphicFrameLocks noChangeAspect="1"/>
          </p:cNvGraphicFramePr>
          <p:nvPr/>
        </p:nvGraphicFramePr>
        <p:xfrm>
          <a:off x="1226884" y="2398536"/>
          <a:ext cx="5787967" cy="1261480"/>
        </p:xfrm>
        <a:graphic>
          <a:graphicData uri="http://schemas.openxmlformats.org/presentationml/2006/ole">
            <mc:AlternateContent xmlns:mc="http://schemas.openxmlformats.org/markup-compatibility/2006">
              <mc:Choice xmlns:v="urn:schemas-microsoft-com:vml" Requires="v">
                <p:oleObj spid="_x0000_s56326" name="Equation" r:id="rId4" imgW="1981200" imgH="431800" progId="Equation.DSMT4">
                  <p:embed/>
                </p:oleObj>
              </mc:Choice>
              <mc:Fallback>
                <p:oleObj name="Equation" r:id="rId4" imgW="1981200" imgH="4318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26884" y="2398536"/>
                        <a:ext cx="5787967" cy="1261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7" name="TextBox 6"/>
          <p:cNvSpPr txBox="1"/>
          <p:nvPr/>
        </p:nvSpPr>
        <p:spPr>
          <a:xfrm>
            <a:off x="6389965" y="2096200"/>
            <a:ext cx="1471376" cy="461665"/>
          </a:xfrm>
          <a:prstGeom prst="rect">
            <a:avLst/>
          </a:prstGeom>
          <a:noFill/>
        </p:spPr>
        <p:txBody>
          <a:bodyPr wrap="none" rtlCol="0">
            <a:spAutoFit/>
          </a:bodyPr>
          <a:lstStyle/>
          <a:p>
            <a:r>
              <a:rPr lang="en-US" sz="2400" dirty="0" smtClean="0">
                <a:solidFill>
                  <a:srgbClr val="0C0C0C"/>
                </a:solidFill>
              </a:rPr>
              <a:t>P(X ≤ 257)</a:t>
            </a:r>
            <a:endParaRPr lang="en-US" sz="2400" dirty="0">
              <a:solidFill>
                <a:srgbClr val="0C0C0C"/>
              </a:solidFill>
            </a:endParaRPr>
          </a:p>
        </p:txBody>
      </p:sp>
    </p:spTree>
    <p:extLst>
      <p:ext uri="{BB962C8B-B14F-4D97-AF65-F5344CB8AC3E}">
        <p14:creationId xmlns:p14="http://schemas.microsoft.com/office/powerpoint/2010/main" val="11421227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accel="50000" decel="50000" fill="hold" nodeType="clickEffect">
                                  <p:stCondLst>
                                    <p:cond delay="0"/>
                                  </p:stCondLst>
                                  <p:childTnLst>
                                    <p:set>
                                      <p:cBhvr>
                                        <p:cTn id="11" dur="1" fill="hold">
                                          <p:stCondLst>
                                            <p:cond delay="0"/>
                                          </p:stCondLst>
                                        </p:cTn>
                                        <p:tgtEl>
                                          <p:spTgt spid="27651"/>
                                        </p:tgtEl>
                                        <p:attrNameLst>
                                          <p:attrName>style.visibility</p:attrName>
                                        </p:attrNameLst>
                                      </p:cBhvr>
                                      <p:to>
                                        <p:strVal val="visible"/>
                                      </p:to>
                                    </p:set>
                                    <p:anim calcmode="lin" valueType="num">
                                      <p:cBhvr additive="base">
                                        <p:cTn id="12" dur="500" fill="hold"/>
                                        <p:tgtEl>
                                          <p:spTgt spid="27651"/>
                                        </p:tgtEl>
                                        <p:attrNameLst>
                                          <p:attrName>ppt_x</p:attrName>
                                        </p:attrNameLst>
                                      </p:cBhvr>
                                      <p:tavLst>
                                        <p:tav tm="0">
                                          <p:val>
                                            <p:strVal val="#ppt_x"/>
                                          </p:val>
                                        </p:tav>
                                        <p:tav tm="100000">
                                          <p:val>
                                            <p:strVal val="#ppt_x"/>
                                          </p:val>
                                        </p:tav>
                                      </p:tavLst>
                                    </p:anim>
                                    <p:anim calcmode="lin" valueType="num">
                                      <p:cBhvr additive="base">
                                        <p:cTn id="13" dur="500" fill="hold"/>
                                        <p:tgtEl>
                                          <p:spTgt spid="276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Normal Approximation</a:t>
            </a:r>
            <a:endParaRPr lang="en-US" dirty="0"/>
          </a:p>
        </p:txBody>
      </p:sp>
      <p:sp>
        <p:nvSpPr>
          <p:cNvPr id="3" name="Content Placeholder 2"/>
          <p:cNvSpPr>
            <a:spLocks noGrp="1"/>
          </p:cNvSpPr>
          <p:nvPr>
            <p:ph idx="1"/>
          </p:nvPr>
        </p:nvSpPr>
        <p:spPr>
          <a:xfrm>
            <a:off x="779462" y="1882588"/>
            <a:ext cx="7581901" cy="1725294"/>
          </a:xfrm>
        </p:spPr>
        <p:txBody>
          <a:bodyPr/>
          <a:lstStyle/>
          <a:p>
            <a:r>
              <a:rPr lang="en-US" dirty="0" smtClean="0"/>
              <a:t>We can solve the same problem using the Normal Approximation. </a:t>
            </a:r>
          </a:p>
          <a:p>
            <a:pPr>
              <a:buNone/>
            </a:pPr>
            <a:r>
              <a:rPr lang="en-US" dirty="0" smtClean="0"/>
              <a:t>P(X ≤ 257)</a:t>
            </a:r>
            <a:endParaRPr lang="en-US" dirty="0"/>
          </a:p>
        </p:txBody>
      </p:sp>
      <p:graphicFrame>
        <p:nvGraphicFramePr>
          <p:cNvPr id="28675" name="Object 3"/>
          <p:cNvGraphicFramePr>
            <a:graphicFrameLocks noChangeAspect="1"/>
          </p:cNvGraphicFramePr>
          <p:nvPr/>
        </p:nvGraphicFramePr>
        <p:xfrm>
          <a:off x="3337945" y="2506542"/>
          <a:ext cx="1882936" cy="1101340"/>
        </p:xfrm>
        <a:graphic>
          <a:graphicData uri="http://schemas.openxmlformats.org/presentationml/2006/ole">
            <mc:AlternateContent xmlns:mc="http://schemas.openxmlformats.org/markup-compatibility/2006">
              <mc:Choice xmlns:v="urn:schemas-microsoft-com:vml" Requires="v">
                <p:oleObj spid="_x0000_s57359" name="Equation" r:id="rId3" imgW="673100" imgH="393700" progId="Equation.DSMT4">
                  <p:embed/>
                </p:oleObj>
              </mc:Choice>
              <mc:Fallback>
                <p:oleObj name="Equation" r:id="rId3" imgW="673100" imgH="3937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7945" y="2506542"/>
                        <a:ext cx="1882936" cy="1101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9" name="TextBox 8"/>
          <p:cNvSpPr txBox="1"/>
          <p:nvPr/>
        </p:nvSpPr>
        <p:spPr>
          <a:xfrm>
            <a:off x="5503088" y="2407554"/>
            <a:ext cx="3422746" cy="1200328"/>
          </a:xfrm>
          <a:prstGeom prst="rect">
            <a:avLst/>
          </a:prstGeom>
          <a:noFill/>
        </p:spPr>
        <p:txBody>
          <a:bodyPr wrap="square" rtlCol="0">
            <a:spAutoFit/>
          </a:bodyPr>
          <a:lstStyle/>
          <a:p>
            <a:r>
              <a:rPr lang="en-US" sz="2400" dirty="0" smtClean="0">
                <a:solidFill>
                  <a:srgbClr val="FFFF00"/>
                </a:solidFill>
              </a:rPr>
              <a:t>We have to use the binomial formulas to get </a:t>
            </a:r>
            <a:r>
              <a:rPr lang="en-US" sz="2400" dirty="0" err="1" smtClean="0">
                <a:solidFill>
                  <a:srgbClr val="FFFF00"/>
                </a:solidFill>
              </a:rPr>
              <a:t>μ</a:t>
            </a:r>
            <a:r>
              <a:rPr lang="en-US" sz="2400" dirty="0" smtClean="0">
                <a:solidFill>
                  <a:srgbClr val="FFFF00"/>
                </a:solidFill>
              </a:rPr>
              <a:t> &amp; </a:t>
            </a:r>
            <a:r>
              <a:rPr lang="en-US" sz="2400" dirty="0" err="1" smtClean="0">
                <a:solidFill>
                  <a:srgbClr val="FFFF00"/>
                </a:solidFill>
              </a:rPr>
              <a:t>σ</a:t>
            </a:r>
            <a:endParaRPr lang="en-US" sz="2400" dirty="0">
              <a:solidFill>
                <a:srgbClr val="FFFF00"/>
              </a:solidFill>
            </a:endParaRPr>
          </a:p>
        </p:txBody>
      </p:sp>
      <p:graphicFrame>
        <p:nvGraphicFramePr>
          <p:cNvPr id="28680" name="Object 8"/>
          <p:cNvGraphicFramePr>
            <a:graphicFrameLocks noChangeAspect="1"/>
          </p:cNvGraphicFramePr>
          <p:nvPr/>
        </p:nvGraphicFramePr>
        <p:xfrm>
          <a:off x="647672" y="4434267"/>
          <a:ext cx="3018385" cy="508360"/>
        </p:xfrm>
        <a:graphic>
          <a:graphicData uri="http://schemas.openxmlformats.org/presentationml/2006/ole">
            <mc:AlternateContent xmlns:mc="http://schemas.openxmlformats.org/markup-compatibility/2006">
              <mc:Choice xmlns:v="urn:schemas-microsoft-com:vml" Requires="v">
                <p:oleObj spid="_x0000_s57360" name="Equation" r:id="rId5" imgW="1206500" imgH="203200" progId="Equation.DSMT4">
                  <p:embed/>
                </p:oleObj>
              </mc:Choice>
              <mc:Fallback>
                <p:oleObj name="Equation" r:id="rId5" imgW="1206500" imgH="2032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672" y="4434267"/>
                        <a:ext cx="3018385" cy="508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28688" name="Object 16"/>
          <p:cNvGraphicFramePr>
            <a:graphicFrameLocks noChangeAspect="1"/>
          </p:cNvGraphicFramePr>
          <p:nvPr/>
        </p:nvGraphicFramePr>
        <p:xfrm>
          <a:off x="287867" y="5421729"/>
          <a:ext cx="5680131" cy="772807"/>
        </p:xfrm>
        <a:graphic>
          <a:graphicData uri="http://schemas.openxmlformats.org/presentationml/2006/ole">
            <mc:AlternateContent xmlns:mc="http://schemas.openxmlformats.org/markup-compatibility/2006">
              <mc:Choice xmlns:v="urn:schemas-microsoft-com:vml" Requires="v">
                <p:oleObj spid="_x0000_s57361" name="Equation" r:id="rId7" imgW="1866900" imgH="254000" progId="Equation.DSMT4">
                  <p:embed/>
                </p:oleObj>
              </mc:Choice>
              <mc:Fallback>
                <p:oleObj name="Equation" r:id="rId7" imgW="1866900" imgH="2540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7867" y="5421729"/>
                        <a:ext cx="5680131" cy="772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28689" name="Object 17"/>
          <p:cNvGraphicFramePr>
            <a:graphicFrameLocks noChangeAspect="1"/>
          </p:cNvGraphicFramePr>
          <p:nvPr/>
        </p:nvGraphicFramePr>
        <p:xfrm>
          <a:off x="5714289" y="3872217"/>
          <a:ext cx="2647074" cy="1124100"/>
        </p:xfrm>
        <a:graphic>
          <a:graphicData uri="http://schemas.openxmlformats.org/presentationml/2006/ole">
            <mc:AlternateContent xmlns:mc="http://schemas.openxmlformats.org/markup-compatibility/2006">
              <mc:Choice xmlns:v="urn:schemas-microsoft-com:vml" Requires="v">
                <p:oleObj spid="_x0000_s57362" name="Equation" r:id="rId9" imgW="927100" imgH="393700" progId="Equation.DSMT4">
                  <p:embed/>
                </p:oleObj>
              </mc:Choice>
              <mc:Fallback>
                <p:oleObj name="Equation" r:id="rId9" imgW="927100" imgH="39370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14289" y="3872217"/>
                        <a:ext cx="2647074" cy="1124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8350570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accel="50000" decel="50000" fill="hold" nodeType="clickEffect">
                                  <p:stCondLst>
                                    <p:cond delay="0"/>
                                  </p:stCondLst>
                                  <p:childTnLst>
                                    <p:set>
                                      <p:cBhvr>
                                        <p:cTn id="14" dur="1" fill="hold">
                                          <p:stCondLst>
                                            <p:cond delay="0"/>
                                          </p:stCondLst>
                                        </p:cTn>
                                        <p:tgtEl>
                                          <p:spTgt spid="28675"/>
                                        </p:tgtEl>
                                        <p:attrNameLst>
                                          <p:attrName>style.visibility</p:attrName>
                                        </p:attrNameLst>
                                      </p:cBhvr>
                                      <p:to>
                                        <p:strVal val="visible"/>
                                      </p:to>
                                    </p:set>
                                    <p:anim calcmode="lin" valueType="num">
                                      <p:cBhvr additive="base">
                                        <p:cTn id="15" dur="500" fill="hold"/>
                                        <p:tgtEl>
                                          <p:spTgt spid="28675"/>
                                        </p:tgtEl>
                                        <p:attrNameLst>
                                          <p:attrName>ppt_x</p:attrName>
                                        </p:attrNameLst>
                                      </p:cBhvr>
                                      <p:tavLst>
                                        <p:tav tm="0">
                                          <p:val>
                                            <p:strVal val="#ppt_x"/>
                                          </p:val>
                                        </p:tav>
                                        <p:tav tm="100000">
                                          <p:val>
                                            <p:strVal val="#ppt_x"/>
                                          </p:val>
                                        </p:tav>
                                      </p:tavLst>
                                    </p:anim>
                                    <p:anim calcmode="lin" valueType="num">
                                      <p:cBhvr additive="base">
                                        <p:cTn id="16" dur="500" fill="hold"/>
                                        <p:tgtEl>
                                          <p:spTgt spid="2867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slide(fromBottom)">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nodeType="clickEffect">
                                  <p:stCondLst>
                                    <p:cond delay="0"/>
                                  </p:stCondLst>
                                  <p:childTnLst>
                                    <p:set>
                                      <p:cBhvr>
                                        <p:cTn id="25" dur="1" fill="hold">
                                          <p:stCondLst>
                                            <p:cond delay="0"/>
                                          </p:stCondLst>
                                        </p:cTn>
                                        <p:tgtEl>
                                          <p:spTgt spid="28680"/>
                                        </p:tgtEl>
                                        <p:attrNameLst>
                                          <p:attrName>style.visibility</p:attrName>
                                        </p:attrNameLst>
                                      </p:cBhvr>
                                      <p:to>
                                        <p:strVal val="visible"/>
                                      </p:to>
                                    </p:set>
                                    <p:animEffect transition="in" filter="slide(fromBottom)">
                                      <p:cBhvr>
                                        <p:cTn id="26" dur="500"/>
                                        <p:tgtEl>
                                          <p:spTgt spid="28680"/>
                                        </p:tgtEl>
                                      </p:cBhvr>
                                    </p:animEffect>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28688"/>
                                        </p:tgtEl>
                                        <p:attrNameLst>
                                          <p:attrName>style.visibility</p:attrName>
                                        </p:attrNameLst>
                                      </p:cBhvr>
                                      <p:to>
                                        <p:strVal val="visible"/>
                                      </p:to>
                                    </p:set>
                                    <p:animEffect transition="in" filter="fade">
                                      <p:cBhvr>
                                        <p:cTn id="31" dur="1000"/>
                                        <p:tgtEl>
                                          <p:spTgt spid="28688"/>
                                        </p:tgtEl>
                                      </p:cBhvr>
                                    </p:animEffect>
                                    <p:anim calcmode="lin" valueType="num">
                                      <p:cBhvr>
                                        <p:cTn id="32" dur="1000" fill="hold"/>
                                        <p:tgtEl>
                                          <p:spTgt spid="28688"/>
                                        </p:tgtEl>
                                        <p:attrNameLst>
                                          <p:attrName>ppt_x</p:attrName>
                                        </p:attrNameLst>
                                      </p:cBhvr>
                                      <p:tavLst>
                                        <p:tav tm="0">
                                          <p:val>
                                            <p:strVal val="#ppt_x"/>
                                          </p:val>
                                        </p:tav>
                                        <p:tav tm="100000">
                                          <p:val>
                                            <p:strVal val="#ppt_x"/>
                                          </p:val>
                                        </p:tav>
                                      </p:tavLst>
                                    </p:anim>
                                    <p:anim calcmode="lin" valueType="num">
                                      <p:cBhvr>
                                        <p:cTn id="33" dur="900" decel="100000" fill="hold"/>
                                        <p:tgtEl>
                                          <p:spTgt spid="28688"/>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28688"/>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2" presetClass="entr" presetSubtype="4" fill="hold" nodeType="clickEffect">
                                  <p:stCondLst>
                                    <p:cond delay="0"/>
                                  </p:stCondLst>
                                  <p:childTnLst>
                                    <p:set>
                                      <p:cBhvr>
                                        <p:cTn id="38" dur="1" fill="hold">
                                          <p:stCondLst>
                                            <p:cond delay="0"/>
                                          </p:stCondLst>
                                        </p:cTn>
                                        <p:tgtEl>
                                          <p:spTgt spid="28689"/>
                                        </p:tgtEl>
                                        <p:attrNameLst>
                                          <p:attrName>style.visibility</p:attrName>
                                        </p:attrNameLst>
                                      </p:cBhvr>
                                      <p:to>
                                        <p:strVal val="visible"/>
                                      </p:to>
                                    </p:set>
                                    <p:animEffect transition="in" filter="slide(fromBottom)">
                                      <p:cBhvr>
                                        <p:cTn id="39" dur="500"/>
                                        <p:tgtEl>
                                          <p:spTgt spid="286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Normal Approximation</a:t>
            </a:r>
            <a:endParaRPr lang="en-US" dirty="0"/>
          </a:p>
        </p:txBody>
      </p:sp>
      <p:graphicFrame>
        <p:nvGraphicFramePr>
          <p:cNvPr id="29698" name="Object 2"/>
          <p:cNvGraphicFramePr>
            <a:graphicFrameLocks noChangeAspect="1"/>
          </p:cNvGraphicFramePr>
          <p:nvPr/>
        </p:nvGraphicFramePr>
        <p:xfrm>
          <a:off x="779462" y="1761565"/>
          <a:ext cx="2830512" cy="1201737"/>
        </p:xfrm>
        <a:graphic>
          <a:graphicData uri="http://schemas.openxmlformats.org/presentationml/2006/ole">
            <mc:AlternateContent xmlns:mc="http://schemas.openxmlformats.org/markup-compatibility/2006">
              <mc:Choice xmlns:v="urn:schemas-microsoft-com:vml" Requires="v">
                <p:oleObj spid="_x0000_s58374" name="Equation" r:id="rId3" imgW="927100" imgH="393700" progId="Equation.DSMT4">
                  <p:embed/>
                </p:oleObj>
              </mc:Choice>
              <mc:Fallback>
                <p:oleObj name="Equation" r:id="rId3" imgW="927100" imgH="3937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462" y="1761565"/>
                        <a:ext cx="2830512" cy="1201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5" name="TextBox 4"/>
          <p:cNvSpPr txBox="1"/>
          <p:nvPr/>
        </p:nvSpPr>
        <p:spPr>
          <a:xfrm>
            <a:off x="4737040" y="2004282"/>
            <a:ext cx="1652666" cy="707886"/>
          </a:xfrm>
          <a:prstGeom prst="rect">
            <a:avLst/>
          </a:prstGeom>
          <a:noFill/>
        </p:spPr>
        <p:txBody>
          <a:bodyPr wrap="none" rtlCol="0">
            <a:spAutoFit/>
          </a:bodyPr>
          <a:lstStyle/>
          <a:p>
            <a:r>
              <a:rPr lang="en-US" sz="4000" dirty="0" smtClean="0"/>
              <a:t>Z &lt; -.16</a:t>
            </a:r>
            <a:endParaRPr lang="en-US" sz="4000" dirty="0"/>
          </a:p>
        </p:txBody>
      </p:sp>
      <p:sp>
        <p:nvSpPr>
          <p:cNvPr id="6" name="TextBox 5"/>
          <p:cNvSpPr txBox="1"/>
          <p:nvPr/>
        </p:nvSpPr>
        <p:spPr>
          <a:xfrm>
            <a:off x="5338718" y="4398881"/>
            <a:ext cx="2651161" cy="861774"/>
          </a:xfrm>
          <a:prstGeom prst="rect">
            <a:avLst/>
          </a:prstGeom>
          <a:noFill/>
        </p:spPr>
        <p:txBody>
          <a:bodyPr wrap="none" rtlCol="0">
            <a:spAutoFit/>
          </a:bodyPr>
          <a:lstStyle/>
          <a:p>
            <a:r>
              <a:rPr lang="en-US" sz="5000" dirty="0" smtClean="0"/>
              <a:t>P = .4364</a:t>
            </a:r>
            <a:endParaRPr lang="en-US" sz="5000" dirty="0"/>
          </a:p>
        </p:txBody>
      </p:sp>
      <p:pic>
        <p:nvPicPr>
          <p:cNvPr id="7" name="Picture 6" descr="Screen Shot 2012-11-26 at 5.02.23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2837" y="3858911"/>
            <a:ext cx="4047117" cy="1643613"/>
          </a:xfrm>
          <a:prstGeom prst="rect">
            <a:avLst/>
          </a:prstGeom>
        </p:spPr>
      </p:pic>
      <p:cxnSp>
        <p:nvCxnSpPr>
          <p:cNvPr id="9" name="Straight Connector 8"/>
          <p:cNvCxnSpPr/>
          <p:nvPr/>
        </p:nvCxnSpPr>
        <p:spPr>
          <a:xfrm rot="16200000" flipH="1">
            <a:off x="1486229" y="4791573"/>
            <a:ext cx="1401744" cy="20158"/>
          </a:xfrm>
          <a:prstGeom prst="line">
            <a:avLst/>
          </a:prstGeom>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2015762" y="5744394"/>
            <a:ext cx="509049" cy="369332"/>
          </a:xfrm>
          <a:prstGeom prst="rect">
            <a:avLst/>
          </a:prstGeom>
          <a:noFill/>
        </p:spPr>
        <p:txBody>
          <a:bodyPr wrap="none" rtlCol="0">
            <a:spAutoFit/>
          </a:bodyPr>
          <a:lstStyle/>
          <a:p>
            <a:r>
              <a:rPr lang="en-US" dirty="0" smtClean="0"/>
              <a:t>-.16</a:t>
            </a:r>
            <a:endParaRPr lang="en-US" dirty="0"/>
          </a:p>
        </p:txBody>
      </p:sp>
    </p:spTree>
    <p:extLst>
      <p:ext uri="{BB962C8B-B14F-4D97-AF65-F5344CB8AC3E}">
        <p14:creationId xmlns:p14="http://schemas.microsoft.com/office/powerpoint/2010/main" val="40076512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6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accel="50000" decel="5000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0"/>
            <a:ext cx="7581901" cy="1653988"/>
          </a:xfrm>
        </p:spPr>
        <p:txBody>
          <a:bodyPr/>
          <a:lstStyle/>
          <a:p>
            <a:r>
              <a:rPr lang="en-US" dirty="0" smtClean="0"/>
              <a:t>Compare Answers</a:t>
            </a:r>
            <a:endParaRPr lang="en-US" dirty="0"/>
          </a:p>
        </p:txBody>
      </p:sp>
      <p:sp>
        <p:nvSpPr>
          <p:cNvPr id="3" name="Content Placeholder 2"/>
          <p:cNvSpPr>
            <a:spLocks noGrp="1"/>
          </p:cNvSpPr>
          <p:nvPr>
            <p:ph idx="1"/>
          </p:nvPr>
        </p:nvSpPr>
        <p:spPr>
          <a:xfrm>
            <a:off x="779462" y="1761565"/>
            <a:ext cx="7581901" cy="1785762"/>
          </a:xfrm>
        </p:spPr>
        <p:txBody>
          <a:bodyPr>
            <a:normAutofit fontScale="92500" lnSpcReduction="20000"/>
          </a:bodyPr>
          <a:lstStyle/>
          <a:p>
            <a:r>
              <a:rPr lang="en-US" dirty="0" smtClean="0"/>
              <a:t>Binomial Answer </a:t>
            </a:r>
            <a:r>
              <a:rPr lang="en-US" dirty="0" err="1" smtClean="0"/>
              <a:t>p</a:t>
            </a:r>
            <a:r>
              <a:rPr lang="en-US" dirty="0" smtClean="0"/>
              <a:t> = .4546</a:t>
            </a:r>
          </a:p>
          <a:p>
            <a:r>
              <a:rPr lang="en-US" dirty="0" smtClean="0"/>
              <a:t>Normal Approximation </a:t>
            </a:r>
            <a:r>
              <a:rPr lang="en-US" dirty="0" err="1" smtClean="0"/>
              <a:t>p</a:t>
            </a:r>
            <a:r>
              <a:rPr lang="en-US" dirty="0" smtClean="0"/>
              <a:t> = .4364</a:t>
            </a:r>
          </a:p>
          <a:p>
            <a:r>
              <a:rPr lang="en-US" dirty="0" smtClean="0"/>
              <a:t>They are very close, the Binomial is the exact answer.  </a:t>
            </a:r>
            <a:endParaRPr lang="en-US" dirty="0"/>
          </a:p>
        </p:txBody>
      </p:sp>
      <p:sp>
        <p:nvSpPr>
          <p:cNvPr id="4" name="TextBox 3"/>
          <p:cNvSpPr txBox="1"/>
          <p:nvPr/>
        </p:nvSpPr>
        <p:spPr>
          <a:xfrm>
            <a:off x="524097" y="4491472"/>
            <a:ext cx="5845711" cy="1292662"/>
          </a:xfrm>
          <a:prstGeom prst="rect">
            <a:avLst/>
          </a:prstGeom>
          <a:noFill/>
        </p:spPr>
        <p:txBody>
          <a:bodyPr wrap="square" rtlCol="0">
            <a:spAutoFit/>
          </a:bodyPr>
          <a:lstStyle/>
          <a:p>
            <a:r>
              <a:rPr lang="en-US" sz="2600" dirty="0" smtClean="0"/>
              <a:t>There is about a 45% chance that Mr. Pines can understand 257 words or less of Bane’s 700 words.</a:t>
            </a:r>
            <a:endParaRPr lang="en-US" sz="2600" dirty="0"/>
          </a:p>
        </p:txBody>
      </p:sp>
    </p:spTree>
    <p:extLst>
      <p:ext uri="{BB962C8B-B14F-4D97-AF65-F5344CB8AC3E}">
        <p14:creationId xmlns:p14="http://schemas.microsoft.com/office/powerpoint/2010/main" val="16883932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cture 3.png"/>
          <p:cNvPicPr>
            <a:picLocks noChangeAspect="1"/>
          </p:cNvPicPr>
          <p:nvPr/>
        </p:nvPicPr>
        <p:blipFill>
          <a:blip r:embed="rId2"/>
          <a:stretch>
            <a:fillRect/>
          </a:stretch>
        </p:blipFill>
        <p:spPr>
          <a:xfrm>
            <a:off x="4613411" y="3433367"/>
            <a:ext cx="1819554" cy="3062177"/>
          </a:xfrm>
          <a:prstGeom prst="rect">
            <a:avLst/>
          </a:prstGeom>
        </p:spPr>
      </p:pic>
      <p:sp>
        <p:nvSpPr>
          <p:cNvPr id="5" name="Oval Callout 4"/>
          <p:cNvSpPr/>
          <p:nvPr/>
        </p:nvSpPr>
        <p:spPr>
          <a:xfrm>
            <a:off x="3477354" y="1941840"/>
            <a:ext cx="2620490" cy="772805"/>
          </a:xfrm>
          <a:prstGeom prst="wedgeEllipseCallout">
            <a:avLst>
              <a:gd name="adj1" fmla="val 7765"/>
              <a:gd name="adj2" fmla="val 119879"/>
            </a:avLst>
          </a:prstGeom>
          <a:ln/>
        </p:spPr>
        <p:style>
          <a:lnRef idx="1">
            <a:schemeClr val="accent1"/>
          </a:lnRef>
          <a:fillRef idx="3">
            <a:schemeClr val="accent1"/>
          </a:fillRef>
          <a:effectRef idx="2">
            <a:schemeClr val="accent1"/>
          </a:effectRef>
          <a:fontRef idx="minor">
            <a:schemeClr val="lt1"/>
          </a:fontRef>
        </p:style>
        <p:txBody>
          <a:bodyPr/>
          <a:lstStyle/>
          <a:p>
            <a:r>
              <a:rPr lang="en-US" dirty="0" smtClean="0"/>
              <a:t>What did he say?</a:t>
            </a:r>
            <a:endParaRPr lang="en-US" dirty="0"/>
          </a:p>
        </p:txBody>
      </p:sp>
      <p:sp>
        <p:nvSpPr>
          <p:cNvPr id="6" name="Rounded Rectangular Callout 5"/>
          <p:cNvSpPr/>
          <p:nvPr/>
        </p:nvSpPr>
        <p:spPr>
          <a:xfrm>
            <a:off x="6763046" y="2355284"/>
            <a:ext cx="2096393" cy="718722"/>
          </a:xfrm>
          <a:prstGeom prst="wedgeRoundRectCallout">
            <a:avLst>
              <a:gd name="adj1" fmla="val -69871"/>
              <a:gd name="adj2" fmla="val 107370"/>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I have no clue</a:t>
            </a:r>
            <a:endParaRPr lang="en-US" dirty="0"/>
          </a:p>
        </p:txBody>
      </p:sp>
      <p:pic>
        <p:nvPicPr>
          <p:cNvPr id="7" name="Picture 6" descr="Picture 1.png"/>
          <p:cNvPicPr>
            <a:picLocks noChangeAspect="1"/>
          </p:cNvPicPr>
          <p:nvPr/>
        </p:nvPicPr>
        <p:blipFill>
          <a:blip r:embed="rId3"/>
          <a:stretch>
            <a:fillRect/>
          </a:stretch>
        </p:blipFill>
        <p:spPr>
          <a:xfrm>
            <a:off x="452011" y="3329101"/>
            <a:ext cx="2489665" cy="3080433"/>
          </a:xfrm>
          <a:prstGeom prst="rect">
            <a:avLst/>
          </a:prstGeom>
        </p:spPr>
      </p:pic>
      <p:sp>
        <p:nvSpPr>
          <p:cNvPr id="8" name="Rounded Rectangular Callout 7"/>
          <p:cNvSpPr/>
          <p:nvPr/>
        </p:nvSpPr>
        <p:spPr>
          <a:xfrm>
            <a:off x="452011" y="1636562"/>
            <a:ext cx="2489665" cy="718722"/>
          </a:xfrm>
          <a:prstGeom prst="wedgeRoundRectCallout">
            <a:avLst>
              <a:gd name="adj1" fmla="val -13546"/>
              <a:gd name="adj2" fmla="val 171871"/>
              <a:gd name="adj3" fmla="val 16667"/>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Hey </a:t>
            </a:r>
            <a:r>
              <a:rPr lang="en-US" dirty="0" err="1" smtClean="0"/>
              <a:t>adldj</a:t>
            </a:r>
            <a:r>
              <a:rPr lang="en-US" dirty="0" smtClean="0"/>
              <a:t>, </a:t>
            </a:r>
            <a:r>
              <a:rPr lang="en-US" dirty="0" err="1" smtClean="0"/>
              <a:t>asdfasfldj</a:t>
            </a:r>
            <a:r>
              <a:rPr lang="en-US" dirty="0" smtClean="0"/>
              <a:t> </a:t>
            </a:r>
            <a:endParaRPr lang="en-US" dirty="0"/>
          </a:p>
        </p:txBody>
      </p:sp>
      <p:sp>
        <p:nvSpPr>
          <p:cNvPr id="9" name="TextBox 8"/>
          <p:cNvSpPr txBox="1"/>
          <p:nvPr/>
        </p:nvSpPr>
        <p:spPr>
          <a:xfrm>
            <a:off x="872543" y="644985"/>
            <a:ext cx="7386758" cy="584776"/>
          </a:xfrm>
          <a:prstGeom prst="rect">
            <a:avLst/>
          </a:prstGeom>
          <a:noFill/>
        </p:spPr>
        <p:txBody>
          <a:bodyPr wrap="none" rtlCol="0">
            <a:spAutoFit/>
          </a:bodyPr>
          <a:lstStyle/>
          <a:p>
            <a:r>
              <a:rPr lang="en-US" sz="3200" dirty="0" smtClean="0"/>
              <a:t>It’s a cool movie, now on DVD </a:t>
            </a:r>
            <a:r>
              <a:rPr lang="en-US" sz="3200" dirty="0"/>
              <a:t>&amp;</a:t>
            </a:r>
            <a:r>
              <a:rPr lang="en-US" sz="3200" dirty="0" smtClean="0"/>
              <a:t> Blue Ray.</a:t>
            </a:r>
            <a:endParaRPr lang="en-US" sz="3200" dirty="0"/>
          </a:p>
        </p:txBody>
      </p:sp>
    </p:spTree>
    <p:extLst>
      <p:ext uri="{BB962C8B-B14F-4D97-AF65-F5344CB8AC3E}">
        <p14:creationId xmlns:p14="http://schemas.microsoft.com/office/powerpoint/2010/main" val="23519533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362837" y="524050"/>
            <a:ext cx="8486358" cy="830997"/>
          </a:xfrm>
          <a:prstGeom prst="rect">
            <a:avLst/>
          </a:prstGeom>
          <a:noFill/>
        </p:spPr>
        <p:txBody>
          <a:bodyPr wrap="square" rtlCol="0">
            <a:spAutoFit/>
          </a:bodyPr>
          <a:lstStyle/>
          <a:p>
            <a:r>
              <a:rPr lang="en-US" sz="2400" dirty="0" smtClean="0">
                <a:solidFill>
                  <a:schemeClr val="bg1"/>
                </a:solidFill>
              </a:rPr>
              <a:t>(B) What % of the time does Han Solo arrive to Endor  before Luke Skywalker?</a:t>
            </a:r>
            <a:endParaRPr lang="en-US" sz="2400" dirty="0">
              <a:solidFill>
                <a:schemeClr val="bg1"/>
              </a:solidFill>
            </a:endParaRPr>
          </a:p>
        </p:txBody>
      </p:sp>
      <p:pic>
        <p:nvPicPr>
          <p:cNvPr id="3" name="Picture 2" descr="Picture 7.png"/>
          <p:cNvPicPr>
            <a:picLocks noChangeAspect="1"/>
          </p:cNvPicPr>
          <p:nvPr/>
        </p:nvPicPr>
        <p:blipFill>
          <a:blip r:embed="rId3"/>
          <a:stretch>
            <a:fillRect/>
          </a:stretch>
        </p:blipFill>
        <p:spPr>
          <a:xfrm>
            <a:off x="4768694" y="4012837"/>
            <a:ext cx="4135147" cy="2654663"/>
          </a:xfrm>
          <a:prstGeom prst="rect">
            <a:avLst/>
          </a:prstGeom>
        </p:spPr>
      </p:pic>
      <p:graphicFrame>
        <p:nvGraphicFramePr>
          <p:cNvPr id="9" name="Object 8"/>
          <p:cNvGraphicFramePr>
            <a:graphicFrameLocks noChangeAspect="1"/>
          </p:cNvGraphicFramePr>
          <p:nvPr>
            <p:extLst>
              <p:ext uri="{D42A27DB-BD31-4B8C-83A1-F6EECF244321}">
                <p14:modId xmlns:p14="http://schemas.microsoft.com/office/powerpoint/2010/main" val="541429575"/>
              </p:ext>
            </p:extLst>
          </p:nvPr>
        </p:nvGraphicFramePr>
        <p:xfrm>
          <a:off x="1018572" y="1968500"/>
          <a:ext cx="2108803" cy="982182"/>
        </p:xfrm>
        <a:graphic>
          <a:graphicData uri="http://schemas.openxmlformats.org/presentationml/2006/ole">
            <mc:AlternateContent xmlns:mc="http://schemas.openxmlformats.org/markup-compatibility/2006">
              <mc:Choice xmlns:v="urn:schemas-microsoft-com:vml" Requires="v">
                <p:oleObj spid="_x0000_s17484" name="Equation" r:id="rId4" imgW="927100" imgH="431800" progId="Equation.3">
                  <p:embed/>
                </p:oleObj>
              </mc:Choice>
              <mc:Fallback>
                <p:oleObj name="Equation" r:id="rId4" imgW="927100" imgH="431800" progId="Equation.3">
                  <p:embed/>
                  <p:pic>
                    <p:nvPicPr>
                      <p:cNvPr id="0"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8572" y="1968500"/>
                        <a:ext cx="2108803" cy="98218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1119499" y="4735107"/>
            <a:ext cx="2658871" cy="523220"/>
          </a:xfrm>
          <a:prstGeom prst="rect">
            <a:avLst/>
          </a:prstGeom>
          <a:noFill/>
        </p:spPr>
        <p:txBody>
          <a:bodyPr wrap="square" rtlCol="0">
            <a:spAutoFit/>
          </a:bodyPr>
          <a:lstStyle/>
          <a:p>
            <a:r>
              <a:rPr lang="en-US" sz="2800" dirty="0" smtClean="0"/>
              <a:t>P(Z &lt; -.50)</a:t>
            </a:r>
            <a:endParaRPr lang="en-US" sz="2800" dirty="0"/>
          </a:p>
        </p:txBody>
      </p:sp>
      <p:graphicFrame>
        <p:nvGraphicFramePr>
          <p:cNvPr id="17414" name="Object 6"/>
          <p:cNvGraphicFramePr>
            <a:graphicFrameLocks noChangeAspect="1"/>
          </p:cNvGraphicFramePr>
          <p:nvPr/>
        </p:nvGraphicFramePr>
        <p:xfrm>
          <a:off x="4072414" y="1968501"/>
          <a:ext cx="2578228" cy="982182"/>
        </p:xfrm>
        <a:graphic>
          <a:graphicData uri="http://schemas.openxmlformats.org/presentationml/2006/ole">
            <mc:AlternateContent xmlns:mc="http://schemas.openxmlformats.org/markup-compatibility/2006">
              <mc:Choice xmlns:v="urn:schemas-microsoft-com:vml" Requires="v">
                <p:oleObj spid="_x0000_s17485" name="Equation" r:id="rId6" imgW="1066800" imgH="406400" progId="Equation.3">
                  <p:embed/>
                </p:oleObj>
              </mc:Choice>
              <mc:Fallback>
                <p:oleObj name="Equation" r:id="rId6" imgW="1066800" imgH="406400" progId="Equation.3">
                  <p:embed/>
                  <p:pic>
                    <p:nvPicPr>
                      <p:cNvPr id="0"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72414" y="1968501"/>
                        <a:ext cx="2578228" cy="982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2" name="TextBox 11"/>
          <p:cNvSpPr txBox="1"/>
          <p:nvPr/>
        </p:nvSpPr>
        <p:spPr>
          <a:xfrm>
            <a:off x="6944195" y="2216947"/>
            <a:ext cx="1905000" cy="461665"/>
          </a:xfrm>
          <a:prstGeom prst="rect">
            <a:avLst/>
          </a:prstGeom>
          <a:noFill/>
        </p:spPr>
        <p:txBody>
          <a:bodyPr wrap="square" rtlCol="0">
            <a:spAutoFit/>
          </a:bodyPr>
          <a:lstStyle/>
          <a:p>
            <a:r>
              <a:rPr lang="en-US" sz="2400" dirty="0" smtClean="0">
                <a:solidFill>
                  <a:srgbClr val="000000"/>
                </a:solidFill>
              </a:rPr>
              <a:t>P(Z &lt; -1.20)</a:t>
            </a:r>
            <a:endParaRPr lang="en-US" sz="2400" dirty="0">
              <a:solidFill>
                <a:srgbClr val="000000"/>
              </a:solidFill>
            </a:endParaRPr>
          </a:p>
        </p:txBody>
      </p:sp>
      <p:pic>
        <p:nvPicPr>
          <p:cNvPr id="13" name="Picture 12" descr="Screen Shot 2012-11-26 at 5.02.23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2837" y="4735107"/>
            <a:ext cx="4047117" cy="1643613"/>
          </a:xfrm>
          <a:prstGeom prst="rect">
            <a:avLst/>
          </a:prstGeom>
        </p:spPr>
      </p:pic>
      <p:cxnSp>
        <p:nvCxnSpPr>
          <p:cNvPr id="15" name="Straight Connector 14"/>
          <p:cNvCxnSpPr/>
          <p:nvPr/>
        </p:nvCxnSpPr>
        <p:spPr>
          <a:xfrm rot="5400000">
            <a:off x="1365250" y="5873748"/>
            <a:ext cx="603251" cy="158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rot="16200000" flipH="1">
            <a:off x="422866" y="4931366"/>
            <a:ext cx="1218018" cy="8255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rot="5400000">
            <a:off x="2327866" y="4655077"/>
            <a:ext cx="1218018" cy="12065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396875" y="3921125"/>
            <a:ext cx="1672253" cy="369332"/>
          </a:xfrm>
          <a:prstGeom prst="rect">
            <a:avLst/>
          </a:prstGeom>
          <a:noFill/>
        </p:spPr>
        <p:txBody>
          <a:bodyPr wrap="none" rtlCol="0">
            <a:spAutoFit/>
          </a:bodyPr>
          <a:lstStyle/>
          <a:p>
            <a:r>
              <a:rPr lang="en-US" dirty="0" smtClean="0">
                <a:solidFill>
                  <a:srgbClr val="000000"/>
                </a:solidFill>
              </a:rPr>
              <a:t>Luke Skywalker</a:t>
            </a:r>
            <a:endParaRPr lang="en-US" dirty="0">
              <a:solidFill>
                <a:srgbClr val="000000"/>
              </a:solidFill>
            </a:endParaRPr>
          </a:p>
        </p:txBody>
      </p:sp>
      <p:sp>
        <p:nvSpPr>
          <p:cNvPr id="25" name="TextBox 24"/>
          <p:cNvSpPr txBox="1"/>
          <p:nvPr/>
        </p:nvSpPr>
        <p:spPr>
          <a:xfrm>
            <a:off x="2936875" y="3857624"/>
            <a:ext cx="1473079" cy="369332"/>
          </a:xfrm>
          <a:prstGeom prst="rect">
            <a:avLst/>
          </a:prstGeom>
          <a:noFill/>
        </p:spPr>
        <p:txBody>
          <a:bodyPr wrap="square" rtlCol="0">
            <a:spAutoFit/>
          </a:bodyPr>
          <a:lstStyle/>
          <a:p>
            <a:r>
              <a:rPr lang="en-US" dirty="0" smtClean="0">
                <a:solidFill>
                  <a:srgbClr val="000000"/>
                </a:solidFill>
              </a:rPr>
              <a:t>Han Solo</a:t>
            </a:r>
            <a:endParaRPr lang="en-US" dirty="0">
              <a:solidFill>
                <a:srgbClr val="000000"/>
              </a:solidFill>
            </a:endParaRPr>
          </a:p>
        </p:txBody>
      </p:sp>
      <p:sp>
        <p:nvSpPr>
          <p:cNvPr id="27" name="TextBox 26"/>
          <p:cNvSpPr txBox="1"/>
          <p:nvPr/>
        </p:nvSpPr>
        <p:spPr>
          <a:xfrm>
            <a:off x="2143125" y="3381375"/>
            <a:ext cx="4210708" cy="461665"/>
          </a:xfrm>
          <a:prstGeom prst="rect">
            <a:avLst/>
          </a:prstGeom>
          <a:noFill/>
        </p:spPr>
        <p:txBody>
          <a:bodyPr wrap="none" rtlCol="0">
            <a:spAutoFit/>
          </a:bodyPr>
          <a:lstStyle/>
          <a:p>
            <a:r>
              <a:rPr lang="en-US" sz="2400" b="1" dirty="0" smtClean="0">
                <a:solidFill>
                  <a:schemeClr val="tx2">
                    <a:lumMod val="25000"/>
                  </a:schemeClr>
                </a:solidFill>
              </a:rPr>
              <a:t>Normalcdf(-1.20,1000) = .8849</a:t>
            </a:r>
            <a:endParaRPr lang="en-US" sz="2400" b="1" dirty="0">
              <a:solidFill>
                <a:schemeClr val="tx2">
                  <a:lumMod val="25000"/>
                </a:schemeClr>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7414"/>
                                        </p:tgtEl>
                                        <p:attrNameLst>
                                          <p:attrName>style.visibility</p:attrName>
                                        </p:attrNameLst>
                                      </p:cBhvr>
                                      <p:to>
                                        <p:strVal val="visible"/>
                                      </p:to>
                                    </p:set>
                                    <p:animEffect transition="in" filter="fade">
                                      <p:cBhvr>
                                        <p:cTn id="11" dur="2000"/>
                                        <p:tgtEl>
                                          <p:spTgt spid="1741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slide(fromBottom)">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slide(fromBottom)">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37" presetClass="entr" presetSubtype="0"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1000"/>
                                        <p:tgtEl>
                                          <p:spTgt spid="21"/>
                                        </p:tgtEl>
                                      </p:cBhvr>
                                    </p:animEffect>
                                    <p:anim calcmode="lin" valueType="num">
                                      <p:cBhvr>
                                        <p:cTn id="31" dur="1000" fill="hold"/>
                                        <p:tgtEl>
                                          <p:spTgt spid="21"/>
                                        </p:tgtEl>
                                        <p:attrNameLst>
                                          <p:attrName>ppt_x</p:attrName>
                                        </p:attrNameLst>
                                      </p:cBhvr>
                                      <p:tavLst>
                                        <p:tav tm="0">
                                          <p:val>
                                            <p:strVal val="#ppt_x"/>
                                          </p:val>
                                        </p:tav>
                                        <p:tav tm="100000">
                                          <p:val>
                                            <p:strVal val="#ppt_x"/>
                                          </p:val>
                                        </p:tav>
                                      </p:tavLst>
                                    </p:anim>
                                    <p:anim calcmode="lin" valueType="num">
                                      <p:cBhvr>
                                        <p:cTn id="32" dur="900" decel="100000" fill="hold"/>
                                        <p:tgtEl>
                                          <p:spTgt spid="21"/>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37" presetClass="entr" presetSubtype="0"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1000"/>
                                        <p:tgtEl>
                                          <p:spTgt spid="24"/>
                                        </p:tgtEl>
                                      </p:cBhvr>
                                    </p:animEffect>
                                    <p:anim calcmode="lin" valueType="num">
                                      <p:cBhvr>
                                        <p:cTn id="39" dur="1000" fill="hold"/>
                                        <p:tgtEl>
                                          <p:spTgt spid="24"/>
                                        </p:tgtEl>
                                        <p:attrNameLst>
                                          <p:attrName>ppt_x</p:attrName>
                                        </p:attrNameLst>
                                      </p:cBhvr>
                                      <p:tavLst>
                                        <p:tav tm="0">
                                          <p:val>
                                            <p:strVal val="#ppt_x"/>
                                          </p:val>
                                        </p:tav>
                                        <p:tav tm="100000">
                                          <p:val>
                                            <p:strVal val="#ppt_x"/>
                                          </p:val>
                                        </p:tav>
                                      </p:tavLst>
                                    </p:anim>
                                    <p:anim calcmode="lin" valueType="num">
                                      <p:cBhvr>
                                        <p:cTn id="40" dur="900" decel="100000" fill="hold"/>
                                        <p:tgtEl>
                                          <p:spTgt spid="24"/>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37" presetClass="entr" presetSubtype="0"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1000"/>
                                        <p:tgtEl>
                                          <p:spTgt spid="25"/>
                                        </p:tgtEl>
                                      </p:cBhvr>
                                    </p:animEffect>
                                    <p:anim calcmode="lin" valueType="num">
                                      <p:cBhvr>
                                        <p:cTn id="47" dur="1000" fill="hold"/>
                                        <p:tgtEl>
                                          <p:spTgt spid="25"/>
                                        </p:tgtEl>
                                        <p:attrNameLst>
                                          <p:attrName>ppt_x</p:attrName>
                                        </p:attrNameLst>
                                      </p:cBhvr>
                                      <p:tavLst>
                                        <p:tav tm="0">
                                          <p:val>
                                            <p:strVal val="#ppt_x"/>
                                          </p:val>
                                        </p:tav>
                                        <p:tav tm="100000">
                                          <p:val>
                                            <p:strVal val="#ppt_x"/>
                                          </p:val>
                                        </p:tav>
                                      </p:tavLst>
                                    </p:anim>
                                    <p:anim calcmode="lin" valueType="num">
                                      <p:cBhvr>
                                        <p:cTn id="48" dur="900" decel="100000" fill="hold"/>
                                        <p:tgtEl>
                                          <p:spTgt spid="25"/>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37" presetClass="entr" presetSubtype="0" fill="hold"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1000"/>
                                        <p:tgtEl>
                                          <p:spTgt spid="18"/>
                                        </p:tgtEl>
                                      </p:cBhvr>
                                    </p:animEffect>
                                    <p:anim calcmode="lin" valueType="num">
                                      <p:cBhvr>
                                        <p:cTn id="55" dur="1000" fill="hold"/>
                                        <p:tgtEl>
                                          <p:spTgt spid="18"/>
                                        </p:tgtEl>
                                        <p:attrNameLst>
                                          <p:attrName>ppt_x</p:attrName>
                                        </p:attrNameLst>
                                      </p:cBhvr>
                                      <p:tavLst>
                                        <p:tav tm="0">
                                          <p:val>
                                            <p:strVal val="#ppt_x"/>
                                          </p:val>
                                        </p:tav>
                                        <p:tav tm="100000">
                                          <p:val>
                                            <p:strVal val="#ppt_x"/>
                                          </p:val>
                                        </p:tav>
                                      </p:tavLst>
                                    </p:anim>
                                    <p:anim calcmode="lin" valueType="num">
                                      <p:cBhvr>
                                        <p:cTn id="56" dur="900" decel="100000" fill="hold"/>
                                        <p:tgtEl>
                                          <p:spTgt spid="18"/>
                                        </p:tgtEl>
                                        <p:attrNameLst>
                                          <p:attrName>ppt_y</p:attrName>
                                        </p:attrNameLst>
                                      </p:cBhvr>
                                      <p:tavLst>
                                        <p:tav tm="0">
                                          <p:val>
                                            <p:strVal val="#ppt_y+1"/>
                                          </p:val>
                                        </p:tav>
                                        <p:tav tm="100000">
                                          <p:val>
                                            <p:strVal val="#ppt_y-.03"/>
                                          </p:val>
                                        </p:tav>
                                      </p:tavLst>
                                    </p:anim>
                                    <p:anim calcmode="lin" valueType="num">
                                      <p:cBhvr>
                                        <p:cTn id="57"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51" presetClass="entr" presetSubtype="0" fill="hold" grpId="0" nodeType="click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fade">
                                      <p:cBhvr>
                                        <p:cTn id="62" dur="770" decel="100000"/>
                                        <p:tgtEl>
                                          <p:spTgt spid="27"/>
                                        </p:tgtEl>
                                      </p:cBhvr>
                                    </p:animEffect>
                                    <p:animScale>
                                      <p:cBhvr>
                                        <p:cTn id="63" dur="770" decel="100000"/>
                                        <p:tgtEl>
                                          <p:spTgt spid="27"/>
                                        </p:tgtEl>
                                      </p:cBhvr>
                                      <p:from x="10000" y="10000"/>
                                      <p:to x="200000" y="450000"/>
                                    </p:animScale>
                                    <p:animScale>
                                      <p:cBhvr>
                                        <p:cTn id="64" dur="1230" accel="100000" fill="hold">
                                          <p:stCondLst>
                                            <p:cond delay="770"/>
                                          </p:stCondLst>
                                        </p:cTn>
                                        <p:tgtEl>
                                          <p:spTgt spid="27"/>
                                        </p:tgtEl>
                                      </p:cBhvr>
                                      <p:from x="200000" y="450000"/>
                                      <p:to x="100000" y="100000"/>
                                    </p:animScale>
                                    <p:set>
                                      <p:cBhvr>
                                        <p:cTn id="65" dur="770" fill="hold"/>
                                        <p:tgtEl>
                                          <p:spTgt spid="27"/>
                                        </p:tgtEl>
                                        <p:attrNameLst>
                                          <p:attrName>ppt_x</p:attrName>
                                        </p:attrNameLst>
                                      </p:cBhvr>
                                      <p:to>
                                        <p:strVal val="(0.5)"/>
                                      </p:to>
                                    </p:set>
                                    <p:anim from="(0.5)" to="(#ppt_x)" calcmode="lin" valueType="num">
                                      <p:cBhvr>
                                        <p:cTn id="66" dur="1230" accel="100000" fill="hold">
                                          <p:stCondLst>
                                            <p:cond delay="770"/>
                                          </p:stCondLst>
                                        </p:cTn>
                                        <p:tgtEl>
                                          <p:spTgt spid="27"/>
                                        </p:tgtEl>
                                        <p:attrNameLst>
                                          <p:attrName>ppt_x</p:attrName>
                                        </p:attrNameLst>
                                      </p:cBhvr>
                                    </p:anim>
                                    <p:set>
                                      <p:cBhvr>
                                        <p:cTn id="67" dur="770" fill="hold"/>
                                        <p:tgtEl>
                                          <p:spTgt spid="27"/>
                                        </p:tgtEl>
                                        <p:attrNameLst>
                                          <p:attrName>ppt_y</p:attrName>
                                        </p:attrNameLst>
                                      </p:cBhvr>
                                      <p:to>
                                        <p:strVal val="(#ppt_y+0.4)"/>
                                      </p:to>
                                    </p:set>
                                    <p:anim from="(#ppt_y+0.4)" to="(#ppt_y)" calcmode="lin" valueType="num">
                                      <p:cBhvr>
                                        <p:cTn id="68" dur="1230" accel="100000" fill="hold">
                                          <p:stCondLst>
                                            <p:cond delay="770"/>
                                          </p:stCondLst>
                                        </p:cTn>
                                        <p:tgtEl>
                                          <p:spTgt spid="27"/>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4" grpId="0"/>
      <p:bldP spid="25" grpId="0"/>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2837" y="463583"/>
            <a:ext cx="8084815" cy="1569660"/>
          </a:xfrm>
          <a:prstGeom prst="rect">
            <a:avLst/>
          </a:prstGeom>
          <a:noFill/>
        </p:spPr>
        <p:txBody>
          <a:bodyPr wrap="square" rtlCol="0">
            <a:spAutoFit/>
          </a:bodyPr>
          <a:lstStyle/>
          <a:p>
            <a:r>
              <a:rPr lang="en-US" sz="2400" dirty="0" smtClean="0"/>
              <a:t>(C) Han Solo does not like to arrive to Endor before Luke because he is not a Jedi and he doesn’t like Ewoks. If he tells Luke to leave before him, how many minutes early should Luke leave so that Han arrives early only 2% of the time?</a:t>
            </a:r>
            <a:endParaRPr lang="en-US" sz="2400" dirty="0"/>
          </a:p>
        </p:txBody>
      </p:sp>
      <p:pic>
        <p:nvPicPr>
          <p:cNvPr id="3" name="Picture 2" descr="Picture 6.png"/>
          <p:cNvPicPr>
            <a:picLocks noChangeAspect="1"/>
          </p:cNvPicPr>
          <p:nvPr/>
        </p:nvPicPr>
        <p:blipFill>
          <a:blip r:embed="rId3"/>
          <a:stretch>
            <a:fillRect/>
          </a:stretch>
        </p:blipFill>
        <p:spPr>
          <a:xfrm>
            <a:off x="5252939" y="2235520"/>
            <a:ext cx="3194713" cy="2193605"/>
          </a:xfrm>
          <a:prstGeom prst="rect">
            <a:avLst/>
          </a:prstGeom>
        </p:spPr>
      </p:pic>
      <p:graphicFrame>
        <p:nvGraphicFramePr>
          <p:cNvPr id="18436" name="Object 4"/>
          <p:cNvGraphicFramePr>
            <a:graphicFrameLocks noChangeAspect="1"/>
          </p:cNvGraphicFramePr>
          <p:nvPr>
            <p:extLst>
              <p:ext uri="{D42A27DB-BD31-4B8C-83A1-F6EECF244321}">
                <p14:modId xmlns:p14="http://schemas.microsoft.com/office/powerpoint/2010/main" val="4103214330"/>
              </p:ext>
            </p:extLst>
          </p:nvPr>
        </p:nvGraphicFramePr>
        <p:xfrm>
          <a:off x="5431565" y="5060564"/>
          <a:ext cx="3284371" cy="1253247"/>
        </p:xfrm>
        <a:graphic>
          <a:graphicData uri="http://schemas.openxmlformats.org/presentationml/2006/ole">
            <mc:AlternateContent xmlns:mc="http://schemas.openxmlformats.org/markup-compatibility/2006">
              <mc:Choice xmlns:v="urn:schemas-microsoft-com:vml" Requires="v">
                <p:oleObj spid="_x0000_s18508" name="Equation" r:id="rId4" imgW="965200" imgH="368300" progId="Equation.3">
                  <p:embed/>
                </p:oleObj>
              </mc:Choice>
              <mc:Fallback>
                <p:oleObj name="Equation" r:id="rId4" imgW="965200" imgH="368300" progId="Equation.3">
                  <p:embed/>
                  <p:pic>
                    <p:nvPicPr>
                      <p:cNvPr id="0"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1565" y="5060564"/>
                        <a:ext cx="3284371" cy="12532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8" name="TextBox 7"/>
          <p:cNvSpPr txBox="1"/>
          <p:nvPr/>
        </p:nvSpPr>
        <p:spPr>
          <a:xfrm>
            <a:off x="362837" y="3048000"/>
            <a:ext cx="4408854" cy="369332"/>
          </a:xfrm>
          <a:prstGeom prst="rect">
            <a:avLst/>
          </a:prstGeom>
          <a:noFill/>
        </p:spPr>
        <p:txBody>
          <a:bodyPr wrap="none" rtlCol="0">
            <a:spAutoFit/>
          </a:bodyPr>
          <a:lstStyle/>
          <a:p>
            <a:r>
              <a:rPr lang="en-US" dirty="0" smtClean="0">
                <a:solidFill>
                  <a:schemeClr val="tx2">
                    <a:lumMod val="75000"/>
                  </a:schemeClr>
                </a:solidFill>
              </a:rPr>
              <a:t>Use invNorm</a:t>
            </a:r>
            <a:r>
              <a:rPr lang="en-US" smtClean="0">
                <a:solidFill>
                  <a:schemeClr val="tx2">
                    <a:lumMod val="75000"/>
                  </a:schemeClr>
                </a:solidFill>
              </a:rPr>
              <a:t>(</a:t>
            </a:r>
            <a:r>
              <a:rPr lang="en-US" smtClean="0">
                <a:solidFill>
                  <a:schemeClr val="tx2">
                    <a:lumMod val="75000"/>
                  </a:schemeClr>
                </a:solidFill>
              </a:rPr>
              <a:t>.</a:t>
            </a:r>
            <a:r>
              <a:rPr lang="en-US" smtClean="0">
                <a:solidFill>
                  <a:schemeClr val="tx2">
                    <a:lumMod val="75000"/>
                  </a:schemeClr>
                </a:solidFill>
              </a:rPr>
              <a:t>98</a:t>
            </a:r>
            <a:r>
              <a:rPr lang="en-US" smtClean="0">
                <a:solidFill>
                  <a:schemeClr val="tx2">
                    <a:lumMod val="75000"/>
                  </a:schemeClr>
                </a:solidFill>
              </a:rPr>
              <a:t>) </a:t>
            </a:r>
            <a:r>
              <a:rPr lang="en-US" dirty="0" smtClean="0">
                <a:solidFill>
                  <a:schemeClr val="tx2">
                    <a:lumMod val="75000"/>
                  </a:schemeClr>
                </a:solidFill>
              </a:rPr>
              <a:t>to get your Z-score of 2.05</a:t>
            </a:r>
            <a:endParaRPr lang="en-US" dirty="0">
              <a:solidFill>
                <a:schemeClr val="tx2">
                  <a:lumMod val="75000"/>
                </a:schemeClr>
              </a:solidFill>
            </a:endParaRPr>
          </a:p>
        </p:txBody>
      </p:sp>
      <p:graphicFrame>
        <p:nvGraphicFramePr>
          <p:cNvPr id="18438" name="Object 6"/>
          <p:cNvGraphicFramePr>
            <a:graphicFrameLocks noChangeAspect="1"/>
          </p:cNvGraphicFramePr>
          <p:nvPr>
            <p:extLst>
              <p:ext uri="{D42A27DB-BD31-4B8C-83A1-F6EECF244321}">
                <p14:modId xmlns:p14="http://schemas.microsoft.com/office/powerpoint/2010/main" val="2006540656"/>
              </p:ext>
            </p:extLst>
          </p:nvPr>
        </p:nvGraphicFramePr>
        <p:xfrm>
          <a:off x="473962" y="5060564"/>
          <a:ext cx="2351788" cy="1337291"/>
        </p:xfrm>
        <a:graphic>
          <a:graphicData uri="http://schemas.openxmlformats.org/presentationml/2006/ole">
            <mc:AlternateContent xmlns:mc="http://schemas.openxmlformats.org/markup-compatibility/2006">
              <mc:Choice xmlns:v="urn:schemas-microsoft-com:vml" Requires="v">
                <p:oleObj spid="_x0000_s18509" name="Equation" r:id="rId6" imgW="647700" imgH="368300" progId="Equation.3">
                  <p:embed/>
                </p:oleObj>
              </mc:Choice>
              <mc:Fallback>
                <p:oleObj name="Equation" r:id="rId6" imgW="647700" imgH="368300" progId="Equation.3">
                  <p:embed/>
                  <p:pic>
                    <p:nvPicPr>
                      <p:cNvPr id="0"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3962" y="5060564"/>
                        <a:ext cx="2351788" cy="1337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2" name="TextBox 11"/>
          <p:cNvSpPr txBox="1"/>
          <p:nvPr/>
        </p:nvSpPr>
        <p:spPr>
          <a:xfrm>
            <a:off x="2825750" y="6147416"/>
            <a:ext cx="3173465" cy="584776"/>
          </a:xfrm>
          <a:prstGeom prst="rect">
            <a:avLst/>
          </a:prstGeom>
          <a:noFill/>
        </p:spPr>
        <p:txBody>
          <a:bodyPr wrap="none" rtlCol="0">
            <a:spAutoFit/>
          </a:bodyPr>
          <a:lstStyle/>
          <a:p>
            <a:r>
              <a:rPr lang="en-US" sz="3200" dirty="0" smtClean="0">
                <a:solidFill>
                  <a:srgbClr val="61B6FF"/>
                </a:solidFill>
              </a:rPr>
              <a:t>X = 18.95 minutes</a:t>
            </a:r>
            <a:endParaRPr lang="en-US" sz="3200" dirty="0">
              <a:solidFill>
                <a:srgbClr val="61B6FF"/>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nodeType="clickEffect">
                                  <p:stCondLst>
                                    <p:cond delay="0"/>
                                  </p:stCondLst>
                                  <p:childTnLst>
                                    <p:set>
                                      <p:cBhvr>
                                        <p:cTn id="6" dur="1" fill="hold">
                                          <p:stCondLst>
                                            <p:cond delay="0"/>
                                          </p:stCondLst>
                                        </p:cTn>
                                        <p:tgtEl>
                                          <p:spTgt spid="18438"/>
                                        </p:tgtEl>
                                        <p:attrNameLst>
                                          <p:attrName>style.visibility</p:attrName>
                                        </p:attrNameLst>
                                      </p:cBhvr>
                                      <p:to>
                                        <p:strVal val="visible"/>
                                      </p:to>
                                    </p:set>
                                    <p:anim calcmode="lin" valueType="num">
                                      <p:cBhvr additive="base">
                                        <p:cTn id="7" dur="500" fill="hold"/>
                                        <p:tgtEl>
                                          <p:spTgt spid="18438"/>
                                        </p:tgtEl>
                                        <p:attrNameLst>
                                          <p:attrName>ppt_x</p:attrName>
                                        </p:attrNameLst>
                                      </p:cBhvr>
                                      <p:tavLst>
                                        <p:tav tm="0">
                                          <p:val>
                                            <p:strVal val="#ppt_x"/>
                                          </p:val>
                                        </p:tav>
                                        <p:tav tm="100000">
                                          <p:val>
                                            <p:strVal val="#ppt_x"/>
                                          </p:val>
                                        </p:tav>
                                      </p:tavLst>
                                    </p:anim>
                                    <p:anim calcmode="lin" valueType="num">
                                      <p:cBhvr additive="base">
                                        <p:cTn id="8" dur="500" fill="hold"/>
                                        <p:tgtEl>
                                          <p:spTgt spid="1843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7"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nodeType="clickEffect">
                                  <p:stCondLst>
                                    <p:cond delay="0"/>
                                  </p:stCondLst>
                                  <p:childTnLst>
                                    <p:set>
                                      <p:cBhvr>
                                        <p:cTn id="20" dur="1" fill="hold">
                                          <p:stCondLst>
                                            <p:cond delay="0"/>
                                          </p:stCondLst>
                                        </p:cTn>
                                        <p:tgtEl>
                                          <p:spTgt spid="18436"/>
                                        </p:tgtEl>
                                        <p:attrNameLst>
                                          <p:attrName>style.visibility</p:attrName>
                                        </p:attrNameLst>
                                      </p:cBhvr>
                                      <p:to>
                                        <p:strVal val="visible"/>
                                      </p:to>
                                    </p:set>
                                    <p:animEffect transition="in" filter="slide(fromBottom)">
                                      <p:cBhvr>
                                        <p:cTn id="21" dur="500"/>
                                        <p:tgtEl>
                                          <p:spTgt spid="18436"/>
                                        </p:tgtEl>
                                      </p:cBhvr>
                                    </p:animEffect>
                                  </p:childTnLst>
                                </p:cTn>
                              </p:par>
                            </p:childTnLst>
                          </p:cTn>
                        </p:par>
                      </p:childTnLst>
                    </p:cTn>
                  </p:par>
                  <p:par>
                    <p:cTn id="22" fill="hold">
                      <p:stCondLst>
                        <p:cond delay="indefinite"/>
                      </p:stCondLst>
                      <p:childTnLst>
                        <p:par>
                          <p:cTn id="23" fill="hold">
                            <p:stCondLst>
                              <p:cond delay="0"/>
                            </p:stCondLst>
                            <p:childTnLst>
                              <p:par>
                                <p:cTn id="24" presetID="15"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1000" fill="hold"/>
                                        <p:tgtEl>
                                          <p:spTgt spid="12"/>
                                        </p:tgtEl>
                                        <p:attrNameLst>
                                          <p:attrName>ppt_w</p:attrName>
                                        </p:attrNameLst>
                                      </p:cBhvr>
                                      <p:tavLst>
                                        <p:tav tm="0">
                                          <p:val>
                                            <p:fltVal val="0"/>
                                          </p:val>
                                        </p:tav>
                                        <p:tav tm="100000">
                                          <p:val>
                                            <p:strVal val="#ppt_w"/>
                                          </p:val>
                                        </p:tav>
                                      </p:tavLst>
                                    </p:anim>
                                    <p:anim calcmode="lin" valueType="num">
                                      <p:cBhvr>
                                        <p:cTn id="27" dur="1000" fill="hold"/>
                                        <p:tgtEl>
                                          <p:spTgt spid="12"/>
                                        </p:tgtEl>
                                        <p:attrNameLst>
                                          <p:attrName>ppt_h</p:attrName>
                                        </p:attrNameLst>
                                      </p:cBhvr>
                                      <p:tavLst>
                                        <p:tav tm="0">
                                          <p:val>
                                            <p:fltVal val="0"/>
                                          </p:val>
                                        </p:tav>
                                        <p:tav tm="100000">
                                          <p:val>
                                            <p:strVal val="#ppt_h"/>
                                          </p:val>
                                        </p:tav>
                                      </p:tavLst>
                                    </p:anim>
                                    <p:anim calcmode="lin" valueType="num">
                                      <p:cBhvr>
                                        <p:cTn id="28"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ヒラギノ丸ゴ Pro W4"/>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Metro.thmx</Template>
  <TotalTime>9460</TotalTime>
  <Words>2961</Words>
  <Application>Microsoft Macintosh PowerPoint</Application>
  <PresentationFormat>On-screen Show (4:3)</PresentationFormat>
  <Paragraphs>342</Paragraphs>
  <Slides>75</Slides>
  <Notes>11</Notes>
  <HiddenSlides>0</HiddenSlides>
  <MMClips>6</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75</vt:i4>
      </vt:variant>
    </vt:vector>
  </HeadingPairs>
  <TitlesOfParts>
    <vt:vector size="78" baseType="lpstr">
      <vt:lpstr>Metro</vt:lpstr>
      <vt:lpstr>Document</vt:lpstr>
      <vt:lpstr>Equation</vt:lpstr>
      <vt:lpstr>Chapter 6</vt:lpstr>
      <vt:lpstr>PowerPoint Presentation</vt:lpstr>
      <vt:lpstr>PowerPoint Presentation</vt:lpstr>
      <vt:lpstr>Difference between two random variables with…</vt:lpstr>
      <vt:lpstr>PowerPoint Presentation</vt:lpstr>
      <vt:lpstr>PowerPoint Presentation</vt:lpstr>
      <vt:lpstr>PowerPoint Presentation</vt:lpstr>
      <vt:lpstr>PowerPoint Presentation</vt:lpstr>
      <vt:lpstr>PowerPoint Presentation</vt:lpstr>
      <vt:lpstr>PowerPoint Presentation</vt:lpstr>
      <vt:lpstr>Team Type Problem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Rock &amp; Stone Cold</vt:lpstr>
      <vt:lpstr>The Rock</vt:lpstr>
      <vt:lpstr>The Rock</vt:lpstr>
      <vt:lpstr>Stone Cold Steve Austin</vt:lpstr>
      <vt:lpstr>Stone Cold Steve Austin</vt:lpstr>
      <vt:lpstr>PowerPoint Presentation</vt:lpstr>
      <vt:lpstr>Team Type Problem</vt:lpstr>
      <vt:lpstr>PowerPoint Presentation</vt:lpstr>
      <vt:lpstr>The Rock vs Stone Cold</vt:lpstr>
      <vt:lpstr>The Rock vs Stone Cold</vt:lpstr>
      <vt:lpstr>The Rock vs Stone Cold</vt:lpstr>
      <vt:lpstr>Which Side of the Curve?</vt:lpstr>
      <vt:lpstr>Answer in Context</vt:lpstr>
      <vt:lpstr>Austin Powers        Vs.  Dr. Evil</vt:lpstr>
      <vt:lpstr>PowerPoint Presentation</vt:lpstr>
      <vt:lpstr>We need to know about their previous skills before we can predict who will win?</vt:lpstr>
      <vt:lpstr>Austin Powers has been better based on previous scores?</vt:lpstr>
      <vt:lpstr>What proportion of the time will Dr. Evil win?</vt:lpstr>
      <vt:lpstr>This will be solved using the Normal Distribution</vt:lpstr>
      <vt:lpstr>Draw the curve and label your Z-score.</vt:lpstr>
      <vt:lpstr>Austin usually wins,so his side of the curve should be the biggest.</vt:lpstr>
      <vt:lpstr>Dr. Evil’ side is on the left.</vt:lpstr>
      <vt:lpstr>Answer in context</vt:lpstr>
      <vt:lpstr>Binomial Setting</vt:lpstr>
      <vt:lpstr>Binomial Formulas</vt:lpstr>
      <vt:lpstr>Binomial Formulas</vt:lpstr>
      <vt:lpstr>Is it binomial?</vt:lpstr>
      <vt:lpstr>Is it binomial?</vt:lpstr>
      <vt:lpstr>Is it binomial?</vt:lpstr>
      <vt:lpstr>Rolling Dice</vt:lpstr>
      <vt:lpstr>Rolling Dice</vt:lpstr>
      <vt:lpstr>Rolling Dice</vt:lpstr>
      <vt:lpstr>Rolling Dice</vt:lpstr>
      <vt:lpstr>Albert Pujols</vt:lpstr>
      <vt:lpstr>Albert Pujols</vt:lpstr>
      <vt:lpstr>Albert Pujols</vt:lpstr>
      <vt:lpstr>Albert Pujols</vt:lpstr>
      <vt:lpstr>In his next 50 At-Bats….</vt:lpstr>
      <vt:lpstr>In his next 50 At-Bats….</vt:lpstr>
      <vt:lpstr>Albert Pujols</vt:lpstr>
      <vt:lpstr>Albert Pujols</vt:lpstr>
      <vt:lpstr>Albert Pujols</vt:lpstr>
      <vt:lpstr>Albert Pujols</vt:lpstr>
      <vt:lpstr>Albert Pujols</vt:lpstr>
      <vt:lpstr>PowerPoint Presentation</vt:lpstr>
      <vt:lpstr>Albert Pujols</vt:lpstr>
      <vt:lpstr>Albert Pujols</vt:lpstr>
      <vt:lpstr>Albert Pujols</vt:lpstr>
      <vt:lpstr>Normal Approximation</vt:lpstr>
      <vt:lpstr>Binomial</vt:lpstr>
      <vt:lpstr>PowerPoint Presentation</vt:lpstr>
      <vt:lpstr>Normal Approximation</vt:lpstr>
      <vt:lpstr>Normal Approximation</vt:lpstr>
      <vt:lpstr>Compare Answers</vt:lpstr>
      <vt:lpstr>PowerPoint Presentation</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Difference between two random variables with…</dc:title>
  <dc:subject/>
  <dc:creator>Classroom</dc:creator>
  <cp:keywords/>
  <dc:description/>
  <cp:lastModifiedBy>Greg Pines</cp:lastModifiedBy>
  <cp:revision>39</cp:revision>
  <dcterms:created xsi:type="dcterms:W3CDTF">2012-12-01T01:00:13Z</dcterms:created>
  <dcterms:modified xsi:type="dcterms:W3CDTF">2019-03-25T03:39:12Z</dcterms:modified>
  <cp:category/>
</cp:coreProperties>
</file>