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embeddings/oleObject4.bin" ContentType="application/vnd.openxmlformats-officedocument.oleObject"/>
  <Override PartName="/ppt/embeddings/oleObject40.bin" ContentType="application/vnd.openxmlformats-officedocument.oleObject"/>
  <Override PartName="/ppt/slides/slide22.xml" ContentType="application/vnd.openxmlformats-officedocument.presentationml.slide+xml"/>
  <Override PartName="/ppt/embeddings/oleObject38.bin" ContentType="application/vnd.openxmlformats-officedocument.oleObject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embeddings/oleObject41.bin" ContentType="application/vnd.openxmlformats-officedocument.oleObject"/>
  <Override PartName="/ppt/embeddings/oleObject16.bin" ContentType="application/vnd.openxmlformats-officedocument.oleObject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embeddings/oleObject45.bin" ContentType="application/vnd.openxmlformats-officedocument.oleObject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34.bin" ContentType="application/vnd.openxmlformats-officedocument.oleObject"/>
  <Override PartName="/ppt/embeddings/oleObject2.bin" ContentType="application/vnd.openxmlformats-officedocument.oleObject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embeddings/oleObject22.bin" ContentType="application/vnd.openxmlformats-officedocument.oleObject"/>
  <Override PartName="/ppt/embeddings/oleObject37.bin" ContentType="application/vnd.openxmlformats-officedocument.oleObject"/>
  <Override PartName="/ppt/embeddings/oleObject31.bin" ContentType="application/vnd.openxmlformats-officedocument.oleObject"/>
  <Override PartName="/ppt/embeddings/oleObject43.bin" ContentType="application/vnd.openxmlformats-officedocument.oleObject"/>
  <Override PartName="/ppt/slides/slide13.xml" ContentType="application/vnd.openxmlformats-officedocument.presentationml.slide+xml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embeddings/oleObject36.bin" ContentType="application/vnd.openxmlformats-officedocument.oleObject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embeddings/oleObject13.bin" ContentType="application/vnd.openxmlformats-officedocument.oleObject"/>
  <Override PartName="/ppt/slides/slide10.xml" ContentType="application/vnd.openxmlformats-officedocument.presentationml.slide+xml"/>
  <Override PartName="/ppt/embeddings/oleObject10.bin" ContentType="application/vnd.openxmlformats-officedocument.oleObject"/>
  <Override PartName="/ppt/presProps.xml" ContentType="application/vnd.openxmlformats-officedocument.presentationml.presProps+xml"/>
  <Default Extension="vml" ContentType="application/vnd.openxmlformats-officedocument.vmlDrawing"/>
  <Override PartName="/ppt/embeddings/oleObject15.bin" ContentType="application/vnd.openxmlformats-officedocument.oleObject"/>
  <Default Extension="png" ContentType="image/png"/>
  <Override PartName="/ppt/embeddings/Microsoft_Equation1.bin" ContentType="application/vnd.openxmlformats-officedocument.oleObject"/>
  <Override PartName="/ppt/embeddings/oleObject9.bin" ContentType="application/vnd.openxmlformats-officedocument.oleObject"/>
  <Override PartName="/ppt/embeddings/oleObject29.bin" ContentType="application/vnd.openxmlformats-officedocument.oleObject"/>
  <Override PartName="/docProps/core.xml" ContentType="application/vnd.openxmlformats-package.core-properties+xml"/>
  <Override PartName="/ppt/embeddings/oleObject28.bin" ContentType="application/vnd.openxmlformats-officedocument.oleObject"/>
  <Override PartName="/ppt/embeddings/oleObject11.bin" ContentType="application/vnd.openxmlformats-officedocument.oleObject"/>
  <Default Extension="bin" ContentType="application/vnd.openxmlformats-officedocument.presentationml.printerSettings"/>
  <Override PartName="/ppt/embeddings/Microsoft_Equation3.bin" ContentType="application/vnd.openxmlformats-officedocument.oleObject"/>
  <Override PartName="/ppt/embeddings/oleObject27.bin" ContentType="application/vnd.openxmlformats-officedocument.oleObject"/>
  <Override PartName="/ppt/embeddings/oleObject39.bin" ContentType="application/vnd.openxmlformats-officedocument.oleObject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embeddings/oleObject35.bin" ContentType="application/vnd.openxmlformats-officedocument.oleObject"/>
  <Override PartName="/ppt/embeddings/oleObject18.bin" ContentType="application/vnd.openxmlformats-officedocument.oleObject"/>
  <Override PartName="/ppt/slides/slide2.xml" ContentType="application/vnd.openxmlformats-officedocument.presentationml.slide+xml"/>
  <Override PartName="/ppt/embeddings/oleObject20.bin" ContentType="application/vnd.openxmlformats-officedocument.oleObject"/>
  <Override PartName="/ppt/embeddings/oleObject44.bin" ContentType="application/vnd.openxmlformats-officedocument.oleObject"/>
  <Override PartName="/ppt/embeddings/oleObject24.bin" ContentType="application/vnd.openxmlformats-officedocument.oleObject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oleObject6.bin" ContentType="application/vnd.openxmlformats-officedocument.oleObject"/>
  <Override PartName="/ppt/embeddings/oleObject19.bin" ContentType="application/vnd.openxmlformats-officedocument.oleObject"/>
  <Override PartName="/ppt/embeddings/oleObject33.bin" ContentType="application/vnd.openxmlformats-officedocument.oleObject"/>
  <Default Extension="xml" ContentType="application/xml"/>
  <Override PartName="/ppt/slideMasters/slideMaster1.xml" ContentType="application/vnd.openxmlformats-officedocument.presentationml.slideMaster+xml"/>
  <Override PartName="/ppt/embeddings/oleObject26.bin" ContentType="application/vnd.openxmlformats-officedocument.oleObject"/>
  <Override PartName="/ppt/embeddings/Microsoft_Equation2.bin" ContentType="application/vnd.openxmlformats-officedocument.oleObject"/>
  <Override PartName="/ppt/embeddings/oleObject25.bin" ContentType="application/vnd.openxmlformats-officedocument.oleObject"/>
  <Override PartName="/ppt/embeddings/oleObject5.bin" ContentType="application/vnd.openxmlformats-officedocument.oleObject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embeddings/oleObject23.bin" ContentType="application/vnd.openxmlformats-officedocument.oleObject"/>
  <Override PartName="/ppt/embeddings/oleObject42.bin" ContentType="application/vnd.openxmlformats-officedocument.oleObject"/>
  <Override PartName="/ppt/embeddings/oleObject17.bin" ContentType="application/vnd.openxmlformats-officedocument.oleObject"/>
  <Override PartName="/ppt/slideLayouts/slideLayout1.xml" ContentType="application/vnd.openxmlformats-officedocument.presentationml.slideLayout+xml"/>
  <Override PartName="/ppt/embeddings/oleObject7.bin" ContentType="application/vnd.openxmlformats-officedocument.oleObject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embeddings/oleObject12.bin" ContentType="application/vnd.openxmlformats-officedocument.oleObject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embeddings/oleObject32.bin" ContentType="application/vnd.openxmlformats-officedocument.oleObject"/>
  <Default Extension="jpeg" ContentType="image/jpeg"/>
  <Override PartName="/ppt/embeddings/oleObject14.bin" ContentType="application/vnd.openxmlformats-officedocument.oleObject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embeddings/oleObject21.bin" ContentType="application/vnd.openxmlformats-officedocument.oleObject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embeddings/oleObject30.bin" ContentType="application/vnd.openxmlformats-officedocument.oleObject"/>
  <Default Extension="rels" ContentType="application/vnd.openxmlformats-package.relationships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embeddings/oleObject8.bin" ContentType="application/vnd.openxmlformats-officedocument.oleObject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41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2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theme" Target="theme/theme1.xml"/><Relationship Id="rId26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ict"/><Relationship Id="rId1" Type="http://schemas.openxmlformats.org/officeDocument/2006/relationships/image" Target="../media/image14.pict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ict"/><Relationship Id="rId1" Type="http://schemas.openxmlformats.org/officeDocument/2006/relationships/image" Target="../media/image14.pict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ict"/><Relationship Id="rId1" Type="http://schemas.openxmlformats.org/officeDocument/2006/relationships/image" Target="../media/image14.pict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ict"/><Relationship Id="rId1" Type="http://schemas.openxmlformats.org/officeDocument/2006/relationships/image" Target="../media/image14.pict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ict"/><Relationship Id="rId3" Type="http://schemas.openxmlformats.org/officeDocument/2006/relationships/image" Target="../media/image27.pict"/><Relationship Id="rId1" Type="http://schemas.openxmlformats.org/officeDocument/2006/relationships/image" Target="../media/image14.pict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ict"/><Relationship Id="rId3" Type="http://schemas.openxmlformats.org/officeDocument/2006/relationships/image" Target="../media/image29.pict"/><Relationship Id="rId1" Type="http://schemas.openxmlformats.org/officeDocument/2006/relationships/image" Target="../media/image14.pict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ict"/><Relationship Id="rId3" Type="http://schemas.openxmlformats.org/officeDocument/2006/relationships/image" Target="../media/image31.pict"/><Relationship Id="rId1" Type="http://schemas.openxmlformats.org/officeDocument/2006/relationships/image" Target="../media/image14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ict"/><Relationship Id="rId3" Type="http://schemas.openxmlformats.org/officeDocument/2006/relationships/image" Target="../media/image12.pict"/><Relationship Id="rId1" Type="http://schemas.openxmlformats.org/officeDocument/2006/relationships/image" Target="../media/image10.pict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ict"/><Relationship Id="rId1" Type="http://schemas.openxmlformats.org/officeDocument/2006/relationships/image" Target="../media/image14.pict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ict"/><Relationship Id="rId1" Type="http://schemas.openxmlformats.org/officeDocument/2006/relationships/image" Target="../media/image14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ict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ict"/><Relationship Id="rId1" Type="http://schemas.openxmlformats.org/officeDocument/2006/relationships/image" Target="../media/image19.pict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ict"/><Relationship Id="rId1" Type="http://schemas.openxmlformats.org/officeDocument/2006/relationships/image" Target="../media/image14.pict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5E9D-591F-2449-8498-6D74EBEBDF48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DC20-64EF-3D45-A72B-F448349FF1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5E9D-591F-2449-8498-6D74EBEBDF48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DC20-64EF-3D45-A72B-F448349FF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5E9D-591F-2449-8498-6D74EBEBDF48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DC20-64EF-3D45-A72B-F448349FF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5E9D-591F-2449-8498-6D74EBEBDF48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DC20-64EF-3D45-A72B-F448349FF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5E9D-591F-2449-8498-6D74EBEBDF48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DC20-64EF-3D45-A72B-F448349FF1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5E9D-591F-2449-8498-6D74EBEBDF48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DC20-64EF-3D45-A72B-F448349FF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5E9D-591F-2449-8498-6D74EBEBDF48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DC20-64EF-3D45-A72B-F448349FF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5E9D-591F-2449-8498-6D74EBEBDF48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DC20-64EF-3D45-A72B-F448349FF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4A95E9D-591F-2449-8498-6D74EBEBDF48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07EDC20-64EF-3D45-A72B-F448349FF1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4A95E9D-591F-2449-8498-6D74EBEBDF48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07EDC20-64EF-3D45-A72B-F448349FF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5E9D-591F-2449-8498-6D74EBEBDF48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DC20-64EF-3D45-A72B-F448349FF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5E9D-591F-2449-8498-6D74EBEBDF48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DC20-64EF-3D45-A72B-F448349FF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5E9D-591F-2449-8498-6D74EBEBDF48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DC20-64EF-3D45-A72B-F448349FF1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5E9D-591F-2449-8498-6D74EBEBDF48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DC20-64EF-3D45-A72B-F448349FF1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5E9D-591F-2449-8498-6D74EBEBDF48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DC20-64EF-3D45-A72B-F448349FF1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4A95E9D-591F-2449-8498-6D74EBEBDF48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07EDC20-64EF-3D45-A72B-F448349FF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5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8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9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5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oleObject13.bin"/><Relationship Id="rId4" Type="http://schemas.openxmlformats.org/officeDocument/2006/relationships/oleObject" Target="../embeddings/oleObject11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5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oleObject16.bin"/><Relationship Id="rId4" Type="http://schemas.openxmlformats.org/officeDocument/2006/relationships/oleObject" Target="../embeddings/oleObject14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5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oleObject19.bin"/><Relationship Id="rId4" Type="http://schemas.openxmlformats.org/officeDocument/2006/relationships/oleObject" Target="../embeddings/oleObject17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5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oleObject22.bin"/><Relationship Id="rId4" Type="http://schemas.openxmlformats.org/officeDocument/2006/relationships/oleObject" Target="../embeddings/oleObject20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5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oleObject25.bin"/><Relationship Id="rId4" Type="http://schemas.openxmlformats.org/officeDocument/2006/relationships/oleObject" Target="../embeddings/oleObject23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5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26.bin"/><Relationship Id="rId5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6" Type="http://schemas.openxmlformats.org/officeDocument/2006/relationships/oleObject" Target="../embeddings/oleObject2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4" Type="http://schemas.openxmlformats.org/officeDocument/2006/relationships/oleObject" Target="../embeddings/oleObject30.bin"/><Relationship Id="rId5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oleObject35.bin"/><Relationship Id="rId3" Type="http://schemas.openxmlformats.org/officeDocument/2006/relationships/image" Target="../media/image18.png"/><Relationship Id="rId6" Type="http://schemas.openxmlformats.org/officeDocument/2006/relationships/oleObject" Target="../embeddings/oleObject32.bin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36.bin"/><Relationship Id="rId7" Type="http://schemas.openxmlformats.org/officeDocument/2006/relationships/oleObject" Target="../embeddings/oleObject39.bin"/><Relationship Id="rId11" Type="http://schemas.openxmlformats.org/officeDocument/2006/relationships/oleObject" Target="../embeddings/oleObject43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8.bin"/><Relationship Id="rId8" Type="http://schemas.openxmlformats.org/officeDocument/2006/relationships/oleObject" Target="../embeddings/oleObject40.bin"/><Relationship Id="rId13" Type="http://schemas.openxmlformats.org/officeDocument/2006/relationships/oleObject" Target="../embeddings/oleObject45.bin"/><Relationship Id="rId10" Type="http://schemas.openxmlformats.org/officeDocument/2006/relationships/oleObject" Target="../embeddings/oleObject42.bin"/><Relationship Id="rId5" Type="http://schemas.openxmlformats.org/officeDocument/2006/relationships/oleObject" Target="../embeddings/oleObject37.bin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oleObject41.bin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oleObject2.bin"/><Relationship Id="rId4" Type="http://schemas.openxmlformats.org/officeDocument/2006/relationships/oleObject" Target="../embeddings/Microsoft_Equation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5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3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5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Binomial distribution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Rolling Dice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4"/>
            <a:ext cx="7691719" cy="96912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1. What is the probability of rolling four 5’s or less in 30 rolls.</a:t>
            </a:r>
            <a:endParaRPr lang="en-US" dirty="0"/>
          </a:p>
        </p:txBody>
      </p:sp>
      <p:pic>
        <p:nvPicPr>
          <p:cNvPr id="5" name="Picture 4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575" y="4895196"/>
            <a:ext cx="1729953" cy="1724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9141" y="2615168"/>
            <a:ext cx="101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P(X ≤ 4)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125954" name="Equation" r:id="rId4" imgW="114300" imgH="16510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52957" y="4465082"/>
            <a:ext cx="5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33500" y="4953000"/>
            <a:ext cx="2952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</a:t>
            </a:r>
            <a:r>
              <a:rPr lang="en-US" i="1" dirty="0" err="1" smtClean="0"/>
              <a:t>n</a:t>
            </a:r>
            <a:r>
              <a:rPr lang="en-US" i="1" dirty="0" smtClean="0"/>
              <a:t>   </a:t>
            </a:r>
            <a:r>
              <a:rPr lang="en-US" i="1" dirty="0" err="1" smtClean="0"/>
              <a:t>p</a:t>
            </a:r>
            <a:r>
              <a:rPr lang="en-US" dirty="0" smtClean="0"/>
              <a:t>  X</a:t>
            </a:r>
          </a:p>
          <a:p>
            <a:r>
              <a:rPr lang="en-US" dirty="0" smtClean="0"/>
              <a:t>binomcdf(30,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⅙,4) = .4243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6696075" y="2000250"/>
            <a:ext cx="635000" cy="5556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V="1">
            <a:off x="2050691" y="5782741"/>
            <a:ext cx="591919" cy="2250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1262640" y="3233900"/>
            <a:ext cx="591919" cy="2250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40000" y="6191250"/>
            <a:ext cx="2400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Adds up to 4 successes</a:t>
            </a:r>
            <a:endParaRPr lang="en-US" dirty="0"/>
          </a:p>
        </p:txBody>
      </p:sp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628650" y="3690719"/>
          <a:ext cx="8001000" cy="495300"/>
        </p:xfrm>
        <a:graphic>
          <a:graphicData uri="http://schemas.openxmlformats.org/presentationml/2006/ole">
            <p:oleObj spid="_x0000_s125956" name="Equation" r:id="rId5" imgW="8001000" imgH="495300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34100" y="2615168"/>
            <a:ext cx="5131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We will now stop using this method,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You may only need to remember this for a MC type question.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5953125" y="3050490"/>
            <a:ext cx="1060450" cy="918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Rolling Dice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4"/>
            <a:ext cx="7691719" cy="96912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1. What is the probability of rolling at least four 5’s in 30 rolls.</a:t>
            </a:r>
            <a:endParaRPr lang="en-US" dirty="0"/>
          </a:p>
        </p:txBody>
      </p:sp>
      <p:pic>
        <p:nvPicPr>
          <p:cNvPr id="5" name="Picture 4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575" y="4895196"/>
            <a:ext cx="1729953" cy="1724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9141" y="2615168"/>
            <a:ext cx="2466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P(X ≥ 4) = 1 – P(X ≤ 3)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128002" name="Equation" r:id="rId4" imgW="114300" imgH="16510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98564" y="4265602"/>
            <a:ext cx="52800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                 </a:t>
            </a:r>
            <a:r>
              <a:rPr lang="en-US" sz="3200" i="1" dirty="0" err="1" smtClean="0"/>
              <a:t>n</a:t>
            </a:r>
            <a:r>
              <a:rPr lang="en-US" sz="3200" i="1" dirty="0" smtClean="0"/>
              <a:t>   </a:t>
            </a:r>
            <a:r>
              <a:rPr lang="en-US" sz="3200" i="1" dirty="0" err="1" smtClean="0"/>
              <a:t>p</a:t>
            </a:r>
            <a:r>
              <a:rPr lang="en-US" sz="3200" dirty="0" smtClean="0"/>
              <a:t>  X</a:t>
            </a:r>
          </a:p>
          <a:p>
            <a:r>
              <a:rPr lang="en-US" sz="3200" dirty="0" smtClean="0"/>
              <a:t>1- binomcdf(30,</a:t>
            </a:r>
            <a:r>
              <a:rPr lang="en-US" sz="3200" dirty="0" smtClean="0">
                <a:latin typeface="Lucida Grande"/>
                <a:ea typeface="Lucida Grande"/>
                <a:cs typeface="Lucida Grande"/>
              </a:rPr>
              <a:t>⅙,3)=.7604 </a:t>
            </a:r>
            <a:endParaRPr lang="en-US" sz="3200" dirty="0"/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6378575" y="2059542"/>
            <a:ext cx="635000" cy="5556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1262640" y="3233900"/>
            <a:ext cx="591919" cy="2250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35982" y="3457743"/>
            <a:ext cx="3689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least 4 is the opposite of 3 or less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2600982" y="3086783"/>
            <a:ext cx="635000" cy="555626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Albert </a:t>
            </a:r>
            <a:r>
              <a:rPr lang="en-US" dirty="0" err="1" smtClean="0"/>
              <a:t>Pujols</a:t>
            </a:r>
            <a:endParaRPr lang="en-US" dirty="0"/>
          </a:p>
        </p:txBody>
      </p:sp>
      <p:pic>
        <p:nvPicPr>
          <p:cNvPr id="5" name="Picture 4" descr="Pictur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41" y="1457979"/>
            <a:ext cx="3429470" cy="5032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7750" y="2104419"/>
            <a:ext cx="3560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 his career he has hit 475 homeruns in 6,919 at-bats. 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4857750" y="4549775"/>
          <a:ext cx="3082413" cy="1085850"/>
        </p:xfrm>
        <a:graphic>
          <a:graphicData uri="http://schemas.openxmlformats.org/presentationml/2006/ole">
            <p:oleObj spid="_x0000_s129028" name="Equation" r:id="rId4" imgW="1117600" imgH="3937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Albert </a:t>
            </a:r>
            <a:r>
              <a:rPr lang="en-US" dirty="0" err="1" smtClean="0"/>
              <a:t>Pujols</a:t>
            </a:r>
            <a:endParaRPr lang="en-US" dirty="0"/>
          </a:p>
        </p:txBody>
      </p:sp>
      <p:pic>
        <p:nvPicPr>
          <p:cNvPr id="5" name="Picture 4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41" y="1457979"/>
            <a:ext cx="3429470" cy="5032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1375" y="1473597"/>
            <a:ext cx="3766485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Let’s consider his next 50 at-bats of next season.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Assuming that each at-bat is independent, explain how </a:t>
            </a:r>
            <a:r>
              <a:rPr lang="en-US" sz="3200" dirty="0" err="1" smtClean="0">
                <a:solidFill>
                  <a:srgbClr val="FF0000"/>
                </a:solidFill>
              </a:rPr>
              <a:t>Pujols</a:t>
            </a:r>
            <a:r>
              <a:rPr lang="en-US" sz="3200" dirty="0" smtClean="0">
                <a:solidFill>
                  <a:srgbClr val="FF0000"/>
                </a:solidFill>
              </a:rPr>
              <a:t> hitting a homerun follows the binomial setting.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Albert </a:t>
            </a:r>
            <a:r>
              <a:rPr lang="en-US" dirty="0" err="1" smtClean="0"/>
              <a:t>Pujols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3"/>
            <a:ext cx="5465109" cy="9056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 = .0687 is the same for each at-bat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141" y="2492375"/>
            <a:ext cx="79828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en-US" sz="2400" dirty="0" smtClean="0">
                <a:solidFill>
                  <a:srgbClr val="FF0000"/>
                </a:solidFill>
              </a:rPr>
              <a:t>: outcome is </a:t>
            </a:r>
            <a:r>
              <a:rPr lang="en-US" sz="2400" dirty="0" err="1" smtClean="0">
                <a:solidFill>
                  <a:srgbClr val="FF0000"/>
                </a:solidFill>
              </a:rPr>
              <a:t>success(hitting</a:t>
            </a:r>
            <a:r>
              <a:rPr lang="en-US" sz="2400" dirty="0" smtClean="0">
                <a:solidFill>
                  <a:srgbClr val="FF0000"/>
                </a:solidFill>
              </a:rPr>
              <a:t> a homerun) or </a:t>
            </a:r>
            <a:r>
              <a:rPr lang="en-US" sz="2400" dirty="0" err="1" smtClean="0">
                <a:solidFill>
                  <a:srgbClr val="FF0000"/>
                </a:solidFill>
              </a:rPr>
              <a:t>failure(not</a:t>
            </a:r>
            <a:r>
              <a:rPr lang="en-US" sz="2400" dirty="0" smtClean="0">
                <a:solidFill>
                  <a:srgbClr val="FF0000"/>
                </a:solidFill>
              </a:rPr>
              <a:t> hitting a homerun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26141" y="3831202"/>
            <a:ext cx="3390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: trials are fixed. </a:t>
            </a:r>
            <a:r>
              <a:rPr lang="en-US" sz="2400" i="1" dirty="0" err="1" smtClean="0">
                <a:solidFill>
                  <a:srgbClr val="FF0000"/>
                </a:solidFill>
              </a:rPr>
              <a:t>n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6141" y="4519764"/>
            <a:ext cx="638633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: independent </a:t>
            </a:r>
            <a:r>
              <a:rPr lang="en-US" sz="2400" dirty="0" err="1" smtClean="0">
                <a:solidFill>
                  <a:srgbClr val="FF0000"/>
                </a:solidFill>
              </a:rPr>
              <a:t>trials(each</a:t>
            </a:r>
            <a:r>
              <a:rPr lang="en-US" sz="2400" dirty="0" smtClean="0">
                <a:solidFill>
                  <a:srgbClr val="FF0000"/>
                </a:solidFill>
              </a:rPr>
              <a:t> at-bat is independent)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Albert </a:t>
            </a:r>
            <a:r>
              <a:rPr lang="en-US" dirty="0" err="1" smtClean="0"/>
              <a:t>Pujols</a:t>
            </a:r>
            <a:endParaRPr lang="en-US" dirty="0"/>
          </a:p>
        </p:txBody>
      </p:sp>
      <p:pic>
        <p:nvPicPr>
          <p:cNvPr id="5" name="Picture 4" descr="Pictur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42" y="1457980"/>
            <a:ext cx="2359464" cy="3462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1376" y="1873250"/>
            <a:ext cx="3238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is the mean and standard deviation for the number of homeruns in his next 50-at-bats?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133123" name="Object 3"/>
          <p:cNvGraphicFramePr>
            <a:graphicFrameLocks noChangeAspect="1"/>
          </p:cNvGraphicFramePr>
          <p:nvPr/>
        </p:nvGraphicFramePr>
        <p:xfrm>
          <a:off x="1103313" y="5286375"/>
          <a:ext cx="5024438" cy="570149"/>
        </p:xfrm>
        <a:graphic>
          <a:graphicData uri="http://schemas.openxmlformats.org/presentationml/2006/ole">
            <p:oleObj spid="_x0000_s133123" name="Equation" r:id="rId4" imgW="1790700" imgH="203200" progId="Equation.DSMT4">
              <p:embed/>
            </p:oleObj>
          </a:graphicData>
        </a:graphic>
      </p:graphicFrame>
      <p:graphicFrame>
        <p:nvGraphicFramePr>
          <p:cNvPr id="133125" name="Object 5"/>
          <p:cNvGraphicFramePr>
            <a:graphicFrameLocks noChangeAspect="1"/>
          </p:cNvGraphicFramePr>
          <p:nvPr/>
        </p:nvGraphicFramePr>
        <p:xfrm>
          <a:off x="1371599" y="5921374"/>
          <a:ext cx="4756151" cy="720629"/>
        </p:xfrm>
        <a:graphic>
          <a:graphicData uri="http://schemas.openxmlformats.org/presentationml/2006/ole">
            <p:oleObj spid="_x0000_s133125" name="Equation" r:id="rId5" imgW="1676400" imgH="254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Albert </a:t>
            </a:r>
            <a:r>
              <a:rPr lang="en-US" dirty="0" err="1" smtClean="0"/>
              <a:t>Pujols</a:t>
            </a:r>
            <a:endParaRPr lang="en-US" dirty="0"/>
          </a:p>
        </p:txBody>
      </p:sp>
      <p:pic>
        <p:nvPicPr>
          <p:cNvPr id="5" name="Picture 4" descr="Pictur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42" y="1457980"/>
            <a:ext cx="2359464" cy="3462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1376" y="1873250"/>
            <a:ext cx="3238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is the probability that he hits exactly 4 homeruns?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134146" name="Equation" r:id="rId4" imgW="114300" imgH="1651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134148" name="Equation" r:id="rId5" imgW="114300" imgH="1651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76750" y="4508500"/>
            <a:ext cx="1512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P(X = 4)</a:t>
            </a:r>
            <a:endParaRPr lang="en-US" sz="2800" dirty="0"/>
          </a:p>
        </p:txBody>
      </p:sp>
      <p:graphicFrame>
        <p:nvGraphicFramePr>
          <p:cNvPr id="134150" name="Object 6"/>
          <p:cNvGraphicFramePr>
            <a:graphicFrameLocks noChangeAspect="1"/>
          </p:cNvGraphicFramePr>
          <p:nvPr/>
        </p:nvGraphicFramePr>
        <p:xfrm>
          <a:off x="3414080" y="5381625"/>
          <a:ext cx="4202019" cy="946150"/>
        </p:xfrm>
        <a:graphic>
          <a:graphicData uri="http://schemas.openxmlformats.org/presentationml/2006/ole">
            <p:oleObj spid="_x0000_s134150" name="Equation" r:id="rId6" imgW="1917700" imgH="431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Albert </a:t>
            </a:r>
            <a:r>
              <a:rPr lang="en-US" dirty="0" err="1" smtClean="0"/>
              <a:t>Pujols</a:t>
            </a:r>
            <a:endParaRPr lang="en-US" dirty="0"/>
          </a:p>
        </p:txBody>
      </p:sp>
      <p:pic>
        <p:nvPicPr>
          <p:cNvPr id="5" name="Picture 4" descr="Pictur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42" y="1457980"/>
            <a:ext cx="2359464" cy="3462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1376" y="1873250"/>
            <a:ext cx="3238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is the probability that he hits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at most </a:t>
            </a:r>
            <a:r>
              <a:rPr lang="en-US" sz="3200" dirty="0" smtClean="0">
                <a:solidFill>
                  <a:srgbClr val="FF0000"/>
                </a:solidFill>
              </a:rPr>
              <a:t>8 </a:t>
            </a:r>
            <a:r>
              <a:rPr lang="en-US" sz="3200" dirty="0" smtClean="0">
                <a:solidFill>
                  <a:srgbClr val="FF0000"/>
                </a:solidFill>
              </a:rPr>
              <a:t>homeruns?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135170" name="Equation" r:id="rId4" imgW="114300" imgH="1651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135171" name="Equation" r:id="rId5" imgW="114300" imgH="1651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76750" y="4508500"/>
            <a:ext cx="1475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P(X ≤ 8)</a:t>
            </a:r>
            <a:endParaRPr lang="en-US" sz="2800" dirty="0"/>
          </a:p>
        </p:txBody>
      </p:sp>
      <p:graphicFrame>
        <p:nvGraphicFramePr>
          <p:cNvPr id="135173" name="Object 5"/>
          <p:cNvGraphicFramePr>
            <a:graphicFrameLocks noChangeAspect="1"/>
          </p:cNvGraphicFramePr>
          <p:nvPr/>
        </p:nvGraphicFramePr>
        <p:xfrm>
          <a:off x="2389188" y="5556250"/>
          <a:ext cx="4524375" cy="1025525"/>
        </p:xfrm>
        <a:graphic>
          <a:graphicData uri="http://schemas.openxmlformats.org/presentationml/2006/ole">
            <p:oleObj spid="_x0000_s135173" name="Equation" r:id="rId6" imgW="1905000" imgH="431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Albert </a:t>
            </a:r>
            <a:r>
              <a:rPr lang="en-US" dirty="0" err="1" smtClean="0"/>
              <a:t>Pujols</a:t>
            </a:r>
            <a:endParaRPr lang="en-US" dirty="0"/>
          </a:p>
        </p:txBody>
      </p:sp>
      <p:pic>
        <p:nvPicPr>
          <p:cNvPr id="5" name="Picture 4" descr="Pictur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42" y="1457980"/>
            <a:ext cx="2359464" cy="3462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1376" y="1873250"/>
            <a:ext cx="3238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is the probability that he hits at least 1 homerun?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136194" name="Equation" r:id="rId4" imgW="114300" imgH="1651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136195" name="Equation" r:id="rId5" imgW="114300" imgH="1651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76750" y="4508500"/>
            <a:ext cx="3588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P(X ≥ 1) = 1 – P(X=0)</a:t>
            </a:r>
            <a:endParaRPr lang="en-US" sz="2800" dirty="0"/>
          </a:p>
        </p:txBody>
      </p:sp>
      <p:graphicFrame>
        <p:nvGraphicFramePr>
          <p:cNvPr id="136197" name="Object 5"/>
          <p:cNvGraphicFramePr>
            <a:graphicFrameLocks noChangeAspect="1"/>
          </p:cNvGraphicFramePr>
          <p:nvPr/>
        </p:nvGraphicFramePr>
        <p:xfrm>
          <a:off x="3949515" y="5365750"/>
          <a:ext cx="4468345" cy="920750"/>
        </p:xfrm>
        <a:graphic>
          <a:graphicData uri="http://schemas.openxmlformats.org/presentationml/2006/ole">
            <p:oleObj spid="_x0000_s136197" name="Equation" r:id="rId6" imgW="2095500" imgH="431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Albert </a:t>
            </a:r>
            <a:r>
              <a:rPr lang="en-US" dirty="0" err="1" smtClean="0"/>
              <a:t>Pujols</a:t>
            </a:r>
            <a:endParaRPr lang="en-US" dirty="0"/>
          </a:p>
        </p:txBody>
      </p:sp>
      <p:pic>
        <p:nvPicPr>
          <p:cNvPr id="5" name="Picture 4" descr="Pictur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42" y="1457980"/>
            <a:ext cx="2359464" cy="3462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1376" y="1873250"/>
            <a:ext cx="3238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is the probability that he hits at least 3 homeruns?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137218" name="Equation" r:id="rId4" imgW="114300" imgH="1651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137219" name="Equation" r:id="rId5" imgW="114300" imgH="1651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76750" y="4508500"/>
            <a:ext cx="3643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P(X ≥ 3) = 1 – P(X≤ 2)</a:t>
            </a:r>
            <a:endParaRPr lang="en-US" sz="2800" dirty="0"/>
          </a:p>
        </p:txBody>
      </p:sp>
      <p:graphicFrame>
        <p:nvGraphicFramePr>
          <p:cNvPr id="137221" name="Object 5"/>
          <p:cNvGraphicFramePr>
            <a:graphicFrameLocks noChangeAspect="1"/>
          </p:cNvGraphicFramePr>
          <p:nvPr/>
        </p:nvGraphicFramePr>
        <p:xfrm>
          <a:off x="3826245" y="5373746"/>
          <a:ext cx="4591615" cy="946151"/>
        </p:xfrm>
        <a:graphic>
          <a:graphicData uri="http://schemas.openxmlformats.org/presentationml/2006/ole">
            <p:oleObj spid="_x0000_s137221" name="Equation" r:id="rId6" imgW="2095500" imgH="431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We use the acronym POTI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000" b="1" dirty="0" smtClean="0">
                <a:solidFill>
                  <a:srgbClr val="0C0C0C"/>
                </a:solidFill>
              </a:rPr>
              <a:t>P</a:t>
            </a:r>
            <a:r>
              <a:rPr lang="en-US" sz="3000" dirty="0" smtClean="0"/>
              <a:t>: Probability “</a:t>
            </a:r>
            <a:r>
              <a:rPr lang="en-US" sz="3000" i="1" dirty="0" err="1" smtClean="0"/>
              <a:t>p</a:t>
            </a:r>
            <a:r>
              <a:rPr lang="en-US" sz="3000" dirty="0" smtClean="0"/>
              <a:t>”</a:t>
            </a:r>
            <a:r>
              <a:rPr lang="en-US" sz="3000" i="1" dirty="0" smtClean="0"/>
              <a:t> </a:t>
            </a:r>
            <a:r>
              <a:rPr lang="en-US" sz="3000" dirty="0" smtClean="0"/>
              <a:t>same for every trial</a:t>
            </a:r>
          </a:p>
          <a:p>
            <a:pPr>
              <a:buNone/>
            </a:pPr>
            <a:r>
              <a:rPr lang="en-US" sz="3000" b="1" dirty="0" smtClean="0">
                <a:solidFill>
                  <a:srgbClr val="0C0C0C"/>
                </a:solidFill>
              </a:rPr>
              <a:t>O</a:t>
            </a:r>
            <a:r>
              <a:rPr lang="en-US" sz="3000" dirty="0" smtClean="0"/>
              <a:t>: Outcome is either “success” or “failure”</a:t>
            </a:r>
          </a:p>
          <a:p>
            <a:pPr>
              <a:buNone/>
            </a:pPr>
            <a:r>
              <a:rPr lang="en-US" sz="3000" b="1" dirty="0" smtClean="0">
                <a:solidFill>
                  <a:srgbClr val="0C0C0C"/>
                </a:solidFill>
              </a:rPr>
              <a:t>T</a:t>
            </a:r>
            <a:r>
              <a:rPr lang="en-US" sz="3000" dirty="0" smtClean="0"/>
              <a:t>: Trials are a fixed number “</a:t>
            </a:r>
            <a:r>
              <a:rPr lang="en-US" sz="3000" dirty="0" err="1" smtClean="0"/>
              <a:t>n</a:t>
            </a:r>
            <a:r>
              <a:rPr lang="en-US" sz="3000" dirty="0" smtClean="0"/>
              <a:t>”</a:t>
            </a:r>
          </a:p>
          <a:p>
            <a:pPr>
              <a:buNone/>
            </a:pPr>
            <a:r>
              <a:rPr lang="en-US" sz="3000" b="1" dirty="0" smtClean="0">
                <a:solidFill>
                  <a:srgbClr val="0C0C0C"/>
                </a:solidFill>
              </a:rPr>
              <a:t>I</a:t>
            </a:r>
            <a:r>
              <a:rPr lang="en-US" sz="3000" dirty="0" smtClean="0"/>
              <a:t>: Each trial is independent of other trials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Albert </a:t>
            </a:r>
            <a:r>
              <a:rPr lang="en-US" dirty="0" err="1" smtClean="0"/>
              <a:t>Pujols</a:t>
            </a:r>
            <a:endParaRPr lang="en-US" dirty="0"/>
          </a:p>
        </p:txBody>
      </p:sp>
      <p:pic>
        <p:nvPicPr>
          <p:cNvPr id="5" name="Picture 4" descr="Pictur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42" y="1457980"/>
            <a:ext cx="2359464" cy="3462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1376" y="1457980"/>
            <a:ext cx="3238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is the expected number of at-bats until he hits his first homerun?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138242" name="Equation" r:id="rId4" imgW="114300" imgH="1651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138243" name="Equation" r:id="rId5" imgW="114300" imgH="16510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80818" y="5496617"/>
            <a:ext cx="59370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Explain why this is not binomial.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138246" name="Object 6"/>
          <p:cNvGraphicFramePr>
            <a:graphicFrameLocks noChangeAspect="1"/>
          </p:cNvGraphicFramePr>
          <p:nvPr/>
        </p:nvGraphicFramePr>
        <p:xfrm>
          <a:off x="4514850" y="4012525"/>
          <a:ext cx="4101050" cy="1208345"/>
        </p:xfrm>
        <a:graphic>
          <a:graphicData uri="http://schemas.openxmlformats.org/presentationml/2006/ole">
            <p:oleObj spid="_x0000_s138246" name="Equation" r:id="rId6" imgW="1422400" imgH="41910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705766" y="6413500"/>
            <a:ext cx="6712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is not a fixed number of at-bats, this is a Geometric situation.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Albert </a:t>
            </a:r>
            <a:r>
              <a:rPr lang="en-US" dirty="0" err="1" smtClean="0"/>
              <a:t>Pujols</a:t>
            </a:r>
            <a:endParaRPr lang="en-US" dirty="0"/>
          </a:p>
        </p:txBody>
      </p:sp>
      <p:pic>
        <p:nvPicPr>
          <p:cNvPr id="5" name="Picture 4" descr="Pictur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42" y="1457980"/>
            <a:ext cx="2359464" cy="3462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1376" y="1873250"/>
            <a:ext cx="3238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is the probability that he hits a homerun on his 10</a:t>
            </a:r>
            <a:r>
              <a:rPr lang="en-US" sz="3200" baseline="30000" dirty="0" smtClean="0">
                <a:solidFill>
                  <a:srgbClr val="FF0000"/>
                </a:solidFill>
              </a:rPr>
              <a:t>th</a:t>
            </a:r>
            <a:r>
              <a:rPr lang="en-US" sz="3200" dirty="0" smtClean="0">
                <a:solidFill>
                  <a:srgbClr val="FF0000"/>
                </a:solidFill>
              </a:rPr>
              <a:t> at-bat?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139266" name="Equation" r:id="rId4" imgW="114300" imgH="1651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139267" name="Equation" r:id="rId5" imgW="114300" imgH="165100" progId="Equation.DSMT4">
              <p:embed/>
            </p:oleObj>
          </a:graphicData>
        </a:graphic>
      </p:graphicFrame>
      <p:graphicFrame>
        <p:nvGraphicFramePr>
          <p:cNvPr id="139271" name="Object 7"/>
          <p:cNvGraphicFramePr>
            <a:graphicFrameLocks noChangeAspect="1"/>
          </p:cNvGraphicFramePr>
          <p:nvPr/>
        </p:nvGraphicFramePr>
        <p:xfrm>
          <a:off x="4017123" y="4673600"/>
          <a:ext cx="3872753" cy="914400"/>
        </p:xfrm>
        <a:graphic>
          <a:graphicData uri="http://schemas.openxmlformats.org/presentationml/2006/ole">
            <p:oleObj spid="_x0000_s139271" name="Equation" r:id="rId6" imgW="1828800" imgH="43180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682750" y="6175375"/>
            <a:ext cx="5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graphicFrame>
        <p:nvGraphicFramePr>
          <p:cNvPr id="139273" name="Object 9"/>
          <p:cNvGraphicFramePr>
            <a:graphicFrameLocks noChangeAspect="1"/>
          </p:cNvGraphicFramePr>
          <p:nvPr/>
        </p:nvGraphicFramePr>
        <p:xfrm>
          <a:off x="3780014" y="5888037"/>
          <a:ext cx="3703461" cy="574675"/>
        </p:xfrm>
        <a:graphic>
          <a:graphicData uri="http://schemas.openxmlformats.org/presentationml/2006/ole">
            <p:oleObj spid="_x0000_s139273" name="Equation" r:id="rId7" imgW="14732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Albert </a:t>
            </a:r>
            <a:r>
              <a:rPr lang="en-US" dirty="0" err="1" smtClean="0"/>
              <a:t>Pujols</a:t>
            </a:r>
            <a:endParaRPr lang="en-US" dirty="0"/>
          </a:p>
        </p:txBody>
      </p:sp>
      <p:pic>
        <p:nvPicPr>
          <p:cNvPr id="5" name="Picture 4" descr="Pictur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42" y="1457980"/>
            <a:ext cx="2359464" cy="3462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1376" y="1457980"/>
            <a:ext cx="3238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is the probability that he hits a homerun after his 7</a:t>
            </a:r>
            <a:r>
              <a:rPr lang="en-US" sz="3200" baseline="30000" dirty="0" smtClean="0">
                <a:solidFill>
                  <a:srgbClr val="FF0000"/>
                </a:solidFill>
              </a:rPr>
              <a:t>th</a:t>
            </a:r>
            <a:r>
              <a:rPr lang="en-US" sz="3200" dirty="0" smtClean="0">
                <a:solidFill>
                  <a:srgbClr val="FF0000"/>
                </a:solidFill>
              </a:rPr>
              <a:t> at-bat?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140290" name="Equation" r:id="rId4" imgW="114300" imgH="1651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140291" name="Equation" r:id="rId5" imgW="114300" imgH="165100" progId="Equation.DSMT4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140292" name="Equation" r:id="rId6" imgW="114300" imgH="165100" progId="Equation.DSMT4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140294" name="Equation" r:id="rId7" imgW="114300" imgH="165100" progId="Equation.DSMT4">
              <p:embed/>
            </p:oleObj>
          </a:graphicData>
        </a:graphic>
      </p:graphicFrame>
      <p:graphicFrame>
        <p:nvGraphicFramePr>
          <p:cNvPr id="140297" name="Object 9"/>
          <p:cNvGraphicFramePr>
            <a:graphicFrameLocks noChangeAspect="1"/>
          </p:cNvGraphicFramePr>
          <p:nvPr/>
        </p:nvGraphicFramePr>
        <p:xfrm>
          <a:off x="3815977" y="4427795"/>
          <a:ext cx="4601883" cy="1016000"/>
        </p:xfrm>
        <a:graphic>
          <a:graphicData uri="http://schemas.openxmlformats.org/presentationml/2006/ole">
            <p:oleObj spid="_x0000_s140297" name="Equation" r:id="rId8" imgW="1955800" imgH="431800" progId="Equation.DSMT4">
              <p:embed/>
            </p:oleObj>
          </a:graphicData>
        </a:graphic>
      </p:graphicFrame>
      <p:graphicFrame>
        <p:nvGraphicFramePr>
          <p:cNvPr id="140299" name="Object 11"/>
          <p:cNvGraphicFramePr>
            <a:graphicFrameLocks noChangeAspect="1"/>
          </p:cNvGraphicFramePr>
          <p:nvPr/>
        </p:nvGraphicFramePr>
        <p:xfrm>
          <a:off x="4514849" y="5872161"/>
          <a:ext cx="3051881" cy="669925"/>
        </p:xfrm>
        <a:graphic>
          <a:graphicData uri="http://schemas.openxmlformats.org/presentationml/2006/ole">
            <p:oleObj spid="_x0000_s140299" name="Equation" r:id="rId9" imgW="1041400" imgH="228600" progId="Equation.DSMT4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476375" y="6223000"/>
            <a:ext cx="5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0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Albert </a:t>
            </a:r>
            <a:r>
              <a:rPr lang="en-US" dirty="0" err="1" smtClean="0"/>
              <a:t>Pujols</a:t>
            </a:r>
            <a:endParaRPr lang="en-US" dirty="0"/>
          </a:p>
        </p:txBody>
      </p:sp>
      <p:pic>
        <p:nvPicPr>
          <p:cNvPr id="5" name="Picture 4" descr="Pictur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42" y="1457980"/>
            <a:ext cx="2359464" cy="3462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1376" y="1457980"/>
            <a:ext cx="3238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is the probability that he hits a homerun before his 13th at-bat?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141314" name="Equation" r:id="rId4" imgW="114300" imgH="1651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141315" name="Equation" r:id="rId5" imgW="114300" imgH="165100" progId="Equation.DSMT4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141316" name="Equation" r:id="rId6" imgW="114300" imgH="165100" progId="Equation.DSMT4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141317" name="Equation" r:id="rId7" imgW="114300" imgH="165100" progId="Equation.DSMT4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141318" name="Equation" r:id="rId8" imgW="114300" imgH="165100" progId="Equation.DSMT4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141320" name="Equation" r:id="rId9" imgW="114300" imgH="165100" progId="Equation.DSMT4">
              <p:embed/>
            </p:oleObj>
          </a:graphicData>
        </a:graphic>
      </p:graphicFrame>
      <p:graphicFrame>
        <p:nvGraphicFramePr>
          <p:cNvPr id="141322" name="Object 10"/>
          <p:cNvGraphicFramePr>
            <a:graphicFrameLocks noChangeAspect="1"/>
          </p:cNvGraphicFramePr>
          <p:nvPr/>
        </p:nvGraphicFramePr>
        <p:xfrm>
          <a:off x="3921949" y="4408894"/>
          <a:ext cx="4301302" cy="1022687"/>
        </p:xfrm>
        <a:graphic>
          <a:graphicData uri="http://schemas.openxmlformats.org/presentationml/2006/ole">
            <p:oleObj spid="_x0000_s141322" name="Equation" r:id="rId10" imgW="1816100" imgH="431800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70132" y="6022459"/>
            <a:ext cx="5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141323" name="Equation" r:id="rId11" imgW="114300" imgH="165100" progId="Equation.DSMT4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141324" name="Equation" r:id="rId12" imgW="114300" imgH="165100" progId="Equation.DSMT4">
              <p:embed/>
            </p:oleObj>
          </a:graphicData>
        </a:graphic>
      </p:graphicFrame>
      <p:graphicFrame>
        <p:nvGraphicFramePr>
          <p:cNvPr id="141325" name="Object 13"/>
          <p:cNvGraphicFramePr>
            <a:graphicFrameLocks noChangeAspect="1"/>
          </p:cNvGraphicFramePr>
          <p:nvPr/>
        </p:nvGraphicFramePr>
        <p:xfrm>
          <a:off x="3025776" y="6092825"/>
          <a:ext cx="4864100" cy="228600"/>
        </p:xfrm>
        <a:graphic>
          <a:graphicData uri="http://schemas.openxmlformats.org/presentationml/2006/ole">
            <p:oleObj spid="_x0000_s141325" name="Equation" r:id="rId13" imgW="48641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4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4"/>
            <a:ext cx="7691719" cy="157237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Mean of a binomial, or expected value of a binomial</a:t>
            </a:r>
          </a:p>
          <a:p>
            <a:pPr>
              <a:buNone/>
            </a:pPr>
            <a:r>
              <a:rPr lang="en-US" sz="4000" dirty="0" err="1" smtClean="0">
                <a:solidFill>
                  <a:schemeClr val="tx1"/>
                </a:solidFill>
              </a:rPr>
              <a:t>μ</a:t>
            </a:r>
            <a:r>
              <a:rPr lang="en-US" sz="4000" dirty="0" smtClean="0">
                <a:solidFill>
                  <a:schemeClr val="tx1"/>
                </a:solidFill>
              </a:rPr>
              <a:t>=</a:t>
            </a:r>
            <a:r>
              <a:rPr lang="en-US" sz="4000" dirty="0" err="1" smtClean="0">
                <a:solidFill>
                  <a:schemeClr val="tx1"/>
                </a:solidFill>
              </a:rPr>
              <a:t>n</a:t>
            </a:r>
            <a:r>
              <a:rPr lang="en-US" sz="4000" i="1" dirty="0" err="1" smtClean="0">
                <a:solidFill>
                  <a:schemeClr val="tx1"/>
                </a:solidFill>
              </a:rPr>
              <a:t>p</a:t>
            </a:r>
            <a:endParaRPr lang="en-US" sz="4000" i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78541" y="3159126"/>
            <a:ext cx="7691719" cy="619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 Deviation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a binomial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7763" name="Object 3"/>
          <p:cNvGraphicFramePr>
            <a:graphicFrameLocks noChangeAspect="1"/>
          </p:cNvGraphicFramePr>
          <p:nvPr/>
        </p:nvGraphicFramePr>
        <p:xfrm>
          <a:off x="878541" y="3778250"/>
          <a:ext cx="3606800" cy="889348"/>
        </p:xfrm>
        <a:graphic>
          <a:graphicData uri="http://schemas.openxmlformats.org/presentationml/2006/ole">
            <p:oleObj spid="_x0000_s117763" name="Equation" r:id="rId3" imgW="9271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Formulas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4874" y="1857375"/>
            <a:ext cx="7512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Answering binomial questions about the # of successes of an event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2740132" y="2676525"/>
          <a:ext cx="2525059" cy="1073150"/>
        </p:xfrm>
        <a:graphic>
          <a:graphicData uri="http://schemas.openxmlformats.org/presentationml/2006/ole">
            <p:oleObj spid="_x0000_s118787" name="Equation" r:id="rId3" imgW="1016000" imgH="4318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14618" y="4159250"/>
            <a:ext cx="5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38250" y="5064125"/>
            <a:ext cx="63726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</a:t>
            </a:r>
            <a:r>
              <a:rPr lang="en-US" dirty="0" err="1" smtClean="0"/>
              <a:t>inomialpdf(n,</a:t>
            </a:r>
            <a:r>
              <a:rPr lang="en-US" i="1" dirty="0" err="1" smtClean="0"/>
              <a:t>p</a:t>
            </a:r>
            <a:r>
              <a:rPr lang="en-US" dirty="0" err="1" smtClean="0"/>
              <a:t>,x</a:t>
            </a:r>
            <a:r>
              <a:rPr lang="en-US" dirty="0" smtClean="0"/>
              <a:t>) for exactly questions, ex. P(X = 2)</a:t>
            </a:r>
          </a:p>
          <a:p>
            <a:endParaRPr lang="en-US" dirty="0" smtClean="0"/>
          </a:p>
          <a:p>
            <a:r>
              <a:rPr lang="en-US" dirty="0" err="1"/>
              <a:t>b</a:t>
            </a:r>
            <a:r>
              <a:rPr lang="en-US" dirty="0" err="1" smtClean="0"/>
              <a:t>inomialcdf(n,</a:t>
            </a:r>
            <a:r>
              <a:rPr lang="en-US" i="1" dirty="0" err="1" smtClean="0"/>
              <a:t>p</a:t>
            </a:r>
            <a:r>
              <a:rPr lang="en-US" dirty="0" err="1" smtClean="0"/>
              <a:t>,x</a:t>
            </a:r>
            <a:r>
              <a:rPr lang="en-US" dirty="0" smtClean="0"/>
              <a:t>) for continuous interval questions, ex P(X&lt;2)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5779" y="3413125"/>
            <a:ext cx="1458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n</a:t>
            </a:r>
            <a:r>
              <a:rPr lang="en-US" baseline="30000" dirty="0" err="1" smtClean="0">
                <a:solidFill>
                  <a:srgbClr val="008000"/>
                </a:solidFill>
              </a:rPr>
              <a:t>C</a:t>
            </a:r>
            <a:r>
              <a:rPr lang="en-US" dirty="0" err="1" smtClean="0">
                <a:solidFill>
                  <a:srgbClr val="008000"/>
                </a:solidFill>
              </a:rPr>
              <a:t>r</a:t>
            </a:r>
            <a:r>
              <a:rPr lang="en-US" dirty="0" smtClean="0">
                <a:solidFill>
                  <a:srgbClr val="008000"/>
                </a:solidFill>
              </a:rPr>
              <a:t> function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on calculator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238250" y="3206750"/>
            <a:ext cx="1501882" cy="206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binomial?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7875" y="1809750"/>
            <a:ext cx="5275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AutoNum type="alphaLcParenR"/>
            </a:pPr>
            <a:r>
              <a:rPr lang="en-US" dirty="0" smtClean="0"/>
              <a:t> The number of fives rolled in 30 rolls of a fair die.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091" y="2841625"/>
            <a:ext cx="86419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YES</a:t>
            </a:r>
          </a:p>
          <a:p>
            <a:r>
              <a:rPr lang="en-US" sz="2400" b="1" dirty="0" smtClean="0">
                <a:solidFill>
                  <a:srgbClr val="008000"/>
                </a:solidFill>
              </a:rPr>
              <a:t>P: </a:t>
            </a:r>
            <a:r>
              <a:rPr lang="en-US" sz="2400" b="1" dirty="0" err="1" smtClean="0">
                <a:solidFill>
                  <a:srgbClr val="008000"/>
                </a:solidFill>
              </a:rPr>
              <a:t>p</a:t>
            </a:r>
            <a:r>
              <a:rPr lang="en-US" sz="2400" b="1" dirty="0" smtClean="0">
                <a:solidFill>
                  <a:srgbClr val="008000"/>
                </a:solidFill>
              </a:rPr>
              <a:t> = 1/6</a:t>
            </a:r>
          </a:p>
          <a:p>
            <a:r>
              <a:rPr lang="en-US" sz="2400" b="1" dirty="0" smtClean="0">
                <a:solidFill>
                  <a:srgbClr val="008000"/>
                </a:solidFill>
              </a:rPr>
              <a:t>O: outcomes are </a:t>
            </a:r>
            <a:r>
              <a:rPr lang="en-US" sz="2400" b="1" dirty="0" err="1" smtClean="0">
                <a:solidFill>
                  <a:srgbClr val="008000"/>
                </a:solidFill>
              </a:rPr>
              <a:t>success(rolling</a:t>
            </a:r>
            <a:r>
              <a:rPr lang="en-US" sz="2400" b="1" dirty="0" smtClean="0">
                <a:solidFill>
                  <a:srgbClr val="008000"/>
                </a:solidFill>
              </a:rPr>
              <a:t> a 5) and </a:t>
            </a:r>
            <a:r>
              <a:rPr lang="en-US" sz="2400" b="1" dirty="0" err="1" smtClean="0">
                <a:solidFill>
                  <a:srgbClr val="008000"/>
                </a:solidFill>
              </a:rPr>
              <a:t>failure(not</a:t>
            </a:r>
            <a:r>
              <a:rPr lang="en-US" sz="2400" b="1" dirty="0" smtClean="0">
                <a:solidFill>
                  <a:srgbClr val="008000"/>
                </a:solidFill>
              </a:rPr>
              <a:t> rolling a 5)</a:t>
            </a:r>
          </a:p>
          <a:p>
            <a:r>
              <a:rPr lang="en-US" sz="2400" b="1" dirty="0" smtClean="0">
                <a:solidFill>
                  <a:srgbClr val="008000"/>
                </a:solidFill>
              </a:rPr>
              <a:t>T: fixed # of trials </a:t>
            </a:r>
            <a:r>
              <a:rPr lang="en-US" sz="2400" b="1" dirty="0" err="1" smtClean="0">
                <a:solidFill>
                  <a:srgbClr val="008000"/>
                </a:solidFill>
              </a:rPr>
              <a:t>n</a:t>
            </a:r>
            <a:r>
              <a:rPr lang="en-US" sz="2400" b="1" dirty="0" smtClean="0">
                <a:solidFill>
                  <a:srgbClr val="008000"/>
                </a:solidFill>
              </a:rPr>
              <a:t> = 30</a:t>
            </a:r>
          </a:p>
          <a:p>
            <a:r>
              <a:rPr lang="en-US" sz="2400" b="1" dirty="0" smtClean="0">
                <a:solidFill>
                  <a:srgbClr val="008000"/>
                </a:solidFill>
              </a:rPr>
              <a:t>I: each roll is independent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</p:spPr>
        <p:txBody>
          <a:bodyPr/>
          <a:lstStyle/>
          <a:p>
            <a:r>
              <a:rPr lang="en-US" dirty="0" smtClean="0"/>
              <a:t>Is it binomial?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4125" y="1714500"/>
            <a:ext cx="590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</a:t>
            </a:r>
            <a:r>
              <a:rPr lang="en-US" dirty="0" smtClean="0"/>
              <a:t>) The number of heads that occur in 10 flips of a fair coin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091" y="2841625"/>
            <a:ext cx="67159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YES</a:t>
            </a:r>
          </a:p>
          <a:p>
            <a:r>
              <a:rPr lang="en-US" sz="2400" b="1" dirty="0" smtClean="0">
                <a:solidFill>
                  <a:srgbClr val="008000"/>
                </a:solidFill>
              </a:rPr>
              <a:t>P: </a:t>
            </a:r>
            <a:r>
              <a:rPr lang="en-US" sz="2400" b="1" dirty="0" err="1" smtClean="0">
                <a:solidFill>
                  <a:srgbClr val="008000"/>
                </a:solidFill>
              </a:rPr>
              <a:t>p</a:t>
            </a:r>
            <a:r>
              <a:rPr lang="en-US" sz="2400" b="1" dirty="0" smtClean="0">
                <a:solidFill>
                  <a:srgbClr val="008000"/>
                </a:solidFill>
              </a:rPr>
              <a:t> = 1/2</a:t>
            </a:r>
          </a:p>
          <a:p>
            <a:r>
              <a:rPr lang="en-US" sz="2400" b="1" dirty="0" smtClean="0">
                <a:solidFill>
                  <a:srgbClr val="008000"/>
                </a:solidFill>
              </a:rPr>
              <a:t>O: outcomes are </a:t>
            </a:r>
            <a:r>
              <a:rPr lang="en-US" sz="2400" b="1" dirty="0" err="1" smtClean="0">
                <a:solidFill>
                  <a:srgbClr val="008000"/>
                </a:solidFill>
              </a:rPr>
              <a:t>success(heads</a:t>
            </a:r>
            <a:r>
              <a:rPr lang="en-US" sz="2400" b="1" dirty="0" smtClean="0">
                <a:solidFill>
                  <a:srgbClr val="008000"/>
                </a:solidFill>
              </a:rPr>
              <a:t>) and </a:t>
            </a:r>
            <a:r>
              <a:rPr lang="en-US" sz="2400" b="1" dirty="0" err="1" smtClean="0">
                <a:solidFill>
                  <a:srgbClr val="008000"/>
                </a:solidFill>
              </a:rPr>
              <a:t>failure(tails</a:t>
            </a:r>
            <a:r>
              <a:rPr lang="en-US" sz="2400" b="1" dirty="0" smtClean="0">
                <a:solidFill>
                  <a:srgbClr val="008000"/>
                </a:solidFill>
              </a:rPr>
              <a:t>)</a:t>
            </a:r>
          </a:p>
          <a:p>
            <a:r>
              <a:rPr lang="en-US" sz="2400" b="1" dirty="0" smtClean="0">
                <a:solidFill>
                  <a:srgbClr val="008000"/>
                </a:solidFill>
              </a:rPr>
              <a:t>T: fixed # of trials </a:t>
            </a:r>
            <a:r>
              <a:rPr lang="en-US" sz="2400" b="1" dirty="0" err="1" smtClean="0">
                <a:solidFill>
                  <a:srgbClr val="008000"/>
                </a:solidFill>
              </a:rPr>
              <a:t>n</a:t>
            </a:r>
            <a:r>
              <a:rPr lang="en-US" sz="2400" b="1" dirty="0" smtClean="0">
                <a:solidFill>
                  <a:srgbClr val="008000"/>
                </a:solidFill>
              </a:rPr>
              <a:t> = 10</a:t>
            </a:r>
          </a:p>
          <a:p>
            <a:r>
              <a:rPr lang="en-US" sz="2400" b="1" dirty="0" smtClean="0">
                <a:solidFill>
                  <a:srgbClr val="008000"/>
                </a:solidFill>
              </a:rPr>
              <a:t>I: each flip is independent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</p:spPr>
        <p:txBody>
          <a:bodyPr/>
          <a:lstStyle/>
          <a:p>
            <a:r>
              <a:rPr lang="en-US" dirty="0" smtClean="0"/>
              <a:t>Is it binomial?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47751" y="1746249"/>
            <a:ext cx="7718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dirty="0" smtClean="0"/>
              <a:t>) The number of hearts after drawing 15 consecutive cards from a standard deck without replacement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091" y="2841625"/>
            <a:ext cx="82641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NO</a:t>
            </a:r>
          </a:p>
          <a:p>
            <a:r>
              <a:rPr lang="en-US" sz="2400" b="1" dirty="0" smtClean="0">
                <a:solidFill>
                  <a:srgbClr val="008000"/>
                </a:solidFill>
              </a:rPr>
              <a:t>P: </a:t>
            </a:r>
            <a:r>
              <a:rPr lang="en-US" sz="2400" b="1" dirty="0" err="1" smtClean="0">
                <a:solidFill>
                  <a:srgbClr val="008000"/>
                </a:solidFill>
              </a:rPr>
              <a:t>p</a:t>
            </a:r>
            <a:r>
              <a:rPr lang="en-US" sz="2400" b="1" dirty="0" smtClean="0">
                <a:solidFill>
                  <a:srgbClr val="008000"/>
                </a:solidFill>
              </a:rPr>
              <a:t> = ??? Changes each card</a:t>
            </a:r>
          </a:p>
          <a:p>
            <a:r>
              <a:rPr lang="en-US" sz="2400" b="1" dirty="0" smtClean="0">
                <a:solidFill>
                  <a:srgbClr val="008000"/>
                </a:solidFill>
              </a:rPr>
              <a:t>O: outcomes are </a:t>
            </a:r>
            <a:r>
              <a:rPr lang="en-US" sz="2400" b="1" dirty="0" err="1" smtClean="0">
                <a:solidFill>
                  <a:srgbClr val="008000"/>
                </a:solidFill>
              </a:rPr>
              <a:t>success(heart</a:t>
            </a:r>
            <a:r>
              <a:rPr lang="en-US" sz="2400" b="1" dirty="0" smtClean="0">
                <a:solidFill>
                  <a:srgbClr val="008000"/>
                </a:solidFill>
              </a:rPr>
              <a:t>) and </a:t>
            </a:r>
            <a:r>
              <a:rPr lang="en-US" sz="2400" b="1" dirty="0" err="1" smtClean="0">
                <a:solidFill>
                  <a:srgbClr val="008000"/>
                </a:solidFill>
              </a:rPr>
              <a:t>failure(not</a:t>
            </a:r>
            <a:r>
              <a:rPr lang="en-US" sz="2400" b="1" dirty="0" smtClean="0">
                <a:solidFill>
                  <a:srgbClr val="008000"/>
                </a:solidFill>
              </a:rPr>
              <a:t> a heart)</a:t>
            </a:r>
          </a:p>
          <a:p>
            <a:r>
              <a:rPr lang="en-US" sz="2400" b="1" dirty="0" smtClean="0">
                <a:solidFill>
                  <a:srgbClr val="008000"/>
                </a:solidFill>
              </a:rPr>
              <a:t>T: fixed # of trials </a:t>
            </a:r>
            <a:r>
              <a:rPr lang="en-US" sz="2400" b="1" dirty="0" err="1" smtClean="0">
                <a:solidFill>
                  <a:srgbClr val="008000"/>
                </a:solidFill>
              </a:rPr>
              <a:t>n</a:t>
            </a:r>
            <a:r>
              <a:rPr lang="en-US" sz="2400" b="1" dirty="0" smtClean="0">
                <a:solidFill>
                  <a:srgbClr val="008000"/>
                </a:solidFill>
              </a:rPr>
              <a:t> = 15</a:t>
            </a:r>
          </a:p>
          <a:p>
            <a:r>
              <a:rPr lang="en-US" sz="2400" b="1" dirty="0" smtClean="0">
                <a:solidFill>
                  <a:srgbClr val="008000"/>
                </a:solidFill>
              </a:rPr>
              <a:t>I: probability is based on previous </a:t>
            </a:r>
            <a:r>
              <a:rPr lang="en-US" sz="2400" b="1" dirty="0" err="1" smtClean="0">
                <a:solidFill>
                  <a:srgbClr val="008000"/>
                </a:solidFill>
              </a:rPr>
              <a:t>draws(NOT</a:t>
            </a:r>
            <a:r>
              <a:rPr lang="en-US" sz="2400" b="1" dirty="0" smtClean="0">
                <a:solidFill>
                  <a:srgbClr val="008000"/>
                </a:solidFill>
              </a:rPr>
              <a:t> independent)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Rolling Dice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4"/>
            <a:ext cx="7691719" cy="96912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1. What is the expected number of fours rolled in 30 rolls of a fair die?</a:t>
            </a:r>
            <a:endParaRPr lang="en-US" dirty="0"/>
          </a:p>
        </p:txBody>
      </p:sp>
      <p:pic>
        <p:nvPicPr>
          <p:cNvPr id="5" name="Picture 4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575" y="4895196"/>
            <a:ext cx="1729953" cy="1724679"/>
          </a:xfrm>
          <a:prstGeom prst="rect">
            <a:avLst/>
          </a:prstGeom>
        </p:spPr>
      </p:pic>
      <p:graphicFrame>
        <p:nvGraphicFramePr>
          <p:cNvPr id="116739" name="Object 3"/>
          <p:cNvGraphicFramePr>
            <a:graphicFrameLocks noChangeAspect="1"/>
          </p:cNvGraphicFramePr>
          <p:nvPr/>
        </p:nvGraphicFramePr>
        <p:xfrm>
          <a:off x="884238" y="2482850"/>
          <a:ext cx="2135981" cy="742950"/>
        </p:xfrm>
        <a:graphic>
          <a:graphicData uri="http://schemas.openxmlformats.org/presentationml/2006/ole">
            <p:oleObj spid="_x0000_s116739" name="Equation" r:id="rId4" imgW="1168400" imgH="4064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84238" y="4010708"/>
            <a:ext cx="7286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2. What is the standard deviation for the number of fours rolled in 30 rolls of a fair die?</a:t>
            </a:r>
            <a:endParaRPr lang="en-US" sz="2200" dirty="0"/>
          </a:p>
        </p:txBody>
      </p:sp>
      <p:graphicFrame>
        <p:nvGraphicFramePr>
          <p:cNvPr id="116745" name="Object 9"/>
          <p:cNvGraphicFramePr>
            <a:graphicFrameLocks noChangeAspect="1"/>
          </p:cNvGraphicFramePr>
          <p:nvPr/>
        </p:nvGraphicFramePr>
        <p:xfrm>
          <a:off x="884237" y="5699615"/>
          <a:ext cx="3608387" cy="920260"/>
        </p:xfrm>
        <a:graphic>
          <a:graphicData uri="http://schemas.openxmlformats.org/presentationml/2006/ole">
            <p:oleObj spid="_x0000_s116745" name="Equation" r:id="rId5" imgW="1892300" imgH="482600" progId="Equation.DSMT4">
              <p:embed/>
            </p:oleObj>
          </a:graphicData>
        </a:graphic>
      </p:graphicFrame>
      <p:graphicFrame>
        <p:nvGraphicFramePr>
          <p:cNvPr id="116747" name="Object 11"/>
          <p:cNvGraphicFramePr>
            <a:graphicFrameLocks noChangeAspect="1"/>
          </p:cNvGraphicFramePr>
          <p:nvPr/>
        </p:nvGraphicFramePr>
        <p:xfrm>
          <a:off x="884237" y="4895196"/>
          <a:ext cx="2834832" cy="708708"/>
        </p:xfrm>
        <a:graphic>
          <a:graphicData uri="http://schemas.openxmlformats.org/presentationml/2006/ole">
            <p:oleObj spid="_x0000_s116747" name="Equation" r:id="rId6" imgW="1016000" imgH="254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Rolling Dice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4"/>
            <a:ext cx="7691719" cy="96912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1. What is the probability of rolling exactly four 5’s in 30 rolls.</a:t>
            </a:r>
            <a:endParaRPr lang="en-US" dirty="0"/>
          </a:p>
        </p:txBody>
      </p:sp>
      <p:pic>
        <p:nvPicPr>
          <p:cNvPr id="5" name="Picture 4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575" y="4895196"/>
            <a:ext cx="1729953" cy="1724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0750" y="2984500"/>
            <a:ext cx="103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P(X = 4)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123909" name="Equation" r:id="rId4" imgW="114300" imgH="16510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83000" y="4095750"/>
            <a:ext cx="5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33500" y="4953000"/>
            <a:ext cx="2972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</a:t>
            </a:r>
            <a:r>
              <a:rPr lang="en-US" i="1" dirty="0" err="1" smtClean="0"/>
              <a:t>n</a:t>
            </a:r>
            <a:r>
              <a:rPr lang="en-US" i="1" dirty="0" smtClean="0"/>
              <a:t>   </a:t>
            </a:r>
            <a:r>
              <a:rPr lang="en-US" i="1" dirty="0" err="1" smtClean="0"/>
              <a:t>p</a:t>
            </a:r>
            <a:r>
              <a:rPr lang="en-US" dirty="0" smtClean="0"/>
              <a:t>  X</a:t>
            </a:r>
          </a:p>
          <a:p>
            <a:r>
              <a:rPr lang="en-US" dirty="0" smtClean="0"/>
              <a:t>binompdf(30,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⅙,4) = .1847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6016625" y="2000250"/>
            <a:ext cx="635000" cy="5556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V="1">
            <a:off x="2050691" y="5782741"/>
            <a:ext cx="591919" cy="2250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1375190" y="3529860"/>
            <a:ext cx="591919" cy="2250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3079751" y="4465082"/>
            <a:ext cx="2746375" cy="4879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16625" y="3634085"/>
            <a:ext cx="2491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Symbols must be written, if you are going to use your calc</a:t>
            </a:r>
          </a:p>
        </p:txBody>
      </p:sp>
      <p:graphicFrame>
        <p:nvGraphicFramePr>
          <p:cNvPr id="123912" name="Object 8"/>
          <p:cNvGraphicFramePr>
            <a:graphicFrameLocks noChangeAspect="1"/>
          </p:cNvGraphicFramePr>
          <p:nvPr/>
        </p:nvGraphicFramePr>
        <p:xfrm>
          <a:off x="2459200" y="2967940"/>
          <a:ext cx="3105719" cy="757019"/>
        </p:xfrm>
        <a:graphic>
          <a:graphicData uri="http://schemas.openxmlformats.org/presentationml/2006/ole">
            <p:oleObj spid="_x0000_s123912" name="Equation" r:id="rId5" imgW="2032000" imgH="4953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31" grpId="0"/>
    </p:bldLst>
  </p:timing>
</p:sld>
</file>

<file path=ppt/theme/_rels/them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409</TotalTime>
  <Words>861</Words>
  <Application>Microsoft Macintosh PowerPoint</Application>
  <PresentationFormat>On-screen Show (4:3)</PresentationFormat>
  <Paragraphs>105</Paragraphs>
  <Slides>23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Venture</vt:lpstr>
      <vt:lpstr>Equation</vt:lpstr>
      <vt:lpstr>Binomial distribution</vt:lpstr>
      <vt:lpstr>Binomial Setting</vt:lpstr>
      <vt:lpstr>Binomial Formulas</vt:lpstr>
      <vt:lpstr>Binomial Formulas</vt:lpstr>
      <vt:lpstr>Is it binomial?</vt:lpstr>
      <vt:lpstr>Is it binomial?</vt:lpstr>
      <vt:lpstr>Is it binomial?</vt:lpstr>
      <vt:lpstr>Rolling Dice</vt:lpstr>
      <vt:lpstr>Rolling Dice</vt:lpstr>
      <vt:lpstr>Rolling Dice</vt:lpstr>
      <vt:lpstr>Rolling Dice</vt:lpstr>
      <vt:lpstr>Albert Pujols</vt:lpstr>
      <vt:lpstr>Albert Pujols</vt:lpstr>
      <vt:lpstr>Albert Pujols</vt:lpstr>
      <vt:lpstr>Albert Pujols</vt:lpstr>
      <vt:lpstr>Albert Pujols</vt:lpstr>
      <vt:lpstr>Albert Pujols</vt:lpstr>
      <vt:lpstr>Albert Pujols</vt:lpstr>
      <vt:lpstr>Albert Pujols</vt:lpstr>
      <vt:lpstr>Albert Pujols</vt:lpstr>
      <vt:lpstr>Albert Pujols</vt:lpstr>
      <vt:lpstr>Albert Pujols</vt:lpstr>
      <vt:lpstr>Albert Pujols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Binomial distribution</dc:title>
  <dc:creator>Classroom</dc:creator>
  <cp:lastModifiedBy>Classroom</cp:lastModifiedBy>
  <cp:revision>22</cp:revision>
  <dcterms:created xsi:type="dcterms:W3CDTF">2012-12-11T16:16:30Z</dcterms:created>
  <dcterms:modified xsi:type="dcterms:W3CDTF">2012-12-11T17:09:00Z</dcterms:modified>
</cp:coreProperties>
</file>