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50"/>
  </p:notesMasterIdLst>
  <p:sldIdLst>
    <p:sldId id="265" r:id="rId2"/>
    <p:sldId id="292" r:id="rId3"/>
    <p:sldId id="294" r:id="rId4"/>
    <p:sldId id="293" r:id="rId5"/>
    <p:sldId id="295" r:id="rId6"/>
    <p:sldId id="296" r:id="rId7"/>
    <p:sldId id="287" r:id="rId8"/>
    <p:sldId id="259" r:id="rId9"/>
    <p:sldId id="262" r:id="rId10"/>
    <p:sldId id="285" r:id="rId11"/>
    <p:sldId id="286" r:id="rId12"/>
    <p:sldId id="264" r:id="rId13"/>
    <p:sldId id="266" r:id="rId14"/>
    <p:sldId id="267" r:id="rId15"/>
    <p:sldId id="288" r:id="rId16"/>
    <p:sldId id="269" r:id="rId17"/>
    <p:sldId id="256" r:id="rId18"/>
    <p:sldId id="270" r:id="rId19"/>
    <p:sldId id="289" r:id="rId20"/>
    <p:sldId id="290" r:id="rId21"/>
    <p:sldId id="291" r:id="rId22"/>
    <p:sldId id="271" r:id="rId23"/>
    <p:sldId id="272" r:id="rId24"/>
    <p:sldId id="273" r:id="rId25"/>
    <p:sldId id="274" r:id="rId26"/>
    <p:sldId id="275" r:id="rId27"/>
    <p:sldId id="263" r:id="rId28"/>
    <p:sldId id="268" r:id="rId29"/>
    <p:sldId id="276" r:id="rId30"/>
    <p:sldId id="277" r:id="rId31"/>
    <p:sldId id="297" r:id="rId32"/>
    <p:sldId id="298" r:id="rId33"/>
    <p:sldId id="299" r:id="rId34"/>
    <p:sldId id="279" r:id="rId35"/>
    <p:sldId id="280" r:id="rId36"/>
    <p:sldId id="281" r:id="rId37"/>
    <p:sldId id="282" r:id="rId38"/>
    <p:sldId id="283" r:id="rId39"/>
    <p:sldId id="284" r:id="rId40"/>
    <p:sldId id="300" r:id="rId41"/>
    <p:sldId id="301" r:id="rId42"/>
    <p:sldId id="302" r:id="rId43"/>
    <p:sldId id="303" r:id="rId44"/>
    <p:sldId id="305" r:id="rId45"/>
    <p:sldId id="304" r:id="rId46"/>
    <p:sldId id="306" r:id="rId47"/>
    <p:sldId id="307" r:id="rId48"/>
    <p:sldId id="30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416" y="-240"/>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558B5-A424-4628-95F9-09D0EDD436EC}" type="datetimeFigureOut">
              <a:rPr lang="en-US" smtClean="0"/>
              <a:pPr/>
              <a:t>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035F5-E198-43F0-B1DC-501EB461F632}" type="slidenum">
              <a:rPr lang="en-US" smtClean="0"/>
              <a:pPr/>
              <a:t>‹#›</a:t>
            </a:fld>
            <a:endParaRPr lang="en-US"/>
          </a:p>
        </p:txBody>
      </p:sp>
    </p:spTree>
    <p:extLst>
      <p:ext uri="{BB962C8B-B14F-4D97-AF65-F5344CB8AC3E}">
        <p14:creationId xmlns:p14="http://schemas.microsoft.com/office/powerpoint/2010/main" val="424988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9035F5-E198-43F0-B1DC-501EB461F632}"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38DAA2C-D819-401E-A29F-D47BD9E91ED0}" type="datetimeFigureOut">
              <a:rPr lang="en-US" smtClean="0"/>
              <a:pPr/>
              <a:t>2/1/16</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38DAA2C-D819-401E-A29F-D47BD9E91ED0}" type="datetimeFigureOut">
              <a:rPr lang="en-US" smtClean="0"/>
              <a:pPr/>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0E35E-3BA7-4172-97D5-CF799AFBB879}"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38DAA2C-D819-401E-A29F-D47BD9E91ED0}" type="datetimeFigureOut">
              <a:rPr lang="en-US" smtClean="0"/>
              <a:pPr/>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0E35E-3BA7-4172-97D5-CF799AFBB879}"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38DAA2C-D819-401E-A29F-D47BD9E91ED0}" type="datetimeFigureOut">
              <a:rPr lang="en-US" smtClean="0"/>
              <a:pPr/>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0E35E-3BA7-4172-97D5-CF799AFBB879}"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38DAA2C-D819-401E-A29F-D47BD9E91ED0}" type="datetimeFigureOut">
              <a:rPr lang="en-US" smtClean="0"/>
              <a:pPr/>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0E35E-3BA7-4172-97D5-CF799AFBB879}"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8DAA2C-D819-401E-A29F-D47BD9E91ED0}" type="datetimeFigureOut">
              <a:rPr lang="en-US" smtClean="0"/>
              <a:pPr/>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0E35E-3BA7-4172-97D5-CF799AFBB879}" type="slidenum">
              <a:rPr lang="en-US" smtClean="0"/>
              <a:pPr/>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38DAA2C-D819-401E-A29F-D47BD9E91ED0}" type="datetimeFigureOut">
              <a:rPr lang="en-US" smtClean="0"/>
              <a:pPr/>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0E35E-3BA7-4172-97D5-CF799AFBB879}"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38DAA2C-D819-401E-A29F-D47BD9E91ED0}" type="datetimeFigureOut">
              <a:rPr lang="en-US" smtClean="0"/>
              <a:pPr/>
              <a:t>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90E35E-3BA7-4172-97D5-CF799AFBB879}"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38DAA2C-D819-401E-A29F-D47BD9E91ED0}" type="datetimeFigureOut">
              <a:rPr lang="en-US" smtClean="0"/>
              <a:pPr/>
              <a:t>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90E35E-3BA7-4172-97D5-CF799AFBB879}"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DAA2C-D819-401E-A29F-D47BD9E91ED0}" type="datetimeFigureOut">
              <a:rPr lang="en-US" smtClean="0"/>
              <a:pPr/>
              <a:t>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90E35E-3BA7-4172-97D5-CF799AFBB8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DAA2C-D819-401E-A29F-D47BD9E91ED0}" type="datetimeFigureOut">
              <a:rPr lang="en-US" smtClean="0"/>
              <a:pPr/>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0E35E-3BA7-4172-97D5-CF799AFBB879}"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38DAA2C-D819-401E-A29F-D47BD9E91ED0}" type="datetimeFigureOut">
              <a:rPr lang="en-US" smtClean="0"/>
              <a:pPr/>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0E35E-3BA7-4172-97D5-CF799AFBB879}"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590E35E-3BA7-4172-97D5-CF799AFBB879}" type="slidenum">
              <a:rPr lang="en-US" smtClean="0"/>
              <a:pPr/>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DAA2C-D819-401E-A29F-D47BD9E91ED0}" type="datetimeFigureOut">
              <a:rPr lang="en-US" smtClean="0"/>
              <a:pPr/>
              <a:t>2/1/16</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8.emf"/><Relationship Id="rId5"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microsoft.com/office/2007/relationships/hdphoto" Target="../media/hdphoto3.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microsoft.com/office/2007/relationships/hdphoto" Target="../media/hdphoto5.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microsoft.com/office/2007/relationships/hdphoto" Target="../media/hdphoto6.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 Id="rId3" Type="http://schemas.microsoft.com/office/2007/relationships/hdphoto" Target="../media/hdphoto7.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 Id="rId3" Type="http://schemas.microsoft.com/office/2007/relationships/hdphoto" Target="../media/hdphoto8.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 Id="rId3" Type="http://schemas.microsoft.com/office/2007/relationships/hdphoto" Target="../media/hdphoto9.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0.wdp"/><Relationship Id="rId4" Type="http://schemas.openxmlformats.org/officeDocument/2006/relationships/image" Target="../media/image34.jpeg"/><Relationship Id="rId5" Type="http://schemas.microsoft.com/office/2007/relationships/hdphoto" Target="../media/hdphoto11.wdp"/><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 Id="rId3" Type="http://schemas.microsoft.com/office/2007/relationships/hdphoto" Target="../media/hdphoto12.wdp"/></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CHAPTER 10</a:t>
            </a:r>
            <a:endParaRPr lang="en-US" dirty="0"/>
          </a:p>
        </p:txBody>
      </p:sp>
      <p:sp>
        <p:nvSpPr>
          <p:cNvPr id="5" name="Subtitle 4"/>
          <p:cNvSpPr>
            <a:spLocks noGrp="1"/>
          </p:cNvSpPr>
          <p:nvPr>
            <p:ph type="subTitle" idx="1"/>
          </p:nvPr>
        </p:nvSpPr>
        <p:spPr>
          <a:xfrm>
            <a:off x="685801" y="3810000"/>
            <a:ext cx="7770812" cy="2590800"/>
          </a:xfrm>
        </p:spPr>
        <p:txBody>
          <a:bodyPr>
            <a:noAutofit/>
          </a:bodyPr>
          <a:lstStyle/>
          <a:p>
            <a:r>
              <a:rPr lang="en-US" sz="2800" dirty="0" smtClean="0"/>
              <a:t>2-Sample T Tests</a:t>
            </a:r>
          </a:p>
          <a:p>
            <a:r>
              <a:rPr lang="en-US" sz="2800" dirty="0" smtClean="0"/>
              <a:t>2 - Sample T Intervals</a:t>
            </a:r>
          </a:p>
          <a:p>
            <a:r>
              <a:rPr lang="en-US" sz="2800" dirty="0" smtClean="0"/>
              <a:t>2 – Prop Z Tests</a:t>
            </a:r>
          </a:p>
          <a:p>
            <a:r>
              <a:rPr lang="en-US" sz="2800" dirty="0" smtClean="0"/>
              <a:t>2 – Prop Z Intervals</a:t>
            </a:r>
          </a:p>
          <a:p>
            <a:r>
              <a:rPr lang="en-US" sz="2800" dirty="0" smtClean="0"/>
              <a:t>Paired T Test</a:t>
            </a:r>
            <a:endParaRPr lang="en-US" sz="2800" dirty="0"/>
          </a:p>
        </p:txBody>
      </p:sp>
    </p:spTree>
    <p:extLst>
      <p:ext uri="{BB962C8B-B14F-4D97-AF65-F5344CB8AC3E}">
        <p14:creationId xmlns:p14="http://schemas.microsoft.com/office/powerpoint/2010/main" val="1140188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09600"/>
            <a:ext cx="8686800" cy="1200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dirty="0"/>
              <a:t>Ho: </a:t>
            </a:r>
            <a:r>
              <a:rPr lang="en-US" sz="2400" dirty="0" smtClean="0"/>
              <a:t>P</a:t>
            </a:r>
            <a:r>
              <a:rPr lang="en-US" sz="2400" baseline="-25000" dirty="0" smtClean="0"/>
              <a:t>A</a:t>
            </a:r>
            <a:r>
              <a:rPr lang="en-US" sz="2400" dirty="0" smtClean="0"/>
              <a:t> </a:t>
            </a:r>
            <a:r>
              <a:rPr lang="en-US" sz="2400" dirty="0"/>
              <a:t>= </a:t>
            </a:r>
            <a:r>
              <a:rPr lang="en-US" sz="2400" dirty="0" smtClean="0"/>
              <a:t>P</a:t>
            </a:r>
            <a:r>
              <a:rPr lang="en-US" sz="2400" baseline="-25000" dirty="0" smtClean="0"/>
              <a:t>J</a:t>
            </a:r>
            <a:r>
              <a:rPr lang="en-US" sz="2400" dirty="0" smtClean="0"/>
              <a:t>  </a:t>
            </a:r>
            <a:r>
              <a:rPr lang="en-US" sz="2400" dirty="0" err="1"/>
              <a:t>vs</a:t>
            </a:r>
            <a:r>
              <a:rPr lang="en-US" sz="2400" dirty="0"/>
              <a:t> </a:t>
            </a:r>
            <a:r>
              <a:rPr lang="en-US" sz="2400" dirty="0" smtClean="0"/>
              <a:t>Ha: P</a:t>
            </a:r>
            <a:r>
              <a:rPr lang="en-US" sz="2400" baseline="-25000" dirty="0" smtClean="0"/>
              <a:t>A</a:t>
            </a:r>
            <a:r>
              <a:rPr lang="en-US" sz="2400" dirty="0" smtClean="0"/>
              <a:t> </a:t>
            </a:r>
            <a:r>
              <a:rPr lang="en-US" sz="2400" dirty="0"/>
              <a:t>≠ </a:t>
            </a:r>
            <a:r>
              <a:rPr lang="en-US" sz="2400" dirty="0" smtClean="0"/>
              <a:t>P</a:t>
            </a:r>
            <a:r>
              <a:rPr lang="en-US" sz="2400" baseline="-25000" dirty="0" smtClean="0"/>
              <a:t>J</a:t>
            </a:r>
            <a:r>
              <a:rPr lang="en-US" sz="2400" dirty="0" smtClean="0"/>
              <a:t>  where P is the true proportion of of 3’s that will appear on their dice. (P</a:t>
            </a:r>
            <a:r>
              <a:rPr lang="en-US" sz="2400" baseline="-25000" dirty="0" smtClean="0"/>
              <a:t>A</a:t>
            </a:r>
            <a:r>
              <a:rPr lang="en-US" sz="2400" dirty="0" smtClean="0"/>
              <a:t> = Arturo’s die……P</a:t>
            </a:r>
            <a:r>
              <a:rPr lang="en-US" sz="2400" baseline="-25000" dirty="0" smtClean="0"/>
              <a:t>J</a:t>
            </a:r>
            <a:r>
              <a:rPr lang="en-US" sz="2400" dirty="0" smtClean="0"/>
              <a:t> = Jennifer’s die) </a:t>
            </a:r>
            <a:endParaRPr lang="en-US" sz="2400" dirty="0"/>
          </a:p>
        </p:txBody>
      </p:sp>
      <p:sp>
        <p:nvSpPr>
          <p:cNvPr id="5" name="TextBox 4"/>
          <p:cNvSpPr txBox="1"/>
          <p:nvPr/>
        </p:nvSpPr>
        <p:spPr>
          <a:xfrm>
            <a:off x="304800" y="2133600"/>
            <a:ext cx="8410691" cy="193899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ASSUMPTIONS: We have two random samples of 60 rolls from Arturo’s die and Jennifer’s die. Their </a:t>
            </a:r>
            <a:r>
              <a:rPr lang="en-US" sz="2400" b="1" dirty="0" smtClean="0"/>
              <a:t>individual rolls are independent</a:t>
            </a:r>
            <a:r>
              <a:rPr lang="en-US" sz="2400" dirty="0" smtClean="0"/>
              <a:t> and their </a:t>
            </a:r>
            <a:r>
              <a:rPr lang="en-US" sz="2400" b="1" dirty="0" smtClean="0"/>
              <a:t>samples are independent from each other. </a:t>
            </a:r>
            <a:r>
              <a:rPr lang="en-US" sz="2400" dirty="0" smtClean="0"/>
              <a:t>Our normal condition for both samples has been checked below and is</a:t>
            </a:r>
            <a:endParaRPr lang="en-US" sz="2400" b="1" dirty="0"/>
          </a:p>
        </p:txBody>
      </p:sp>
      <p:graphicFrame>
        <p:nvGraphicFramePr>
          <p:cNvPr id="7" name="Object 6"/>
          <p:cNvGraphicFramePr>
            <a:graphicFrameLocks noChangeAspect="1"/>
          </p:cNvGraphicFramePr>
          <p:nvPr>
            <p:extLst>
              <p:ext uri="{D42A27DB-BD31-4B8C-83A1-F6EECF244321}">
                <p14:modId xmlns:p14="http://schemas.microsoft.com/office/powerpoint/2010/main" val="2393613333"/>
              </p:ext>
            </p:extLst>
          </p:nvPr>
        </p:nvGraphicFramePr>
        <p:xfrm>
          <a:off x="3581400" y="4876800"/>
          <a:ext cx="2362200" cy="346745"/>
        </p:xfrm>
        <a:graphic>
          <a:graphicData uri="http://schemas.openxmlformats.org/presentationml/2006/ole">
            <mc:AlternateContent xmlns:mc="http://schemas.openxmlformats.org/markup-compatibility/2006">
              <mc:Choice xmlns:v="urn:schemas-microsoft-com:vml" Requires="v">
                <p:oleObj spid="_x0000_s1141" name="Equation" r:id="rId3" imgW="1384300" imgH="203200" progId="Equation.3">
                  <p:embed/>
                </p:oleObj>
              </mc:Choice>
              <mc:Fallback>
                <p:oleObj name="Equation" r:id="rId3" imgW="1384300" imgH="203200" progId="Equation.3">
                  <p:embed/>
                  <p:pic>
                    <p:nvPicPr>
                      <p:cNvPr id="0" name=""/>
                      <p:cNvPicPr/>
                      <p:nvPr/>
                    </p:nvPicPr>
                    <p:blipFill>
                      <a:blip r:embed="rId4"/>
                      <a:stretch>
                        <a:fillRect/>
                      </a:stretch>
                    </p:blipFill>
                    <p:spPr>
                      <a:xfrm>
                        <a:off x="3581400" y="4876800"/>
                        <a:ext cx="2362200" cy="34674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12468425"/>
              </p:ext>
            </p:extLst>
          </p:nvPr>
        </p:nvGraphicFramePr>
        <p:xfrm>
          <a:off x="6324600" y="4876800"/>
          <a:ext cx="2362200" cy="346745"/>
        </p:xfrm>
        <a:graphic>
          <a:graphicData uri="http://schemas.openxmlformats.org/presentationml/2006/ole">
            <mc:AlternateContent xmlns:mc="http://schemas.openxmlformats.org/markup-compatibility/2006">
              <mc:Choice xmlns:v="urn:schemas-microsoft-com:vml" Requires="v">
                <p:oleObj spid="_x0000_s1142" name="Equation" r:id="rId5" imgW="1384300" imgH="203200" progId="Equation.3">
                  <p:embed/>
                </p:oleObj>
              </mc:Choice>
              <mc:Fallback>
                <p:oleObj name="Equation" r:id="rId5" imgW="1384300" imgH="203200" progId="Equation.3">
                  <p:embed/>
                  <p:pic>
                    <p:nvPicPr>
                      <p:cNvPr id="0" name=""/>
                      <p:cNvPicPr/>
                      <p:nvPr/>
                    </p:nvPicPr>
                    <p:blipFill>
                      <a:blip r:embed="rId4"/>
                      <a:stretch>
                        <a:fillRect/>
                      </a:stretch>
                    </p:blipFill>
                    <p:spPr>
                      <a:xfrm>
                        <a:off x="6324600" y="4876800"/>
                        <a:ext cx="2362200" cy="346745"/>
                      </a:xfrm>
                      <a:prstGeom prst="rect">
                        <a:avLst/>
                      </a:prstGeom>
                    </p:spPr>
                  </p:pic>
                </p:oleObj>
              </mc:Fallback>
            </mc:AlternateContent>
          </a:graphicData>
        </a:graphic>
      </p:graphicFrame>
      <p:sp>
        <p:nvSpPr>
          <p:cNvPr id="9" name="TextBox 8"/>
          <p:cNvSpPr txBox="1"/>
          <p:nvPr/>
        </p:nvSpPr>
        <p:spPr>
          <a:xfrm>
            <a:off x="4328309" y="4364792"/>
            <a:ext cx="141378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Arturo’s Die</a:t>
            </a:r>
            <a:endParaRPr lang="en-US" dirty="0"/>
          </a:p>
        </p:txBody>
      </p:sp>
      <p:sp>
        <p:nvSpPr>
          <p:cNvPr id="10" name="TextBox 9"/>
          <p:cNvSpPr txBox="1"/>
          <p:nvPr/>
        </p:nvSpPr>
        <p:spPr>
          <a:xfrm>
            <a:off x="6553200" y="4419600"/>
            <a:ext cx="1520518"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Jennifer’s Die</a:t>
            </a:r>
          </a:p>
        </p:txBody>
      </p:sp>
      <p:sp>
        <p:nvSpPr>
          <p:cNvPr id="11" name="TextBox 10"/>
          <p:cNvSpPr txBox="1"/>
          <p:nvPr/>
        </p:nvSpPr>
        <p:spPr>
          <a:xfrm>
            <a:off x="762000" y="4495800"/>
            <a:ext cx="653319" cy="369332"/>
          </a:xfrm>
          <a:prstGeom prst="rect">
            <a:avLst/>
          </a:prstGeom>
          <a:noFill/>
        </p:spPr>
        <p:txBody>
          <a:bodyPr wrap="none" rtlCol="0">
            <a:spAutoFit/>
          </a:bodyPr>
          <a:lstStyle/>
          <a:p>
            <a:r>
              <a:rPr lang="en-US" dirty="0" smtClean="0"/>
              <a:t>Stats</a:t>
            </a:r>
            <a:endParaRPr lang="en-US" dirty="0"/>
          </a:p>
        </p:txBody>
      </p:sp>
      <p:sp>
        <p:nvSpPr>
          <p:cNvPr id="12" name="TextBox 11"/>
          <p:cNvSpPr txBox="1"/>
          <p:nvPr/>
        </p:nvSpPr>
        <p:spPr>
          <a:xfrm>
            <a:off x="304800" y="4953000"/>
            <a:ext cx="1828800"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z = </a:t>
            </a:r>
          </a:p>
          <a:p>
            <a:r>
              <a:rPr lang="en-US" dirty="0" smtClean="0"/>
              <a:t>P-value = </a:t>
            </a:r>
          </a:p>
          <a:p>
            <a:r>
              <a:rPr lang="en-US" dirty="0" smtClean="0"/>
              <a:t>P-</a:t>
            </a:r>
            <a:r>
              <a:rPr lang="en-US" dirty="0" err="1" smtClean="0"/>
              <a:t>hat</a:t>
            </a:r>
            <a:r>
              <a:rPr lang="en-US" baseline="-25000" dirty="0" err="1" smtClean="0"/>
              <a:t>A</a:t>
            </a:r>
            <a:r>
              <a:rPr lang="en-US" dirty="0" smtClean="0"/>
              <a:t> = </a:t>
            </a:r>
          </a:p>
          <a:p>
            <a:r>
              <a:rPr lang="en-US" dirty="0" smtClean="0"/>
              <a:t>P-</a:t>
            </a:r>
            <a:r>
              <a:rPr lang="en-US" dirty="0" err="1" smtClean="0"/>
              <a:t>hat</a:t>
            </a:r>
            <a:r>
              <a:rPr lang="en-US" baseline="-25000" dirty="0" err="1" smtClean="0"/>
              <a:t>J</a:t>
            </a:r>
            <a:r>
              <a:rPr lang="en-US" dirty="0" smtClean="0"/>
              <a:t> = </a:t>
            </a:r>
            <a:endParaRPr lang="en-US" dirty="0"/>
          </a:p>
          <a:p>
            <a:r>
              <a:rPr lang="en-US" dirty="0" smtClean="0"/>
              <a:t>P-</a:t>
            </a:r>
            <a:r>
              <a:rPr lang="en-US" dirty="0" err="1" smtClean="0"/>
              <a:t>hat</a:t>
            </a:r>
            <a:r>
              <a:rPr lang="en-US" baseline="-25000" dirty="0" err="1" smtClean="0"/>
              <a:t>C</a:t>
            </a:r>
            <a:endParaRPr lang="en-US" dirty="0"/>
          </a:p>
        </p:txBody>
      </p:sp>
      <p:sp>
        <p:nvSpPr>
          <p:cNvPr id="13" name="TextBox 12"/>
          <p:cNvSpPr txBox="1"/>
          <p:nvPr/>
        </p:nvSpPr>
        <p:spPr>
          <a:xfrm>
            <a:off x="3702314" y="5277105"/>
            <a:ext cx="1840054" cy="646331"/>
          </a:xfrm>
          <a:prstGeom prst="rect">
            <a:avLst/>
          </a:prstGeom>
          <a:noFill/>
        </p:spPr>
        <p:txBody>
          <a:bodyPr wrap="none" rtlCol="0">
            <a:spAutoFit/>
          </a:bodyPr>
          <a:lstStyle/>
          <a:p>
            <a:r>
              <a:rPr lang="en-US" dirty="0" smtClean="0"/>
              <a:t>60(</a:t>
            </a:r>
            <a:r>
              <a:rPr lang="en-US" dirty="0"/>
              <a:t> </a:t>
            </a:r>
            <a:r>
              <a:rPr lang="en-US" dirty="0" smtClean="0"/>
              <a:t>   )   &amp; 60(</a:t>
            </a:r>
            <a:r>
              <a:rPr lang="en-US" dirty="0"/>
              <a:t> </a:t>
            </a:r>
            <a:r>
              <a:rPr lang="en-US" dirty="0" smtClean="0"/>
              <a:t>   )</a:t>
            </a:r>
          </a:p>
          <a:p>
            <a:r>
              <a:rPr lang="en-US" dirty="0" smtClean="0"/>
              <a:t>  </a:t>
            </a:r>
            <a:endParaRPr lang="en-US" dirty="0"/>
          </a:p>
        </p:txBody>
      </p:sp>
      <p:sp>
        <p:nvSpPr>
          <p:cNvPr id="14" name="TextBox 13"/>
          <p:cNvSpPr txBox="1"/>
          <p:nvPr/>
        </p:nvSpPr>
        <p:spPr>
          <a:xfrm>
            <a:off x="6474578" y="5366547"/>
            <a:ext cx="1898890" cy="646331"/>
          </a:xfrm>
          <a:prstGeom prst="rect">
            <a:avLst/>
          </a:prstGeom>
          <a:noFill/>
        </p:spPr>
        <p:txBody>
          <a:bodyPr wrap="none" rtlCol="0">
            <a:spAutoFit/>
          </a:bodyPr>
          <a:lstStyle/>
          <a:p>
            <a:r>
              <a:rPr lang="en-US" dirty="0" smtClean="0"/>
              <a:t>60(</a:t>
            </a:r>
            <a:r>
              <a:rPr lang="en-US" dirty="0"/>
              <a:t> </a:t>
            </a:r>
            <a:r>
              <a:rPr lang="en-US" dirty="0" smtClean="0"/>
              <a:t>    )   &amp; 60(</a:t>
            </a:r>
            <a:r>
              <a:rPr lang="en-US" dirty="0"/>
              <a:t> </a:t>
            </a:r>
            <a:r>
              <a:rPr lang="en-US" dirty="0" smtClean="0"/>
              <a:t>   )</a:t>
            </a:r>
          </a:p>
          <a:p>
            <a:r>
              <a:rPr lang="en-US" dirty="0"/>
              <a:t> </a:t>
            </a:r>
            <a:r>
              <a:rPr lang="en-US" dirty="0" smtClean="0"/>
              <a:t>  </a:t>
            </a:r>
            <a:endParaRPr lang="en-US" dirty="0"/>
          </a:p>
        </p:txBody>
      </p:sp>
      <p:sp>
        <p:nvSpPr>
          <p:cNvPr id="2" name="TextBox 1"/>
          <p:cNvSpPr txBox="1"/>
          <p:nvPr/>
        </p:nvSpPr>
        <p:spPr>
          <a:xfrm>
            <a:off x="2133600" y="3657600"/>
            <a:ext cx="3031599" cy="400110"/>
          </a:xfrm>
          <a:prstGeom prst="rect">
            <a:avLst/>
          </a:prstGeom>
          <a:noFill/>
        </p:spPr>
        <p:txBody>
          <a:bodyPr wrap="none" rtlCol="0">
            <a:spAutoFit/>
          </a:bodyPr>
          <a:lstStyle/>
          <a:p>
            <a:r>
              <a:rPr lang="en-US" sz="2000" b="1" dirty="0" smtClean="0">
                <a:solidFill>
                  <a:srgbClr val="FF0000"/>
                </a:solidFill>
              </a:rPr>
              <a:t>______________________</a:t>
            </a:r>
            <a:endParaRPr lang="en-US" sz="2000" b="1" dirty="0">
              <a:solidFill>
                <a:srgbClr val="FF0000"/>
              </a:solidFill>
            </a:endParaRPr>
          </a:p>
        </p:txBody>
      </p:sp>
      <p:sp>
        <p:nvSpPr>
          <p:cNvPr id="3" name="TextBox 2"/>
          <p:cNvSpPr txBox="1"/>
          <p:nvPr/>
        </p:nvSpPr>
        <p:spPr>
          <a:xfrm>
            <a:off x="2819400" y="228600"/>
            <a:ext cx="210826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2-Proportion Z Test</a:t>
            </a:r>
            <a:endParaRPr lang="en-US" dirty="0"/>
          </a:p>
        </p:txBody>
      </p:sp>
    </p:spTree>
    <p:extLst>
      <p:ext uri="{BB962C8B-B14F-4D97-AF65-F5344CB8AC3E}">
        <p14:creationId xmlns:p14="http://schemas.microsoft.com/office/powerpoint/2010/main" val="3031291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p:bldP spid="12" grpId="0" animBg="1"/>
      <p:bldP spid="13" grpId="0"/>
      <p:bldP spid="14" grpId="0"/>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2736" y="411434"/>
            <a:ext cx="7864064"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This p-value is _______________ to reject Ho at __________.</a:t>
            </a:r>
          </a:p>
          <a:p>
            <a:endParaRPr lang="en-US" dirty="0"/>
          </a:p>
          <a:p>
            <a:r>
              <a:rPr lang="en-US" dirty="0" smtClean="0"/>
              <a:t>There is ________________evidence to suggest that Arturo’s and Jennifer’s dice are different in the proportion of 3’s that appear .</a:t>
            </a:r>
            <a:endParaRPr lang="en-US" dirty="0"/>
          </a:p>
        </p:txBody>
      </p:sp>
      <p:sp>
        <p:nvSpPr>
          <p:cNvPr id="7" name="TextBox 6"/>
          <p:cNvSpPr txBox="1"/>
          <p:nvPr/>
        </p:nvSpPr>
        <p:spPr>
          <a:xfrm>
            <a:off x="457200" y="2057400"/>
            <a:ext cx="838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Show how the results of a 95% confidence interval can help obtain the same conclusion that we arrived at with the significance test.</a:t>
            </a:r>
            <a:endParaRPr lang="en-US" dirty="0"/>
          </a:p>
        </p:txBody>
      </p:sp>
      <p:sp>
        <p:nvSpPr>
          <p:cNvPr id="2" name="TextBox 1"/>
          <p:cNvSpPr txBox="1"/>
          <p:nvPr/>
        </p:nvSpPr>
        <p:spPr>
          <a:xfrm>
            <a:off x="2971800" y="2971800"/>
            <a:ext cx="3007178" cy="646331"/>
          </a:xfrm>
          <a:prstGeom prst="rect">
            <a:avLst/>
          </a:prstGeom>
          <a:solidFill>
            <a:schemeClr val="accent2">
              <a:lumMod val="60000"/>
              <a:lumOff val="40000"/>
            </a:schemeClr>
          </a:solidFill>
        </p:spPr>
        <p:txBody>
          <a:bodyPr wrap="none" rtlCol="0">
            <a:spAutoFit/>
          </a:bodyPr>
          <a:lstStyle/>
          <a:p>
            <a:r>
              <a:rPr lang="en-US" sz="3600" dirty="0" smtClean="0"/>
              <a:t>(-.0476, .1809)</a:t>
            </a:r>
            <a:endParaRPr lang="en-US" sz="3600" dirty="0"/>
          </a:p>
        </p:txBody>
      </p:sp>
      <p:sp>
        <p:nvSpPr>
          <p:cNvPr id="3" name="TextBox 2"/>
          <p:cNvSpPr txBox="1"/>
          <p:nvPr/>
        </p:nvSpPr>
        <p:spPr>
          <a:xfrm>
            <a:off x="2743200" y="3886200"/>
            <a:ext cx="3628442" cy="369332"/>
          </a:xfrm>
          <a:prstGeom prst="rect">
            <a:avLst/>
          </a:prstGeom>
          <a:noFill/>
        </p:spPr>
        <p:txBody>
          <a:bodyPr wrap="none" rtlCol="0">
            <a:spAutoFit/>
          </a:bodyPr>
          <a:lstStyle/>
          <a:p>
            <a:r>
              <a:rPr lang="en-US" dirty="0" smtClean="0"/>
              <a:t>Is </a:t>
            </a:r>
            <a:r>
              <a:rPr lang="en-US" b="1" dirty="0" smtClean="0">
                <a:solidFill>
                  <a:srgbClr val="FF0000"/>
                </a:solidFill>
              </a:rPr>
              <a:t>ZERO</a:t>
            </a:r>
            <a:r>
              <a:rPr lang="en-US" dirty="0" smtClean="0"/>
              <a:t> contained in this interval?</a:t>
            </a:r>
            <a:endParaRPr lang="en-US" dirty="0"/>
          </a:p>
        </p:txBody>
      </p:sp>
      <p:sp>
        <p:nvSpPr>
          <p:cNvPr id="5" name="TextBox 4"/>
          <p:cNvSpPr txBox="1"/>
          <p:nvPr/>
        </p:nvSpPr>
        <p:spPr>
          <a:xfrm>
            <a:off x="381000" y="4495800"/>
            <a:ext cx="8534400" cy="1815882"/>
          </a:xfrm>
          <a:prstGeom prst="rect">
            <a:avLst/>
          </a:prstGeom>
          <a:noFill/>
        </p:spPr>
        <p:txBody>
          <a:bodyPr wrap="square" rtlCol="0">
            <a:spAutoFit/>
          </a:bodyPr>
          <a:lstStyle/>
          <a:p>
            <a:r>
              <a:rPr lang="en-US" sz="2800" dirty="0" smtClean="0"/>
              <a:t>Since ZERO </a:t>
            </a:r>
            <a:r>
              <a:rPr lang="en-US" sz="2800" u="sng" dirty="0" smtClean="0"/>
              <a:t>is contained </a:t>
            </a:r>
            <a:r>
              <a:rPr lang="en-US" sz="2800" dirty="0" smtClean="0"/>
              <a:t>in my interval, this is evidence to suggest that there is no difference between Arturo’s and Jennifer’s dice in the proportion of 3’s that occur.</a:t>
            </a:r>
            <a:endParaRPr lang="en-US" sz="2800" dirty="0"/>
          </a:p>
        </p:txBody>
      </p:sp>
      <p:sp>
        <p:nvSpPr>
          <p:cNvPr id="6" name="TextBox 5"/>
          <p:cNvSpPr txBox="1"/>
          <p:nvPr/>
        </p:nvSpPr>
        <p:spPr>
          <a:xfrm>
            <a:off x="6705600" y="2895600"/>
            <a:ext cx="2057400" cy="1384995"/>
          </a:xfrm>
          <a:prstGeom prst="rect">
            <a:avLst/>
          </a:prstGeom>
          <a:solidFill>
            <a:srgbClr val="008000"/>
          </a:solidFill>
          <a:ln w="57150" cmpd="sng">
            <a:solidFill>
              <a:srgbClr val="FFFF00"/>
            </a:solidFill>
          </a:ln>
        </p:spPr>
        <p:txBody>
          <a:bodyPr wrap="square" rtlCol="0">
            <a:spAutoFit/>
          </a:bodyPr>
          <a:lstStyle/>
          <a:p>
            <a:r>
              <a:rPr lang="en-US" sz="2800" dirty="0" smtClean="0">
                <a:solidFill>
                  <a:schemeClr val="bg1"/>
                </a:solidFill>
              </a:rPr>
              <a:t>ZERO means not different</a:t>
            </a:r>
            <a:endParaRPr lang="en-US" sz="2800" dirty="0">
              <a:solidFill>
                <a:schemeClr val="bg1"/>
              </a:solidFill>
            </a:endParaRPr>
          </a:p>
        </p:txBody>
      </p:sp>
    </p:spTree>
    <p:extLst>
      <p:ext uri="{BB962C8B-B14F-4D97-AF65-F5344CB8AC3E}">
        <p14:creationId xmlns:p14="http://schemas.microsoft.com/office/powerpoint/2010/main" val="1799746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
                                        <p:tgtEl>
                                          <p:spTgt spid="3"/>
                                        </p:tgtEl>
                                      </p:cBhvr>
                                    </p:animEffect>
                                    <p:anim calcmode="lin" valueType="num">
                                      <p:cBhvr>
                                        <p:cTn id="20" dur="400" fill="hold"/>
                                        <p:tgtEl>
                                          <p:spTgt spid="3"/>
                                        </p:tgtEl>
                                        <p:attrNameLst>
                                          <p:attrName>ppt_x</p:attrName>
                                        </p:attrNameLst>
                                      </p:cBhvr>
                                      <p:tavLst>
                                        <p:tav tm="0">
                                          <p:val>
                                            <p:strVal val="#ppt_x"/>
                                          </p:val>
                                        </p:tav>
                                        <p:tav tm="100000">
                                          <p:val>
                                            <p:strVal val="#ppt_x"/>
                                          </p:val>
                                        </p:tav>
                                      </p:tavLst>
                                    </p:anim>
                                    <p:anim calcmode="lin" valueType="num">
                                      <p:cBhvr>
                                        <p:cTn id="21" dur="400" fill="hold"/>
                                        <p:tgtEl>
                                          <p:spTgt spid="3"/>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fltVal val="0"/>
                                          </p:val>
                                        </p:tav>
                                        <p:tav tm="100000">
                                          <p:val>
                                            <p:strVal val="#ppt_w"/>
                                          </p:val>
                                        </p:tav>
                                      </p:tavLst>
                                    </p:anim>
                                    <p:anim calcmode="lin" valueType="num">
                                      <p:cBhvr>
                                        <p:cTn id="41" dur="1000" fill="hold"/>
                                        <p:tgtEl>
                                          <p:spTgt spid="6"/>
                                        </p:tgtEl>
                                        <p:attrNameLst>
                                          <p:attrName>ppt_h</p:attrName>
                                        </p:attrNameLst>
                                      </p:cBhvr>
                                      <p:tavLst>
                                        <p:tav tm="0">
                                          <p:val>
                                            <p:fltVal val="0"/>
                                          </p:val>
                                        </p:tav>
                                        <p:tav tm="100000">
                                          <p:val>
                                            <p:strVal val="#ppt_h"/>
                                          </p:val>
                                        </p:tav>
                                      </p:tavLst>
                                    </p:anim>
                                    <p:anim calcmode="lin" valueType="num">
                                      <p:cBhvr>
                                        <p:cTn id="42" dur="1000" fill="hold"/>
                                        <p:tgtEl>
                                          <p:spTgt spid="6"/>
                                        </p:tgtEl>
                                        <p:attrNameLst>
                                          <p:attrName>style.rotation</p:attrName>
                                        </p:attrNameLst>
                                      </p:cBhvr>
                                      <p:tavLst>
                                        <p:tav tm="0">
                                          <p:val>
                                            <p:fltVal val="90"/>
                                          </p:val>
                                        </p:tav>
                                        <p:tav tm="100000">
                                          <p:val>
                                            <p:fltVal val="0"/>
                                          </p:val>
                                        </p:tav>
                                      </p:tavLst>
                                    </p:anim>
                                    <p:animEffect transition="in" filter="fade">
                                      <p:cBhvr>
                                        <p:cTn id="4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7236"/>
            <a:ext cx="8991600" cy="1371600"/>
          </a:xfrm>
        </p:spPr>
        <p:txBody>
          <a:bodyPr/>
          <a:lstStyle/>
          <a:p>
            <a:r>
              <a:rPr lang="en-US" dirty="0" smtClean="0"/>
              <a:t>Ex. Michelle’s  and Lola’s dice.</a:t>
            </a:r>
            <a:endParaRPr lang="en-US" dirty="0"/>
          </a:p>
        </p:txBody>
      </p:sp>
      <p:pic>
        <p:nvPicPr>
          <p:cNvPr id="4" name="Picture 3" descr="Picture 2.png"/>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33400" y="1305611"/>
            <a:ext cx="8001000" cy="5563275"/>
          </a:xfrm>
          <a:prstGeom prst="rect">
            <a:avLst/>
          </a:prstGeom>
        </p:spPr>
      </p:pic>
    </p:spTree>
    <p:extLst>
      <p:ext uri="{BB962C8B-B14F-4D97-AF65-F5344CB8AC3E}">
        <p14:creationId xmlns:p14="http://schemas.microsoft.com/office/powerpoint/2010/main" val="16633839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Ryan’s and Kevin’s dice</a:t>
            </a:r>
            <a:endParaRPr lang="en-US" dirty="0"/>
          </a:p>
        </p:txBody>
      </p:sp>
      <p:pic>
        <p:nvPicPr>
          <p:cNvPr id="4" name="Picture 3" descr="Picture 1.png"/>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57200" y="1524000"/>
            <a:ext cx="8153400" cy="5073915"/>
          </a:xfrm>
          <a:prstGeom prst="rect">
            <a:avLst/>
          </a:prstGeom>
        </p:spPr>
      </p:pic>
    </p:spTree>
    <p:extLst>
      <p:ext uri="{BB962C8B-B14F-4D97-AF65-F5344CB8AC3E}">
        <p14:creationId xmlns:p14="http://schemas.microsoft.com/office/powerpoint/2010/main" val="21125055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 CI to make a decision</a:t>
            </a:r>
            <a:endParaRPr lang="en-US" dirty="0"/>
          </a:p>
        </p:txBody>
      </p:sp>
      <p:pic>
        <p:nvPicPr>
          <p:cNvPr id="4" name="Picture 3" descr="Picture 2.png"/>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2133"/>
          <a:stretch/>
        </p:blipFill>
        <p:spPr>
          <a:xfrm>
            <a:off x="381000" y="1143000"/>
            <a:ext cx="8153400" cy="4865384"/>
          </a:xfrm>
          <a:prstGeom prst="rect">
            <a:avLst/>
          </a:prstGeom>
        </p:spPr>
      </p:pic>
      <p:sp>
        <p:nvSpPr>
          <p:cNvPr id="5" name="TextBox 4"/>
          <p:cNvSpPr txBox="1"/>
          <p:nvPr/>
        </p:nvSpPr>
        <p:spPr>
          <a:xfrm>
            <a:off x="152400" y="6172200"/>
            <a:ext cx="8637776" cy="369332"/>
          </a:xfrm>
          <a:prstGeom prst="rect">
            <a:avLst/>
          </a:prstGeom>
          <a:noFill/>
        </p:spPr>
        <p:txBody>
          <a:bodyPr wrap="none" rtlCol="0">
            <a:spAutoFit/>
          </a:bodyPr>
          <a:lstStyle/>
          <a:p>
            <a:r>
              <a:rPr lang="en-US" dirty="0" smtClean="0"/>
              <a:t>This strategy should only be done if they “TELL YOU” to do a CI to test a hypothesis</a:t>
            </a:r>
            <a:endParaRPr lang="en-US" dirty="0"/>
          </a:p>
        </p:txBody>
      </p:sp>
    </p:spTree>
    <p:extLst>
      <p:ext uri="{BB962C8B-B14F-4D97-AF65-F5344CB8AC3E}">
        <p14:creationId xmlns:p14="http://schemas.microsoft.com/office/powerpoint/2010/main" val="1732548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0813" cy="600636"/>
          </a:xfrm>
        </p:spPr>
        <p:txBody>
          <a:bodyPr/>
          <a:lstStyle/>
          <a:p>
            <a:r>
              <a:rPr lang="en-US" dirty="0" smtClean="0"/>
              <a:t>Calculator Practice</a:t>
            </a:r>
            <a:endParaRPr lang="en-US" dirty="0"/>
          </a:p>
        </p:txBody>
      </p:sp>
      <p:sp>
        <p:nvSpPr>
          <p:cNvPr id="3" name="Content Placeholder 2"/>
          <p:cNvSpPr>
            <a:spLocks noGrp="1"/>
          </p:cNvSpPr>
          <p:nvPr>
            <p:ph idx="1"/>
          </p:nvPr>
        </p:nvSpPr>
        <p:spPr>
          <a:xfrm>
            <a:off x="762000" y="914400"/>
            <a:ext cx="7770813" cy="457200"/>
          </a:xfrm>
        </p:spPr>
        <p:txBody>
          <a:bodyPr/>
          <a:lstStyle/>
          <a:p>
            <a:r>
              <a:rPr lang="en-US" dirty="0" smtClean="0"/>
              <a:t>Have graduation rates increased……..?</a:t>
            </a:r>
            <a:endParaRPr lang="en-US" dirty="0"/>
          </a:p>
        </p:txBody>
      </p:sp>
      <p:sp>
        <p:nvSpPr>
          <p:cNvPr id="4" name="TextBox 3"/>
          <p:cNvSpPr txBox="1"/>
          <p:nvPr/>
        </p:nvSpPr>
        <p:spPr>
          <a:xfrm>
            <a:off x="914400" y="3886200"/>
            <a:ext cx="8229600" cy="830997"/>
          </a:xfrm>
          <a:prstGeom prst="rect">
            <a:avLst/>
          </a:prstGeom>
          <a:noFill/>
        </p:spPr>
        <p:txBody>
          <a:bodyPr wrap="square" rtlCol="0">
            <a:spAutoFit/>
          </a:bodyPr>
          <a:lstStyle/>
          <a:p>
            <a:r>
              <a:rPr lang="en-US" sz="2400" dirty="0" smtClean="0"/>
              <a:t>H</a:t>
            </a:r>
            <a:r>
              <a:rPr lang="en-US" sz="2400" baseline="-25000" dirty="0" smtClean="0"/>
              <a:t>o</a:t>
            </a:r>
            <a:r>
              <a:rPr lang="en-US" sz="2400" dirty="0" smtClean="0"/>
              <a:t>: </a:t>
            </a:r>
            <a:r>
              <a:rPr lang="en-US" sz="2400" i="1" dirty="0" smtClean="0"/>
              <a:t>p</a:t>
            </a:r>
            <a:r>
              <a:rPr lang="en-US" sz="2400" baseline="-25000" dirty="0" smtClean="0"/>
              <a:t>2008</a:t>
            </a:r>
            <a:r>
              <a:rPr lang="en-US" sz="2400" dirty="0" smtClean="0"/>
              <a:t> =  </a:t>
            </a:r>
            <a:r>
              <a:rPr lang="en-US" sz="2400" i="1" dirty="0" smtClean="0"/>
              <a:t>p</a:t>
            </a:r>
            <a:r>
              <a:rPr lang="en-US" sz="2400" baseline="-25000" dirty="0" smtClean="0"/>
              <a:t>2014 </a:t>
            </a:r>
            <a:r>
              <a:rPr lang="en-US" sz="2400" dirty="0" smtClean="0"/>
              <a:t> </a:t>
            </a:r>
            <a:r>
              <a:rPr lang="en-US" sz="2400" dirty="0" err="1" smtClean="0"/>
              <a:t>vs</a:t>
            </a:r>
            <a:r>
              <a:rPr lang="en-US" sz="2400" dirty="0" smtClean="0"/>
              <a:t>   H</a:t>
            </a:r>
            <a:r>
              <a:rPr lang="en-US" sz="2400" baseline="-25000" dirty="0" smtClean="0"/>
              <a:t>a</a:t>
            </a:r>
            <a:r>
              <a:rPr lang="en-US" sz="2400" dirty="0" smtClean="0"/>
              <a:t>: </a:t>
            </a:r>
            <a:r>
              <a:rPr lang="en-US" sz="2400" i="1" dirty="0" smtClean="0"/>
              <a:t>p</a:t>
            </a:r>
            <a:r>
              <a:rPr lang="en-US" sz="2400" baseline="-25000" dirty="0" smtClean="0"/>
              <a:t>2008</a:t>
            </a:r>
            <a:r>
              <a:rPr lang="en-US" sz="2400" dirty="0" smtClean="0"/>
              <a:t> &lt;  </a:t>
            </a:r>
            <a:r>
              <a:rPr lang="en-US" sz="2400" i="1" dirty="0" smtClean="0"/>
              <a:t>p</a:t>
            </a:r>
            <a:r>
              <a:rPr lang="en-US" sz="2400" baseline="-25000" dirty="0" smtClean="0"/>
              <a:t>2014 </a:t>
            </a:r>
            <a:r>
              <a:rPr lang="en-US" sz="2400" dirty="0" smtClean="0"/>
              <a:t> where </a:t>
            </a:r>
            <a:r>
              <a:rPr lang="en-US" sz="2400" i="1" dirty="0" smtClean="0"/>
              <a:t>p </a:t>
            </a:r>
            <a:r>
              <a:rPr lang="en-US" sz="2400" dirty="0" smtClean="0"/>
              <a:t> is the true proportion of seniors that have graduated in 2008 and 2014</a:t>
            </a:r>
            <a:endParaRPr lang="en-US" sz="2400" dirty="0"/>
          </a:p>
        </p:txBody>
      </p:sp>
      <p:sp>
        <p:nvSpPr>
          <p:cNvPr id="5" name="TextBox 4"/>
          <p:cNvSpPr txBox="1"/>
          <p:nvPr/>
        </p:nvSpPr>
        <p:spPr>
          <a:xfrm>
            <a:off x="381000" y="1524000"/>
            <a:ext cx="8534400"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2008</a:t>
            </a:r>
          </a:p>
          <a:p>
            <a:r>
              <a:rPr lang="en-US" dirty="0" smtClean="0"/>
              <a:t>200 seniors graduated out of 345 total seniors</a:t>
            </a:r>
          </a:p>
          <a:p>
            <a:endParaRPr lang="en-US" dirty="0"/>
          </a:p>
          <a:p>
            <a:r>
              <a:rPr lang="en-US" dirty="0" smtClean="0"/>
              <a:t>2014</a:t>
            </a:r>
          </a:p>
          <a:p>
            <a:r>
              <a:rPr lang="en-US" dirty="0" smtClean="0"/>
              <a:t>209 seniors graduated out 341 total seniors</a:t>
            </a:r>
          </a:p>
        </p:txBody>
      </p:sp>
      <p:sp>
        <p:nvSpPr>
          <p:cNvPr id="6" name="TextBox 5"/>
          <p:cNvSpPr txBox="1"/>
          <p:nvPr/>
        </p:nvSpPr>
        <p:spPr>
          <a:xfrm>
            <a:off x="609600" y="3352800"/>
            <a:ext cx="5228377" cy="369332"/>
          </a:xfrm>
          <a:prstGeom prst="rect">
            <a:avLst/>
          </a:prstGeom>
          <a:noFill/>
        </p:spPr>
        <p:txBody>
          <a:bodyPr wrap="none" rtlCol="0">
            <a:spAutoFit/>
          </a:bodyPr>
          <a:lstStyle/>
          <a:p>
            <a:r>
              <a:rPr lang="en-US" dirty="0" smtClean="0"/>
              <a:t>1. Write out the proper hypothesis for this situation.</a:t>
            </a:r>
            <a:endParaRPr lang="en-US" dirty="0"/>
          </a:p>
        </p:txBody>
      </p:sp>
      <p:sp>
        <p:nvSpPr>
          <p:cNvPr id="7" name="TextBox 6"/>
          <p:cNvSpPr txBox="1"/>
          <p:nvPr/>
        </p:nvSpPr>
        <p:spPr>
          <a:xfrm>
            <a:off x="776149" y="5045371"/>
            <a:ext cx="4972410" cy="369332"/>
          </a:xfrm>
          <a:prstGeom prst="rect">
            <a:avLst/>
          </a:prstGeom>
          <a:noFill/>
        </p:spPr>
        <p:txBody>
          <a:bodyPr wrap="none" rtlCol="0">
            <a:spAutoFit/>
          </a:bodyPr>
          <a:lstStyle/>
          <a:p>
            <a:r>
              <a:rPr lang="en-US" dirty="0" smtClean="0"/>
              <a:t>2. What is the p-value and conclusion in context?</a:t>
            </a:r>
            <a:endParaRPr lang="en-US" dirty="0"/>
          </a:p>
        </p:txBody>
      </p:sp>
      <p:sp>
        <p:nvSpPr>
          <p:cNvPr id="8" name="TextBox 7"/>
          <p:cNvSpPr txBox="1"/>
          <p:nvPr/>
        </p:nvSpPr>
        <p:spPr>
          <a:xfrm>
            <a:off x="1093665" y="5645170"/>
            <a:ext cx="7593136" cy="830997"/>
          </a:xfrm>
          <a:prstGeom prst="rect">
            <a:avLst/>
          </a:prstGeom>
          <a:noFill/>
        </p:spPr>
        <p:txBody>
          <a:bodyPr wrap="square" rtlCol="0">
            <a:spAutoFit/>
          </a:bodyPr>
          <a:lstStyle/>
          <a:p>
            <a:r>
              <a:rPr lang="en-US" sz="2400" dirty="0" smtClean="0"/>
              <a:t>P-value = .1878…There is NOT enough evidence to suggest that the graduation rate has increased.</a:t>
            </a:r>
            <a:endParaRPr lang="en-US" sz="2400" dirty="0"/>
          </a:p>
        </p:txBody>
      </p:sp>
    </p:spTree>
    <p:extLst>
      <p:ext uri="{BB962C8B-B14F-4D97-AF65-F5344CB8AC3E}">
        <p14:creationId xmlns:p14="http://schemas.microsoft.com/office/powerpoint/2010/main" val="1093801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04800"/>
            <a:ext cx="8458200" cy="936625"/>
          </a:xfrm>
        </p:spPr>
        <p:txBody>
          <a:bodyPr/>
          <a:lstStyle/>
          <a:p>
            <a:r>
              <a:rPr lang="en-US" dirty="0" smtClean="0"/>
              <a:t>Paper Airplane Competition</a:t>
            </a:r>
            <a:endParaRPr lang="en-US" dirty="0"/>
          </a:p>
        </p:txBody>
      </p:sp>
      <p:pic>
        <p:nvPicPr>
          <p:cNvPr id="6" name="Picture 5" descr="Picture 2.png"/>
          <p:cNvPicPr>
            <a:picLocks noChangeAspect="1"/>
          </p:cNvPicPr>
          <p:nvPr/>
        </p:nvPicPr>
        <p:blipFill rotWithShape="1">
          <a:blip r:embed="rId2">
            <a:extLst>
              <a:ext uri="{28A0092B-C50C-407E-A947-70E740481C1C}">
                <a14:useLocalDpi xmlns:a14="http://schemas.microsoft.com/office/drawing/2010/main" val="0"/>
              </a:ext>
            </a:extLst>
          </a:blip>
          <a:srcRect t="10295"/>
          <a:stretch/>
        </p:blipFill>
        <p:spPr>
          <a:xfrm>
            <a:off x="2057400" y="1676400"/>
            <a:ext cx="4876800" cy="4650393"/>
          </a:xfrm>
          <a:prstGeom prst="rect">
            <a:avLst/>
          </a:prstGeom>
        </p:spPr>
      </p:pic>
    </p:spTree>
    <p:extLst>
      <p:ext uri="{BB962C8B-B14F-4D97-AF65-F5344CB8AC3E}">
        <p14:creationId xmlns:p14="http://schemas.microsoft.com/office/powerpoint/2010/main" val="29700791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PAPER AIRPLANE   “TWO Sample  t-Test”</a:t>
            </a:r>
            <a:endParaRPr lang="en-US" dirty="0"/>
          </a:p>
        </p:txBody>
      </p:sp>
      <p:sp>
        <p:nvSpPr>
          <p:cNvPr id="5" name="Content Placeholder 4"/>
          <p:cNvSpPr>
            <a:spLocks noGrp="1"/>
          </p:cNvSpPr>
          <p:nvPr>
            <p:ph idx="1"/>
          </p:nvPr>
        </p:nvSpPr>
        <p:spPr>
          <a:xfrm>
            <a:off x="685800" y="1905000"/>
            <a:ext cx="7770813" cy="4800600"/>
          </a:xfrm>
        </p:spPr>
        <p:txBody>
          <a:bodyPr>
            <a:normAutofit fontScale="92500"/>
          </a:bodyPr>
          <a:lstStyle/>
          <a:p>
            <a:r>
              <a:rPr lang="en-US" dirty="0" smtClean="0"/>
              <a:t>Your group needs to create a paper airplane that can fly well.</a:t>
            </a:r>
          </a:p>
          <a:p>
            <a:r>
              <a:rPr lang="en-US" dirty="0" smtClean="0"/>
              <a:t>Your group will get </a:t>
            </a:r>
            <a:r>
              <a:rPr lang="en-US" dirty="0"/>
              <a:t>2</a:t>
            </a:r>
            <a:r>
              <a:rPr lang="en-US" dirty="0" smtClean="0"/>
              <a:t>5 minutes to make your plane. You may only use one 8.5x11 sheet of paper to build your plane. No tape or added material are allowed on your plane.</a:t>
            </a:r>
          </a:p>
          <a:p>
            <a:r>
              <a:rPr lang="en-US" sz="2600" dirty="0" smtClean="0">
                <a:solidFill>
                  <a:srgbClr val="0000FF"/>
                </a:solidFill>
              </a:rPr>
              <a:t>One person may take them outside for 1 minute</a:t>
            </a:r>
            <a:r>
              <a:rPr lang="en-US" dirty="0" smtClean="0"/>
              <a:t> to practice throwing them, you may </a:t>
            </a:r>
            <a:r>
              <a:rPr lang="en-US" dirty="0" smtClean="0">
                <a:solidFill>
                  <a:srgbClr val="FF0000"/>
                </a:solidFill>
              </a:rPr>
              <a:t>NOT</a:t>
            </a:r>
            <a:r>
              <a:rPr lang="en-US" dirty="0" smtClean="0"/>
              <a:t> throw them in the room. At the end of 25 minutes your plane must be on my desk with your period and group number on it.</a:t>
            </a:r>
          </a:p>
          <a:p>
            <a:r>
              <a:rPr lang="en-US" dirty="0" smtClean="0"/>
              <a:t>We will test them tomorrow in the gym. The longer your plane stays in the air the better.</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linds(horizont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checkerboard(across)">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a:xfrm>
            <a:off x="533400" y="1981200"/>
            <a:ext cx="8458200" cy="4876800"/>
          </a:xfrm>
        </p:spPr>
        <p:txBody>
          <a:bodyPr>
            <a:normAutofit fontScale="92500"/>
          </a:bodyPr>
          <a:lstStyle/>
          <a:p>
            <a:r>
              <a:rPr lang="en-US" dirty="0" smtClean="0"/>
              <a:t>Each group must time </a:t>
            </a:r>
            <a:r>
              <a:rPr lang="en-US" b="1" dirty="0" smtClean="0">
                <a:solidFill>
                  <a:srgbClr val="FF0000"/>
                </a:solidFill>
              </a:rPr>
              <a:t>all throws </a:t>
            </a:r>
            <a:r>
              <a:rPr lang="en-US" dirty="0" smtClean="0"/>
              <a:t>of their airplane</a:t>
            </a:r>
          </a:p>
          <a:p>
            <a:r>
              <a:rPr lang="en-US" dirty="0" smtClean="0"/>
              <a:t>Start timer when it leaves the hand and stop when it hits the ground</a:t>
            </a:r>
          </a:p>
          <a:p>
            <a:r>
              <a:rPr lang="en-US" dirty="0" smtClean="0"/>
              <a:t>No cheating on your times</a:t>
            </a:r>
          </a:p>
          <a:p>
            <a:r>
              <a:rPr lang="en-US" dirty="0" smtClean="0"/>
              <a:t>High outliers will be a disqualification, there should be no outliers unless your plane falls apart and you get low outliers.</a:t>
            </a:r>
          </a:p>
          <a:p>
            <a:r>
              <a:rPr lang="en-US" dirty="0" smtClean="0"/>
              <a:t>Try for 30 throws, if you have less you will need to show a boxplot of your times to meet your normal condition.(this could happen if your plane gets lost or starts to fly poorly)</a:t>
            </a:r>
          </a:p>
          <a:p>
            <a:r>
              <a:rPr lang="en-US" dirty="0" smtClean="0"/>
              <a:t>You may choose to stop throwing anytime after 10 throws.</a:t>
            </a:r>
            <a:endParaRPr lang="en-US" dirty="0"/>
          </a:p>
        </p:txBody>
      </p:sp>
    </p:spTree>
    <p:extLst>
      <p:ext uri="{BB962C8B-B14F-4D97-AF65-F5344CB8AC3E}">
        <p14:creationId xmlns:p14="http://schemas.microsoft.com/office/powerpoint/2010/main" val="33846028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0813" cy="981636"/>
          </a:xfrm>
        </p:spPr>
        <p:txBody>
          <a:bodyPr/>
          <a:lstStyle/>
          <a:p>
            <a:r>
              <a:rPr lang="en-US" dirty="0" smtClean="0"/>
              <a:t>Airplane Data</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dirty="0" smtClean="0"/>
              <a:t>Put ALL your times into a list on your calculator</a:t>
            </a:r>
          </a:p>
          <a:p>
            <a:r>
              <a:rPr lang="en-US" dirty="0" smtClean="0"/>
              <a:t>Use 1-var stats(write down your mean and </a:t>
            </a:r>
            <a:r>
              <a:rPr lang="en-US" dirty="0" err="1" smtClean="0"/>
              <a:t>Stdev</a:t>
            </a:r>
            <a:r>
              <a:rPr lang="en-US" dirty="0" smtClean="0"/>
              <a:t>(S))</a:t>
            </a:r>
          </a:p>
          <a:p>
            <a:r>
              <a:rPr lang="en-US" dirty="0" smtClean="0"/>
              <a:t>Do a boxplot of your data</a:t>
            </a:r>
          </a:p>
          <a:p>
            <a:endParaRPr lang="en-US" dirty="0"/>
          </a:p>
          <a:p>
            <a:r>
              <a:rPr lang="en-US" dirty="0" smtClean="0"/>
              <a:t>TURN in to ME:</a:t>
            </a:r>
          </a:p>
          <a:p>
            <a:r>
              <a:rPr lang="en-US" dirty="0" err="1" smtClean="0"/>
              <a:t>Mean,StDev</a:t>
            </a:r>
            <a:r>
              <a:rPr lang="en-US" dirty="0" smtClean="0"/>
              <a:t>, and Boxplot, and sample size(how many throws)</a:t>
            </a:r>
            <a:endParaRPr lang="en-US" dirty="0"/>
          </a:p>
        </p:txBody>
      </p:sp>
    </p:spTree>
    <p:extLst>
      <p:ext uri="{BB962C8B-B14F-4D97-AF65-F5344CB8AC3E}">
        <p14:creationId xmlns:p14="http://schemas.microsoft.com/office/powerpoint/2010/main" val="1202028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2-05 at 11.54.07 AM.png"/>
          <p:cNvPicPr>
            <a:picLocks noChangeAspect="1"/>
          </p:cNvPicPr>
          <p:nvPr/>
        </p:nvPicPr>
        <p:blipFill rotWithShape="1">
          <a:blip r:embed="rId2">
            <a:extLst>
              <a:ext uri="{28A0092B-C50C-407E-A947-70E740481C1C}">
                <a14:useLocalDpi xmlns:a14="http://schemas.microsoft.com/office/drawing/2010/main" val="0"/>
              </a:ext>
            </a:extLst>
          </a:blip>
          <a:srcRect l="34645" r="42258"/>
          <a:stretch/>
        </p:blipFill>
        <p:spPr>
          <a:xfrm rot="5400000">
            <a:off x="1953309" y="2844682"/>
            <a:ext cx="2113181" cy="5257800"/>
          </a:xfrm>
          <a:prstGeom prst="rect">
            <a:avLst/>
          </a:prstGeom>
        </p:spPr>
      </p:pic>
      <p:sp>
        <p:nvSpPr>
          <p:cNvPr id="2" name="Title 1"/>
          <p:cNvSpPr>
            <a:spLocks noGrp="1"/>
          </p:cNvSpPr>
          <p:nvPr>
            <p:ph type="title"/>
          </p:nvPr>
        </p:nvSpPr>
        <p:spPr>
          <a:xfrm>
            <a:off x="533400" y="228600"/>
            <a:ext cx="7770813" cy="905436"/>
          </a:xfrm>
        </p:spPr>
        <p:txBody>
          <a:bodyPr/>
          <a:lstStyle/>
          <a:p>
            <a:r>
              <a:rPr lang="en-US" dirty="0" smtClean="0"/>
              <a:t>Formulas for ch13</a:t>
            </a:r>
            <a:endParaRPr lang="en-US" dirty="0"/>
          </a:p>
        </p:txBody>
      </p:sp>
      <p:sp>
        <p:nvSpPr>
          <p:cNvPr id="3" name="Content Placeholder 2"/>
          <p:cNvSpPr>
            <a:spLocks noGrp="1"/>
          </p:cNvSpPr>
          <p:nvPr>
            <p:ph idx="1"/>
          </p:nvPr>
        </p:nvSpPr>
        <p:spPr>
          <a:xfrm>
            <a:off x="685800" y="1219200"/>
            <a:ext cx="7770813" cy="8382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Remember……. these will be used in MC situations not on an FRQ.</a:t>
            </a:r>
            <a:endParaRPr lang="en-US" dirty="0"/>
          </a:p>
        </p:txBody>
      </p:sp>
      <p:pic>
        <p:nvPicPr>
          <p:cNvPr id="4" name="Picture 3" descr="Screen Shot 2015-02-05 at 11.41.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362200"/>
            <a:ext cx="3505200" cy="1807469"/>
          </a:xfrm>
          <a:prstGeom prst="rect">
            <a:avLst/>
          </a:prstGeom>
        </p:spPr>
      </p:pic>
      <p:pic>
        <p:nvPicPr>
          <p:cNvPr id="5" name="Picture 4" descr="Screen Shot 2015-02-05 at 11.44.4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2286000"/>
            <a:ext cx="3545851" cy="2362200"/>
          </a:xfrm>
          <a:prstGeom prst="rect">
            <a:avLst/>
          </a:prstGeom>
        </p:spPr>
      </p:pic>
      <p:sp>
        <p:nvSpPr>
          <p:cNvPr id="6" name="Frame 5"/>
          <p:cNvSpPr/>
          <p:nvPr/>
        </p:nvSpPr>
        <p:spPr>
          <a:xfrm>
            <a:off x="4191000" y="3962400"/>
            <a:ext cx="33528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6506266" y="5340282"/>
            <a:ext cx="2267117" cy="646331"/>
          </a:xfrm>
          <a:prstGeom prst="rect">
            <a:avLst/>
          </a:prstGeom>
          <a:solidFill>
            <a:srgbClr val="FF0000"/>
          </a:solidFill>
        </p:spPr>
        <p:txBody>
          <a:bodyPr wrap="none" rtlCol="0">
            <a:spAutoFit/>
          </a:bodyPr>
          <a:lstStyle/>
          <a:p>
            <a:r>
              <a:rPr lang="en-US" dirty="0" smtClean="0">
                <a:solidFill>
                  <a:schemeClr val="bg1"/>
                </a:solidFill>
              </a:rPr>
              <a:t>Formula Sheet</a:t>
            </a:r>
          </a:p>
          <a:p>
            <a:r>
              <a:rPr lang="en-US" dirty="0" smtClean="0">
                <a:solidFill>
                  <a:schemeClr val="bg1"/>
                </a:solidFill>
              </a:rPr>
              <a:t>Gives Standard Error</a:t>
            </a:r>
            <a:endParaRPr lang="en-US" dirty="0">
              <a:solidFill>
                <a:schemeClr val="bg1"/>
              </a:solidFill>
            </a:endParaRPr>
          </a:p>
        </p:txBody>
      </p:sp>
      <p:sp>
        <p:nvSpPr>
          <p:cNvPr id="9" name="Donut 8"/>
          <p:cNvSpPr/>
          <p:nvPr/>
        </p:nvSpPr>
        <p:spPr>
          <a:xfrm>
            <a:off x="3124200" y="5257800"/>
            <a:ext cx="1905000" cy="13716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2057400" y="3200400"/>
            <a:ext cx="1905000" cy="13716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95112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0813" cy="753036"/>
          </a:xfrm>
        </p:spPr>
        <p:txBody>
          <a:bodyPr/>
          <a:lstStyle/>
          <a:p>
            <a:r>
              <a:rPr lang="en-US" dirty="0" smtClean="0"/>
              <a:t>Group 3 </a:t>
            </a:r>
            <a:r>
              <a:rPr lang="en-US" dirty="0" err="1" smtClean="0"/>
              <a:t>vs</a:t>
            </a:r>
            <a:r>
              <a:rPr lang="en-US" dirty="0" smtClean="0"/>
              <a:t> Group 5  </a:t>
            </a:r>
            <a:r>
              <a:rPr lang="en-US" sz="2000" dirty="0" smtClean="0"/>
              <a:t>per1</a:t>
            </a:r>
            <a:endParaRPr lang="en-US" sz="2000" dirty="0"/>
          </a:p>
        </p:txBody>
      </p:sp>
      <p:sp>
        <p:nvSpPr>
          <p:cNvPr id="5" name="TextBox 4"/>
          <p:cNvSpPr txBox="1"/>
          <p:nvPr/>
        </p:nvSpPr>
        <p:spPr>
          <a:xfrm>
            <a:off x="660401" y="1490132"/>
            <a:ext cx="81788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H</a:t>
            </a:r>
            <a:r>
              <a:rPr lang="en-US" sz="2400" baseline="-25000" dirty="0" smtClean="0"/>
              <a:t>o</a:t>
            </a:r>
            <a:r>
              <a:rPr lang="en-US" sz="2400" dirty="0" smtClean="0"/>
              <a:t>: </a:t>
            </a:r>
            <a:r>
              <a:rPr lang="en-US" sz="2400" i="1" dirty="0" smtClean="0"/>
              <a:t>u</a:t>
            </a:r>
            <a:r>
              <a:rPr lang="en-US" sz="2400" i="1" baseline="-25000" dirty="0" smtClean="0"/>
              <a:t>3</a:t>
            </a:r>
            <a:r>
              <a:rPr lang="en-US" sz="2400" i="1" dirty="0" smtClean="0"/>
              <a:t> = u</a:t>
            </a:r>
            <a:r>
              <a:rPr lang="en-US" sz="2400" i="1" baseline="-25000" dirty="0" smtClean="0"/>
              <a:t>5</a:t>
            </a:r>
            <a:r>
              <a:rPr lang="en-US" sz="2400" i="1" dirty="0" smtClean="0"/>
              <a:t>    </a:t>
            </a:r>
            <a:r>
              <a:rPr lang="en-US" sz="2400" i="1" dirty="0" err="1" smtClean="0"/>
              <a:t>vs</a:t>
            </a:r>
            <a:r>
              <a:rPr lang="en-US" sz="2400" i="1" dirty="0" smtClean="0"/>
              <a:t>    </a:t>
            </a:r>
            <a:r>
              <a:rPr lang="en-US" sz="2400" dirty="0" smtClean="0"/>
              <a:t>H</a:t>
            </a:r>
            <a:r>
              <a:rPr lang="en-US" sz="2400" baseline="-25000" dirty="0" smtClean="0"/>
              <a:t>a</a:t>
            </a:r>
            <a:r>
              <a:rPr lang="en-US" sz="2400" dirty="0" smtClean="0"/>
              <a:t>: </a:t>
            </a:r>
            <a:r>
              <a:rPr lang="en-US" sz="2400" i="1" dirty="0" smtClean="0"/>
              <a:t>u</a:t>
            </a:r>
            <a:r>
              <a:rPr lang="en-US" sz="2400" i="1" baseline="-25000" dirty="0" smtClean="0"/>
              <a:t>3</a:t>
            </a:r>
            <a:r>
              <a:rPr lang="en-US" sz="2400" i="1" dirty="0" smtClean="0"/>
              <a:t> ≠ u</a:t>
            </a:r>
            <a:r>
              <a:rPr lang="en-US" sz="2400" i="1" baseline="-25000" dirty="0" smtClean="0"/>
              <a:t>5</a:t>
            </a:r>
            <a:r>
              <a:rPr lang="en-US" sz="2400" i="1" dirty="0" smtClean="0"/>
              <a:t>  </a:t>
            </a:r>
            <a:r>
              <a:rPr lang="en-US" sz="2400" dirty="0" smtClean="0"/>
              <a:t>where </a:t>
            </a:r>
            <a:r>
              <a:rPr lang="en-US" sz="2400" i="1" dirty="0" smtClean="0"/>
              <a:t>u</a:t>
            </a:r>
            <a:r>
              <a:rPr lang="en-US" sz="2400" dirty="0" smtClean="0"/>
              <a:t> is the true mean flight time(seconds) for group 3 and group 5’s plane.</a:t>
            </a:r>
            <a:endParaRPr lang="en-US" sz="2400" dirty="0"/>
          </a:p>
        </p:txBody>
      </p:sp>
      <p:sp>
        <p:nvSpPr>
          <p:cNvPr id="6" name="Rectangle 5"/>
          <p:cNvSpPr/>
          <p:nvPr/>
        </p:nvSpPr>
        <p:spPr>
          <a:xfrm>
            <a:off x="3920867" y="2117210"/>
            <a:ext cx="184666" cy="369332"/>
          </a:xfrm>
          <a:prstGeom prst="rect">
            <a:avLst/>
          </a:prstGeom>
        </p:spPr>
        <p:txBody>
          <a:bodyPr wrap="none">
            <a:spAutoFit/>
          </a:bodyPr>
          <a:lstStyle/>
          <a:p>
            <a:pPr lvl="0"/>
            <a:r>
              <a:rPr lang="en-US" i="1" dirty="0">
                <a:solidFill>
                  <a:prstClr val="black"/>
                </a:solidFill>
              </a:rPr>
              <a:t> </a:t>
            </a:r>
            <a:endParaRPr lang="en-US" dirty="0">
              <a:solidFill>
                <a:prstClr val="black"/>
              </a:solidFill>
            </a:endParaRPr>
          </a:p>
        </p:txBody>
      </p:sp>
      <p:sp>
        <p:nvSpPr>
          <p:cNvPr id="7" name="TextBox 6"/>
          <p:cNvSpPr txBox="1"/>
          <p:nvPr/>
        </p:nvSpPr>
        <p:spPr>
          <a:xfrm>
            <a:off x="728133" y="2760132"/>
            <a:ext cx="7653867"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Assumptions: We have two independent random samples of flight times for paper airplanes. 13 throws from group 3’s plane and 15 throws from group 5’s plane. Each groups samples are independent from each other. Each groups flight times have met the normal condition by a boxplot which show no outliers or extreme skew.</a:t>
            </a:r>
            <a:endParaRPr lang="en-US" sz="2400" dirty="0"/>
          </a:p>
        </p:txBody>
      </p:sp>
      <p:pic>
        <p:nvPicPr>
          <p:cNvPr id="8" name="Picture 7" descr="Screen Shot 2015-02-05 at 9.00.20 AM.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90600" y="5715000"/>
            <a:ext cx="2421466" cy="648679"/>
          </a:xfrm>
          <a:prstGeom prst="rect">
            <a:avLst/>
          </a:prstGeom>
          <a:ln w="38100" cmpd="sng">
            <a:solidFill>
              <a:schemeClr val="tx1"/>
            </a:solidFill>
          </a:ln>
        </p:spPr>
      </p:pic>
      <p:sp>
        <p:nvSpPr>
          <p:cNvPr id="9" name="TextBox 8"/>
          <p:cNvSpPr txBox="1"/>
          <p:nvPr/>
        </p:nvSpPr>
        <p:spPr>
          <a:xfrm>
            <a:off x="1600200" y="5334000"/>
            <a:ext cx="1007908" cy="369332"/>
          </a:xfrm>
          <a:prstGeom prst="rect">
            <a:avLst/>
          </a:prstGeom>
          <a:noFill/>
        </p:spPr>
        <p:txBody>
          <a:bodyPr wrap="none" rtlCol="0">
            <a:spAutoFit/>
          </a:bodyPr>
          <a:lstStyle/>
          <a:p>
            <a:r>
              <a:rPr lang="en-US" dirty="0" smtClean="0"/>
              <a:t>Group 3</a:t>
            </a:r>
            <a:endParaRPr lang="en-US" dirty="0"/>
          </a:p>
        </p:txBody>
      </p:sp>
      <p:pic>
        <p:nvPicPr>
          <p:cNvPr id="11" name="Picture 10" descr="Screen Shot 2015-02-05 at 9.00.0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1" y="5791200"/>
            <a:ext cx="2613288" cy="575733"/>
          </a:xfrm>
          <a:prstGeom prst="rect">
            <a:avLst/>
          </a:prstGeom>
          <a:ln w="38100" cmpd="sng">
            <a:solidFill>
              <a:srgbClr val="294171"/>
            </a:solidFill>
          </a:ln>
        </p:spPr>
      </p:pic>
      <p:sp>
        <p:nvSpPr>
          <p:cNvPr id="12" name="TextBox 11"/>
          <p:cNvSpPr txBox="1"/>
          <p:nvPr/>
        </p:nvSpPr>
        <p:spPr>
          <a:xfrm>
            <a:off x="5105400" y="5257800"/>
            <a:ext cx="1007908" cy="369332"/>
          </a:xfrm>
          <a:prstGeom prst="rect">
            <a:avLst/>
          </a:prstGeom>
          <a:noFill/>
        </p:spPr>
        <p:txBody>
          <a:bodyPr wrap="none" rtlCol="0">
            <a:spAutoFit/>
          </a:bodyPr>
          <a:lstStyle/>
          <a:p>
            <a:r>
              <a:rPr lang="en-US" dirty="0" smtClean="0"/>
              <a:t>Group 5</a:t>
            </a:r>
            <a:endParaRPr lang="en-US" dirty="0"/>
          </a:p>
        </p:txBody>
      </p:sp>
    </p:spTree>
    <p:extLst>
      <p:ext uri="{BB962C8B-B14F-4D97-AF65-F5344CB8AC3E}">
        <p14:creationId xmlns:p14="http://schemas.microsoft.com/office/powerpoint/2010/main" val="2728669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0813" cy="753036"/>
          </a:xfrm>
        </p:spPr>
        <p:txBody>
          <a:bodyPr/>
          <a:lstStyle/>
          <a:p>
            <a:r>
              <a:rPr lang="en-US" dirty="0" smtClean="0"/>
              <a:t>Group 3 </a:t>
            </a:r>
            <a:r>
              <a:rPr lang="en-US" dirty="0" err="1" smtClean="0"/>
              <a:t>vs</a:t>
            </a:r>
            <a:r>
              <a:rPr lang="en-US" dirty="0" smtClean="0"/>
              <a:t> Group 5  </a:t>
            </a:r>
            <a:r>
              <a:rPr lang="en-US" sz="2000" dirty="0" smtClean="0"/>
              <a:t>per1</a:t>
            </a:r>
            <a:endParaRPr lang="en-US" sz="2000" dirty="0"/>
          </a:p>
        </p:txBody>
      </p:sp>
      <p:sp>
        <p:nvSpPr>
          <p:cNvPr id="6" name="Rectangle 5"/>
          <p:cNvSpPr/>
          <p:nvPr/>
        </p:nvSpPr>
        <p:spPr>
          <a:xfrm>
            <a:off x="3920867" y="2117210"/>
            <a:ext cx="184666" cy="369332"/>
          </a:xfrm>
          <a:prstGeom prst="rect">
            <a:avLst/>
          </a:prstGeom>
        </p:spPr>
        <p:txBody>
          <a:bodyPr wrap="none">
            <a:spAutoFit/>
          </a:bodyPr>
          <a:lstStyle/>
          <a:p>
            <a:pPr lvl="0"/>
            <a:r>
              <a:rPr lang="en-US" i="1" dirty="0">
                <a:solidFill>
                  <a:prstClr val="black"/>
                </a:solidFill>
              </a:rPr>
              <a:t> </a:t>
            </a:r>
            <a:endParaRPr lang="en-US" dirty="0">
              <a:solidFill>
                <a:prstClr val="black"/>
              </a:solidFill>
            </a:endParaRPr>
          </a:p>
        </p:txBody>
      </p:sp>
      <p:pic>
        <p:nvPicPr>
          <p:cNvPr id="3" name="Picture 2" descr="Screen Shot 2015-02-05 at 8.59.57 AM.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4768" y="3357568"/>
            <a:ext cx="3873500" cy="2339964"/>
          </a:xfrm>
          <a:prstGeom prst="rect">
            <a:avLst/>
          </a:prstGeom>
          <a:ln w="57150" cmpd="sng">
            <a:solidFill>
              <a:schemeClr val="tx1"/>
            </a:solidFill>
          </a:ln>
        </p:spPr>
      </p:pic>
      <p:sp>
        <p:nvSpPr>
          <p:cNvPr id="4" name="TextBox 3"/>
          <p:cNvSpPr txBox="1"/>
          <p:nvPr/>
        </p:nvSpPr>
        <p:spPr>
          <a:xfrm>
            <a:off x="1185333" y="2082800"/>
            <a:ext cx="1687556" cy="369332"/>
          </a:xfrm>
          <a:prstGeom prst="rect">
            <a:avLst/>
          </a:prstGeom>
          <a:noFill/>
        </p:spPr>
        <p:txBody>
          <a:bodyPr wrap="none" rtlCol="0">
            <a:spAutoFit/>
          </a:bodyPr>
          <a:lstStyle/>
          <a:p>
            <a:r>
              <a:rPr lang="en-US" dirty="0" smtClean="0"/>
              <a:t>Stats from </a:t>
            </a:r>
            <a:r>
              <a:rPr lang="en-US" dirty="0" err="1" smtClean="0"/>
              <a:t>Calc</a:t>
            </a:r>
            <a:endParaRPr lang="en-US" dirty="0"/>
          </a:p>
        </p:txBody>
      </p:sp>
      <p:sp>
        <p:nvSpPr>
          <p:cNvPr id="10" name="TextBox 9"/>
          <p:cNvSpPr txBox="1"/>
          <p:nvPr/>
        </p:nvSpPr>
        <p:spPr>
          <a:xfrm>
            <a:off x="3733800" y="2133600"/>
            <a:ext cx="4800600"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dirty="0" smtClean="0"/>
              <a:t>This p-value is too high to reject H</a:t>
            </a:r>
            <a:r>
              <a:rPr lang="en-US" sz="2800" baseline="-25000" dirty="0" smtClean="0"/>
              <a:t>o</a:t>
            </a:r>
            <a:r>
              <a:rPr lang="en-US" sz="2800" dirty="0" smtClean="0"/>
              <a:t> at any alpha level.</a:t>
            </a:r>
            <a:endParaRPr lang="en-US" sz="2800" dirty="0"/>
          </a:p>
        </p:txBody>
      </p:sp>
      <p:sp>
        <p:nvSpPr>
          <p:cNvPr id="13" name="TextBox 12"/>
          <p:cNvSpPr txBox="1"/>
          <p:nvPr/>
        </p:nvSpPr>
        <p:spPr>
          <a:xfrm>
            <a:off x="3733800" y="3810000"/>
            <a:ext cx="4660015" cy="224676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smtClean="0"/>
              <a:t>Based on these samples, there is NOT enough evidence to suggest that these groups mean flight times of their planes are different.</a:t>
            </a:r>
            <a:endParaRPr lang="en-US" sz="2800" dirty="0"/>
          </a:p>
        </p:txBody>
      </p:sp>
    </p:spTree>
    <p:extLst>
      <p:ext uri="{BB962C8B-B14F-4D97-AF65-F5344CB8AC3E}">
        <p14:creationId xmlns:p14="http://schemas.microsoft.com/office/powerpoint/2010/main" val="336128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 1 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Group 2’s plane had the highest mean flying time followed by group 6’s plane.</a:t>
            </a:r>
          </a:p>
          <a:p>
            <a:endParaRPr lang="en-US" dirty="0"/>
          </a:p>
          <a:p>
            <a:r>
              <a:rPr lang="en-US" dirty="0" smtClean="0"/>
              <a:t>Is group 2’s plane significantly better than group 6’s plane?</a:t>
            </a:r>
          </a:p>
          <a:p>
            <a:endParaRPr lang="en-US" dirty="0"/>
          </a:p>
          <a:p>
            <a:r>
              <a:rPr lang="en-US" dirty="0" smtClean="0"/>
              <a:t>We can run a 2 sample t test to determine this.</a:t>
            </a:r>
            <a:endParaRPr lang="en-US" dirty="0"/>
          </a:p>
        </p:txBody>
      </p:sp>
    </p:spTree>
    <p:extLst>
      <p:ext uri="{BB962C8B-B14F-4D97-AF65-F5344CB8AC3E}">
        <p14:creationId xmlns:p14="http://schemas.microsoft.com/office/powerpoint/2010/main" val="9372557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1.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1000" y="533400"/>
            <a:ext cx="8077200" cy="5708549"/>
          </a:xfrm>
          <a:prstGeom prst="rect">
            <a:avLst/>
          </a:prstGeom>
        </p:spPr>
      </p:pic>
    </p:spTree>
    <p:extLst>
      <p:ext uri="{BB962C8B-B14F-4D97-AF65-F5344CB8AC3E}">
        <p14:creationId xmlns:p14="http://schemas.microsoft.com/office/powerpoint/2010/main" val="21153440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 3 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Group 5’s plane had the highest mean flying time followed by group 7’s plane.</a:t>
            </a:r>
          </a:p>
          <a:p>
            <a:endParaRPr lang="en-US" dirty="0"/>
          </a:p>
          <a:p>
            <a:r>
              <a:rPr lang="en-US" dirty="0" smtClean="0"/>
              <a:t>Is group 5’s plane significantly better than group 7’s plane?</a:t>
            </a:r>
          </a:p>
          <a:p>
            <a:endParaRPr lang="en-US" dirty="0"/>
          </a:p>
          <a:p>
            <a:r>
              <a:rPr lang="en-US" dirty="0" smtClean="0"/>
              <a:t>We can run a 2 sample t test to determine this.</a:t>
            </a:r>
            <a:endParaRPr lang="en-US" dirty="0"/>
          </a:p>
        </p:txBody>
      </p:sp>
    </p:spTree>
    <p:extLst>
      <p:ext uri="{BB962C8B-B14F-4D97-AF65-F5344CB8AC3E}">
        <p14:creationId xmlns:p14="http://schemas.microsoft.com/office/powerpoint/2010/main" val="14354747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4.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81000" y="457200"/>
            <a:ext cx="8534400" cy="5969258"/>
          </a:xfrm>
          <a:prstGeom prst="rect">
            <a:avLst/>
          </a:prstGeom>
        </p:spPr>
      </p:pic>
    </p:spTree>
    <p:extLst>
      <p:ext uri="{BB962C8B-B14F-4D97-AF65-F5344CB8AC3E}">
        <p14:creationId xmlns:p14="http://schemas.microsoft.com/office/powerpoint/2010/main" val="40957703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Airplane Champions</a:t>
            </a:r>
            <a:endParaRPr lang="en-US" dirty="0"/>
          </a:p>
        </p:txBody>
      </p:sp>
      <p:sp>
        <p:nvSpPr>
          <p:cNvPr id="3" name="TextBox 2"/>
          <p:cNvSpPr txBox="1"/>
          <p:nvPr/>
        </p:nvSpPr>
        <p:spPr>
          <a:xfrm>
            <a:off x="457200" y="2514600"/>
            <a:ext cx="8181204" cy="3539431"/>
          </a:xfrm>
          <a:prstGeom prst="rect">
            <a:avLst/>
          </a:prstGeom>
          <a:noFill/>
        </p:spPr>
        <p:txBody>
          <a:bodyPr wrap="square" rtlCol="0">
            <a:spAutoFit/>
          </a:bodyPr>
          <a:lstStyle/>
          <a:p>
            <a:r>
              <a:rPr lang="en-US" sz="2800" dirty="0" smtClean="0"/>
              <a:t>Plane 12 had a significantly greater mean flight time than 16’s plane.</a:t>
            </a:r>
          </a:p>
          <a:p>
            <a:endParaRPr lang="en-US" sz="2800" dirty="0"/>
          </a:p>
          <a:p>
            <a:r>
              <a:rPr lang="en-US" sz="2800" dirty="0" smtClean="0"/>
              <a:t>Plane 16 had a greater mean than any of the planes in period 3.</a:t>
            </a:r>
          </a:p>
          <a:p>
            <a:endParaRPr lang="en-US" sz="2800" dirty="0"/>
          </a:p>
          <a:p>
            <a:r>
              <a:rPr lang="en-US" sz="2800" dirty="0" smtClean="0"/>
              <a:t>Therefore there is no other tests that need to be done. Plane 12 is the winner.</a:t>
            </a:r>
            <a:endParaRPr lang="en-US" sz="2800" dirty="0"/>
          </a:p>
        </p:txBody>
      </p:sp>
    </p:spTree>
    <p:extLst>
      <p:ext uri="{BB962C8B-B14F-4D97-AF65-F5344CB8AC3E}">
        <p14:creationId xmlns:p14="http://schemas.microsoft.com/office/powerpoint/2010/main" val="3031808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heckerboard(across)">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90"/>
                </a:solidFill>
              </a:rPr>
              <a:t>Home Field Advantage</a:t>
            </a:r>
            <a:endParaRPr lang="en-US" dirty="0">
              <a:solidFill>
                <a:srgbClr val="000090"/>
              </a:solidFill>
            </a:endParaRPr>
          </a:p>
        </p:txBody>
      </p:sp>
      <p:sp>
        <p:nvSpPr>
          <p:cNvPr id="3" name="Content Placeholder 2"/>
          <p:cNvSpPr>
            <a:spLocks noGrp="1"/>
          </p:cNvSpPr>
          <p:nvPr>
            <p:ph idx="1"/>
          </p:nvPr>
        </p:nvSpPr>
        <p:spPr>
          <a:xfrm>
            <a:off x="685800" y="2743200"/>
            <a:ext cx="7770813" cy="3124200"/>
          </a:xfrm>
        </p:spPr>
        <p:txBody>
          <a:bodyPr>
            <a:noAutofit/>
          </a:bodyPr>
          <a:lstStyle/>
          <a:p>
            <a:r>
              <a:rPr lang="en-US" sz="3200" dirty="0" smtClean="0">
                <a:solidFill>
                  <a:srgbClr val="000090"/>
                </a:solidFill>
              </a:rPr>
              <a:t>In the 2000 regular baseball season, the World Series Champion New York Yankees played 80 games at home and 81 games away. They won 44 of their home games and 43 of the games played away. </a:t>
            </a:r>
          </a:p>
          <a:p>
            <a:r>
              <a:rPr lang="en-US" sz="3200" dirty="0" smtClean="0">
                <a:solidFill>
                  <a:srgbClr val="000090"/>
                </a:solidFill>
              </a:rPr>
              <a:t>Was there a significant Home field advantage for the Yankees in 2000?</a:t>
            </a:r>
            <a:endParaRPr lang="en-US" sz="3200" dirty="0">
              <a:solidFill>
                <a:srgbClr val="000090"/>
              </a:solidFill>
            </a:endParaRPr>
          </a:p>
        </p:txBody>
      </p:sp>
      <p:pic>
        <p:nvPicPr>
          <p:cNvPr id="4" name="Picture 3" descr="Picture 1.png"/>
          <p:cNvPicPr>
            <a:picLocks noChangeAspect="1"/>
          </p:cNvPicPr>
          <p:nvPr/>
        </p:nvPicPr>
        <p:blipFill>
          <a:blip r:embed="rId2"/>
          <a:stretch>
            <a:fillRect/>
          </a:stretch>
        </p:blipFill>
        <p:spPr>
          <a:xfrm>
            <a:off x="6324600" y="1295400"/>
            <a:ext cx="2188380" cy="1522046"/>
          </a:xfrm>
          <a:prstGeom prst="rect">
            <a:avLst/>
          </a:prstGeom>
        </p:spPr>
      </p:pic>
      <p:pic>
        <p:nvPicPr>
          <p:cNvPr id="5" name="Picture 4" descr="Picture 2.png"/>
          <p:cNvPicPr>
            <a:picLocks noChangeAspect="1"/>
          </p:cNvPicPr>
          <p:nvPr/>
        </p:nvPicPr>
        <p:blipFill>
          <a:blip r:embed="rId3"/>
          <a:stretch>
            <a:fillRect/>
          </a:stretch>
        </p:blipFill>
        <p:spPr>
          <a:xfrm>
            <a:off x="1219200" y="1219200"/>
            <a:ext cx="1563244" cy="152399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1.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0800000">
            <a:off x="304800" y="838200"/>
            <a:ext cx="8305800" cy="5133585"/>
          </a:xfrm>
          <a:prstGeom prst="rect">
            <a:avLst/>
          </a:prstGeom>
        </p:spPr>
      </p:pic>
    </p:spTree>
    <p:extLst>
      <p:ext uri="{BB962C8B-B14F-4D97-AF65-F5344CB8AC3E}">
        <p14:creationId xmlns:p14="http://schemas.microsoft.com/office/powerpoint/2010/main" val="5036247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Matched Pairs Test</a:t>
            </a:r>
            <a:endParaRPr lang="en-US" dirty="0"/>
          </a:p>
        </p:txBody>
      </p:sp>
      <p:sp>
        <p:nvSpPr>
          <p:cNvPr id="3" name="TextBox 2"/>
          <p:cNvSpPr txBox="1"/>
          <p:nvPr/>
        </p:nvSpPr>
        <p:spPr>
          <a:xfrm>
            <a:off x="907143" y="2231571"/>
            <a:ext cx="7058343" cy="1015663"/>
          </a:xfrm>
          <a:prstGeom prst="rect">
            <a:avLst/>
          </a:prstGeom>
          <a:noFill/>
        </p:spPr>
        <p:txBody>
          <a:bodyPr wrap="none" rtlCol="0">
            <a:spAutoFit/>
          </a:bodyPr>
          <a:lstStyle/>
          <a:p>
            <a:r>
              <a:rPr lang="en-US" sz="6000" dirty="0" smtClean="0"/>
              <a:t>“AKA” Paired T Test</a:t>
            </a:r>
            <a:endParaRPr lang="en-US" sz="6000" dirty="0"/>
          </a:p>
        </p:txBody>
      </p:sp>
      <p:sp>
        <p:nvSpPr>
          <p:cNvPr id="4" name="TextBox 3"/>
          <p:cNvSpPr txBox="1"/>
          <p:nvPr/>
        </p:nvSpPr>
        <p:spPr>
          <a:xfrm>
            <a:off x="457200" y="3886200"/>
            <a:ext cx="7202714" cy="1631216"/>
          </a:xfrm>
          <a:prstGeom prst="rect">
            <a:avLst/>
          </a:prstGeom>
          <a:noFill/>
        </p:spPr>
        <p:txBody>
          <a:bodyPr wrap="square" rtlCol="0">
            <a:spAutoFit/>
          </a:bodyPr>
          <a:lstStyle/>
          <a:p>
            <a:r>
              <a:rPr lang="en-US" dirty="0" smtClean="0"/>
              <a:t>This is a test that looks like you are given 2 samples but is actually done on the calculator as a  1-sample t test.</a:t>
            </a:r>
          </a:p>
          <a:p>
            <a:endParaRPr lang="en-US" dirty="0"/>
          </a:p>
          <a:p>
            <a:r>
              <a:rPr lang="en-US" dirty="0" smtClean="0"/>
              <a:t>You have to be careful reading the problem, usually there it is a situation where there is a </a:t>
            </a:r>
            <a:r>
              <a:rPr lang="en-US" sz="2800" dirty="0" smtClean="0">
                <a:solidFill>
                  <a:srgbClr val="FF0000"/>
                </a:solidFill>
              </a:rPr>
              <a:t>before and after</a:t>
            </a:r>
            <a:r>
              <a:rPr lang="en-US" dirty="0" smtClean="0"/>
              <a:t>.</a:t>
            </a:r>
            <a:endParaRPr lang="en-US" dirty="0"/>
          </a:p>
        </p:txBody>
      </p:sp>
    </p:spTree>
    <p:extLst>
      <p:ext uri="{BB962C8B-B14F-4D97-AF65-F5344CB8AC3E}">
        <p14:creationId xmlns:p14="http://schemas.microsoft.com/office/powerpoint/2010/main" val="42927889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2-05 at 11.50.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990600"/>
            <a:ext cx="3543300" cy="2362200"/>
          </a:xfrm>
          <a:prstGeom prst="rect">
            <a:avLst/>
          </a:prstGeom>
        </p:spPr>
      </p:pic>
      <p:sp>
        <p:nvSpPr>
          <p:cNvPr id="2" name="Title 1"/>
          <p:cNvSpPr>
            <a:spLocks noGrp="1"/>
          </p:cNvSpPr>
          <p:nvPr>
            <p:ph type="title"/>
          </p:nvPr>
        </p:nvSpPr>
        <p:spPr>
          <a:xfrm>
            <a:off x="228601" y="0"/>
            <a:ext cx="5257800" cy="905436"/>
          </a:xfrm>
        </p:spPr>
        <p:txBody>
          <a:bodyPr/>
          <a:lstStyle/>
          <a:p>
            <a:pPr algn="l"/>
            <a:r>
              <a:rPr lang="en-US" dirty="0" smtClean="0"/>
              <a:t>Formulas for ch13</a:t>
            </a:r>
            <a:endParaRPr lang="en-US" dirty="0"/>
          </a:p>
        </p:txBody>
      </p:sp>
      <p:sp>
        <p:nvSpPr>
          <p:cNvPr id="6" name="Frame 5"/>
          <p:cNvSpPr/>
          <p:nvPr/>
        </p:nvSpPr>
        <p:spPr>
          <a:xfrm>
            <a:off x="4876800" y="2667000"/>
            <a:ext cx="33528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 name="Picture 2" descr="Screen Shot 2015-02-05 at 11.42.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581400"/>
            <a:ext cx="6858000" cy="3107714"/>
          </a:xfrm>
          <a:prstGeom prst="rect">
            <a:avLst/>
          </a:prstGeom>
        </p:spPr>
      </p:pic>
      <p:sp>
        <p:nvSpPr>
          <p:cNvPr id="10" name="TextBox 9"/>
          <p:cNvSpPr txBox="1"/>
          <p:nvPr/>
        </p:nvSpPr>
        <p:spPr>
          <a:xfrm>
            <a:off x="152400" y="2895600"/>
            <a:ext cx="2332934" cy="646331"/>
          </a:xfrm>
          <a:prstGeom prst="rect">
            <a:avLst/>
          </a:prstGeom>
          <a:solidFill>
            <a:srgbClr val="FF0000"/>
          </a:solidFill>
        </p:spPr>
        <p:txBody>
          <a:bodyPr wrap="square" rtlCol="0">
            <a:spAutoFit/>
          </a:bodyPr>
          <a:lstStyle/>
          <a:p>
            <a:r>
              <a:rPr lang="en-US" dirty="0" smtClean="0">
                <a:solidFill>
                  <a:schemeClr val="bg1"/>
                </a:solidFill>
              </a:rPr>
              <a:t>Formula Sheet</a:t>
            </a:r>
          </a:p>
          <a:p>
            <a:r>
              <a:rPr lang="en-US" dirty="0" smtClean="0">
                <a:solidFill>
                  <a:schemeClr val="bg1"/>
                </a:solidFill>
              </a:rPr>
              <a:t>Gives Standard Error</a:t>
            </a:r>
            <a:endParaRPr lang="en-US" dirty="0">
              <a:solidFill>
                <a:schemeClr val="bg1"/>
              </a:solidFill>
            </a:endParaRPr>
          </a:p>
        </p:txBody>
      </p:sp>
      <p:sp>
        <p:nvSpPr>
          <p:cNvPr id="12" name="Donut 11"/>
          <p:cNvSpPr/>
          <p:nvPr/>
        </p:nvSpPr>
        <p:spPr>
          <a:xfrm>
            <a:off x="3657600" y="5105400"/>
            <a:ext cx="4267200" cy="13716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 name="Picture 6" descr="Screen Shot 2015-02-05 at 11.54.07 AM.png"/>
          <p:cNvPicPr>
            <a:picLocks noChangeAspect="1"/>
          </p:cNvPicPr>
          <p:nvPr/>
        </p:nvPicPr>
        <p:blipFill rotWithShape="1">
          <a:blip r:embed="rId4">
            <a:extLst>
              <a:ext uri="{28A0092B-C50C-407E-A947-70E740481C1C}">
                <a14:useLocalDpi xmlns:a14="http://schemas.microsoft.com/office/drawing/2010/main" val="0"/>
              </a:ext>
            </a:extLst>
          </a:blip>
          <a:srcRect l="72062" r="17878" b="45371"/>
          <a:stretch/>
        </p:blipFill>
        <p:spPr>
          <a:xfrm rot="5400000">
            <a:off x="2274215" y="240385"/>
            <a:ext cx="1066800" cy="3329231"/>
          </a:xfrm>
          <a:prstGeom prst="rect">
            <a:avLst/>
          </a:prstGeom>
        </p:spPr>
      </p:pic>
      <p:sp>
        <p:nvSpPr>
          <p:cNvPr id="13" name="Donut 12"/>
          <p:cNvSpPr/>
          <p:nvPr/>
        </p:nvSpPr>
        <p:spPr>
          <a:xfrm>
            <a:off x="685800" y="1295400"/>
            <a:ext cx="4267200" cy="13716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87177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Bouncing Coins in a Cup</a:t>
            </a:r>
            <a:endParaRPr lang="en-US" dirty="0"/>
          </a:p>
        </p:txBody>
      </p:sp>
      <p:sp>
        <p:nvSpPr>
          <p:cNvPr id="4" name="TextBox 3"/>
          <p:cNvSpPr txBox="1"/>
          <p:nvPr/>
        </p:nvSpPr>
        <p:spPr>
          <a:xfrm>
            <a:off x="304800" y="1524000"/>
            <a:ext cx="8619699"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dirty="0" smtClean="0">
                <a:solidFill>
                  <a:srgbClr val="FFFFFF"/>
                </a:solidFill>
              </a:rPr>
              <a:t>How many quarters can you bounce in a cup? Is your strong hand better than your weak?</a:t>
            </a:r>
            <a:endParaRPr lang="en-US" sz="2800" dirty="0">
              <a:solidFill>
                <a:srgbClr val="FFFFFF"/>
              </a:solidFill>
            </a:endParaRPr>
          </a:p>
        </p:txBody>
      </p:sp>
      <p:sp>
        <p:nvSpPr>
          <p:cNvPr id="6" name="TextBox 5"/>
          <p:cNvSpPr txBox="1"/>
          <p:nvPr/>
        </p:nvSpPr>
        <p:spPr>
          <a:xfrm>
            <a:off x="487101" y="3044134"/>
            <a:ext cx="7894900" cy="31393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smtClean="0"/>
              <a:t>RULES</a:t>
            </a:r>
          </a:p>
          <a:p>
            <a:endParaRPr lang="en-US" dirty="0"/>
          </a:p>
          <a:p>
            <a:pPr marL="342900" indent="-342900">
              <a:buAutoNum type="arabicPeriod"/>
            </a:pPr>
            <a:r>
              <a:rPr lang="en-US" dirty="0" smtClean="0"/>
              <a:t>Groups 1,3,5,7 will start with your strong hand…..Groups 2,4,6,8 will start with your weak hand.</a:t>
            </a:r>
          </a:p>
          <a:p>
            <a:endParaRPr lang="en-US" dirty="0"/>
          </a:p>
          <a:p>
            <a:pPr marL="342900" indent="-342900">
              <a:buAutoNum type="arabicPeriod"/>
            </a:pPr>
            <a:r>
              <a:rPr lang="en-US" dirty="0" smtClean="0"/>
              <a:t>Every 2 minutes we will switch hands.(I will tell you when to switch)</a:t>
            </a:r>
          </a:p>
          <a:p>
            <a:pPr marL="342900" indent="-342900">
              <a:buAutoNum type="arabicPeriod"/>
            </a:pPr>
            <a:endParaRPr lang="en-US" dirty="0"/>
          </a:p>
          <a:p>
            <a:pPr marL="342900" indent="-342900">
              <a:buAutoNum type="arabicPeriod"/>
            </a:pPr>
            <a:r>
              <a:rPr lang="en-US" dirty="0" smtClean="0"/>
              <a:t>Make sure to keep track of which hand you make them with.</a:t>
            </a:r>
          </a:p>
          <a:p>
            <a:pPr marL="342900" indent="-342900">
              <a:buAutoNum type="arabicPeriod"/>
            </a:pPr>
            <a:endParaRPr lang="en-US" dirty="0"/>
          </a:p>
          <a:p>
            <a:pPr marL="342900" indent="-342900">
              <a:buAutoNum type="arabicPeriod"/>
            </a:pPr>
            <a:r>
              <a:rPr lang="en-US" dirty="0" smtClean="0"/>
              <a:t>We will run a paired-t Test as a class.</a:t>
            </a:r>
          </a:p>
          <a:p>
            <a:pPr marL="342900" indent="-342900">
              <a:buAutoNum type="arabicPeriod"/>
            </a:pPr>
            <a:endParaRPr lang="en-US" dirty="0" smtClean="0"/>
          </a:p>
        </p:txBody>
      </p:sp>
    </p:spTree>
    <p:extLst>
      <p:ext uri="{BB962C8B-B14F-4D97-AF65-F5344CB8AC3E}">
        <p14:creationId xmlns:p14="http://schemas.microsoft.com/office/powerpoint/2010/main" val="4097655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56373806"/>
              </p:ext>
            </p:extLst>
          </p:nvPr>
        </p:nvGraphicFramePr>
        <p:xfrm>
          <a:off x="381000" y="335280"/>
          <a:ext cx="8001000" cy="5486400"/>
        </p:xfrm>
        <a:graphic>
          <a:graphicData uri="http://schemas.openxmlformats.org/drawingml/2006/table">
            <a:tbl>
              <a:tblPr firstRow="1" bandRow="1">
                <a:tableStyleId>{5940675A-B579-460E-94D1-54222C63F5DA}</a:tableStyleId>
              </a:tblPr>
              <a:tblGrid>
                <a:gridCol w="800100"/>
                <a:gridCol w="800100"/>
                <a:gridCol w="800100"/>
                <a:gridCol w="800100"/>
                <a:gridCol w="800100"/>
                <a:gridCol w="800100"/>
                <a:gridCol w="800100"/>
                <a:gridCol w="800100"/>
                <a:gridCol w="800100"/>
                <a:gridCol w="800100"/>
              </a:tblGrid>
              <a:tr h="304800">
                <a:tc>
                  <a:txBody>
                    <a:bodyPr/>
                    <a:lstStyle/>
                    <a:p>
                      <a:pPr algn="ctr"/>
                      <a:r>
                        <a:rPr lang="en-US" dirty="0" smtClean="0"/>
                        <a:t>S</a:t>
                      </a:r>
                      <a:endParaRPr lang="en-US" dirty="0"/>
                    </a:p>
                  </a:txBody>
                  <a:tcPr>
                    <a:lnL w="76200" cap="flat" cmpd="sng" algn="ctr">
                      <a:solidFill>
                        <a:scrgbClr r="0" g="0" b="0"/>
                      </a:solidFill>
                      <a:prstDash val="solid"/>
                      <a:round/>
                      <a:headEnd type="none" w="med" len="med"/>
                      <a:tailEnd type="none" w="med" len="med"/>
                    </a:lnL>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2</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2</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3</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6</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4</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6</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2</a:t>
                      </a:r>
                      <a:endParaRPr lang="en-US" dirty="0"/>
                    </a:p>
                  </a:txBody>
                  <a:tcPr>
                    <a:lnR w="76200" cap="flat" cmpd="sng" algn="ctr">
                      <a:solidFill>
                        <a:scrgbClr r="0" g="0" b="0"/>
                      </a:solidFill>
                      <a:prstDash val="solid"/>
                      <a:round/>
                      <a:headEnd type="none" w="med" len="med"/>
                      <a:tailEnd type="none" w="med" len="med"/>
                    </a:lnR>
                    <a:lnT w="76200" cap="flat" cmpd="sng" algn="ctr">
                      <a:solidFill>
                        <a:scrgbClr r="0" g="0" b="0"/>
                      </a:solidFill>
                      <a:prstDash val="solid"/>
                      <a:round/>
                      <a:headEnd type="none" w="med" len="med"/>
                      <a:tailEnd type="none" w="med" len="med"/>
                    </a:lnT>
                    <a:solidFill>
                      <a:srgbClr val="CCFFCC"/>
                    </a:solidFill>
                  </a:tcPr>
                </a:tc>
              </a:tr>
              <a:tr h="320040">
                <a:tc>
                  <a:txBody>
                    <a:bodyPr/>
                    <a:lstStyle/>
                    <a:p>
                      <a:pPr algn="ctr"/>
                      <a:r>
                        <a:rPr lang="en-US" dirty="0" smtClean="0"/>
                        <a:t>W</a:t>
                      </a:r>
                      <a:endParaRPr lang="en-US" dirty="0"/>
                    </a:p>
                  </a:txBody>
                  <a:tcPr>
                    <a:lnL w="76200" cap="flat" cmpd="sng" algn="ctr">
                      <a:solidFill>
                        <a:scrgbClr r="0" g="0" b="0"/>
                      </a:solidFill>
                      <a:prstDash val="solid"/>
                      <a:round/>
                      <a:headEnd type="none" w="med" len="med"/>
                      <a:tailEnd type="none" w="med" len="med"/>
                    </a:lnL>
                    <a:solidFill>
                      <a:srgbClr val="CCFFCC"/>
                    </a:solidFill>
                  </a:tcPr>
                </a:tc>
                <a:tc>
                  <a:txBody>
                    <a:bodyPr/>
                    <a:lstStyle/>
                    <a:p>
                      <a:pPr algn="ctr"/>
                      <a:r>
                        <a:rPr lang="en-US" dirty="0" smtClean="0"/>
                        <a:t>2</a:t>
                      </a:r>
                      <a:endParaRPr lang="en-US" dirty="0"/>
                    </a:p>
                  </a:txBody>
                  <a:tcPr>
                    <a:solidFill>
                      <a:srgbClr val="CCFFCC"/>
                    </a:solidFill>
                  </a:tcPr>
                </a:tc>
                <a:tc>
                  <a:txBody>
                    <a:bodyPr/>
                    <a:lstStyle/>
                    <a:p>
                      <a:pPr algn="ctr"/>
                      <a:r>
                        <a:rPr lang="en-US" dirty="0" smtClean="0"/>
                        <a:t>1</a:t>
                      </a:r>
                      <a:endParaRPr lang="en-US" dirty="0"/>
                    </a:p>
                  </a:txBody>
                  <a:tcPr>
                    <a:solidFill>
                      <a:srgbClr val="CCFFCC"/>
                    </a:solidFill>
                  </a:tcPr>
                </a:tc>
                <a:tc>
                  <a:txBody>
                    <a:bodyPr/>
                    <a:lstStyle/>
                    <a:p>
                      <a:pPr algn="ctr"/>
                      <a:r>
                        <a:rPr lang="en-US" dirty="0" smtClean="0"/>
                        <a:t>2</a:t>
                      </a:r>
                      <a:endParaRPr lang="en-US" dirty="0"/>
                    </a:p>
                  </a:txBody>
                  <a:tcPr>
                    <a:solidFill>
                      <a:srgbClr val="CCFFCC"/>
                    </a:solidFill>
                  </a:tcPr>
                </a:tc>
                <a:tc>
                  <a:txBody>
                    <a:bodyPr/>
                    <a:lstStyle/>
                    <a:p>
                      <a:pPr algn="ctr"/>
                      <a:r>
                        <a:rPr lang="en-US" dirty="0" smtClean="0"/>
                        <a:t>3</a:t>
                      </a:r>
                      <a:endParaRPr lang="en-US" dirty="0"/>
                    </a:p>
                  </a:txBody>
                  <a:tcPr>
                    <a:solidFill>
                      <a:srgbClr val="CCFFCC"/>
                    </a:solidFill>
                  </a:tcPr>
                </a:tc>
                <a:tc>
                  <a:txBody>
                    <a:bodyPr/>
                    <a:lstStyle/>
                    <a:p>
                      <a:pPr algn="ctr"/>
                      <a:r>
                        <a:rPr lang="en-US" dirty="0" smtClean="0"/>
                        <a:t>4</a:t>
                      </a:r>
                      <a:endParaRPr lang="en-US" dirty="0"/>
                    </a:p>
                  </a:txBody>
                  <a:tcPr>
                    <a:solidFill>
                      <a:srgbClr val="CCFFCC"/>
                    </a:solidFill>
                  </a:tcPr>
                </a:tc>
                <a:tc>
                  <a:txBody>
                    <a:bodyPr/>
                    <a:lstStyle/>
                    <a:p>
                      <a:pPr algn="ctr"/>
                      <a:r>
                        <a:rPr lang="en-US" dirty="0" smtClean="0"/>
                        <a:t>1</a:t>
                      </a:r>
                      <a:endParaRPr lang="en-US" dirty="0"/>
                    </a:p>
                  </a:txBody>
                  <a:tcPr>
                    <a:solidFill>
                      <a:srgbClr val="CCFFCC"/>
                    </a:solidFill>
                  </a:tcPr>
                </a:tc>
                <a:tc>
                  <a:txBody>
                    <a:bodyPr/>
                    <a:lstStyle/>
                    <a:p>
                      <a:pPr algn="ctr"/>
                      <a:r>
                        <a:rPr lang="en-US" dirty="0" smtClean="0"/>
                        <a:t>3</a:t>
                      </a:r>
                      <a:endParaRPr lang="en-US" dirty="0"/>
                    </a:p>
                  </a:txBody>
                  <a:tcPr>
                    <a:solidFill>
                      <a:srgbClr val="CCFFCC"/>
                    </a:solidFill>
                  </a:tcPr>
                </a:tc>
                <a:tc>
                  <a:txBody>
                    <a:bodyPr/>
                    <a:lstStyle/>
                    <a:p>
                      <a:pPr algn="ctr"/>
                      <a:r>
                        <a:rPr lang="en-US" dirty="0" smtClean="0"/>
                        <a:t>2</a:t>
                      </a:r>
                      <a:endParaRPr lang="en-US" dirty="0"/>
                    </a:p>
                  </a:txBody>
                  <a:tcPr>
                    <a:solidFill>
                      <a:srgbClr val="CCFFCC"/>
                    </a:solidFill>
                  </a:tcPr>
                </a:tc>
                <a:tc>
                  <a:txBody>
                    <a:bodyPr/>
                    <a:lstStyle/>
                    <a:p>
                      <a:pPr algn="ctr"/>
                      <a:r>
                        <a:rPr lang="en-US" dirty="0" smtClean="0"/>
                        <a:t>3</a:t>
                      </a:r>
                      <a:endParaRPr lang="en-US" dirty="0"/>
                    </a:p>
                  </a:txBody>
                  <a:tcPr>
                    <a:lnR w="76200" cap="flat" cmpd="sng" algn="ctr">
                      <a:solidFill>
                        <a:scrgbClr r="0" g="0" b="0"/>
                      </a:solidFill>
                      <a:prstDash val="solid"/>
                      <a:round/>
                      <a:headEnd type="none" w="med" len="med"/>
                      <a:tailEnd type="none" w="med" len="med"/>
                    </a:lnR>
                    <a:solidFill>
                      <a:srgbClr val="CCFFCC"/>
                    </a:solidFill>
                  </a:tcPr>
                </a:tc>
              </a:tr>
              <a:tr h="335280">
                <a:tc>
                  <a:txBody>
                    <a:bodyPr/>
                    <a:lstStyle/>
                    <a:p>
                      <a:pPr algn="ctr"/>
                      <a:r>
                        <a:rPr lang="en-US" dirty="0" smtClean="0"/>
                        <a:t>Diff</a:t>
                      </a:r>
                      <a:endParaRPr lang="en-US" dirty="0"/>
                    </a:p>
                  </a:txBody>
                  <a:tcPr>
                    <a:lnL w="76200" cap="flat" cmpd="sng" algn="ctr">
                      <a:solidFill>
                        <a:scrgbClr r="0" g="0" b="0"/>
                      </a:solidFill>
                      <a:prstDash val="solid"/>
                      <a:round/>
                      <a:headEnd type="none" w="med" len="med"/>
                      <a:tailEnd type="none" w="med" len="med"/>
                    </a:lnL>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R w="76200" cap="flat" cmpd="sng" algn="ctr">
                      <a:solidFill>
                        <a:scrgbClr r="0" g="0" b="0"/>
                      </a:solidFill>
                      <a:prstDash val="solid"/>
                      <a:round/>
                      <a:headEnd type="none" w="med" len="med"/>
                      <a:tailEnd type="none" w="med" len="med"/>
                    </a:lnR>
                    <a:lnB w="76200" cap="flat" cmpd="sng" algn="ctr">
                      <a:solidFill>
                        <a:scrgbClr r="0" g="0" b="0"/>
                      </a:solidFill>
                      <a:prstDash val="solid"/>
                      <a:round/>
                      <a:headEnd type="none" w="med" len="med"/>
                      <a:tailEnd type="none" w="med" len="med"/>
                    </a:lnB>
                    <a:solidFill>
                      <a:srgbClr val="CCFFCC"/>
                    </a:solidFill>
                  </a:tcPr>
                </a:tc>
              </a:tr>
              <a:tr h="350520">
                <a:tc>
                  <a:txBody>
                    <a:bodyPr/>
                    <a:lstStyle/>
                    <a:p>
                      <a:pPr algn="ctr"/>
                      <a:r>
                        <a:rPr lang="en-US" dirty="0" smtClean="0"/>
                        <a:t>S</a:t>
                      </a:r>
                      <a:endParaRPr lang="en-US" dirty="0"/>
                    </a:p>
                  </a:txBody>
                  <a:tcPr>
                    <a:lnL w="76200" cap="flat" cmpd="sng" algn="ctr">
                      <a:solidFill>
                        <a:scrgbClr r="0" g="0" b="0"/>
                      </a:solidFill>
                      <a:prstDash val="solid"/>
                      <a:round/>
                      <a:headEnd type="none" w="med" len="med"/>
                      <a:tailEnd type="none" w="med" len="med"/>
                    </a:lnL>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3</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3</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1</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2</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8</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2</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3</a:t>
                      </a:r>
                      <a:endParaRPr lang="en-US" dirty="0"/>
                    </a:p>
                  </a:txBody>
                  <a:tcPr>
                    <a:lnR w="76200" cap="flat" cmpd="sng" algn="ctr">
                      <a:solidFill>
                        <a:scrgbClr r="0" g="0" b="0"/>
                      </a:solidFill>
                      <a:prstDash val="solid"/>
                      <a:round/>
                      <a:headEnd type="none" w="med" len="med"/>
                      <a:tailEnd type="none" w="med" len="med"/>
                    </a:lnR>
                    <a:lnT w="76200" cap="flat" cmpd="sng" algn="ctr">
                      <a:solidFill>
                        <a:scrgbClr r="0" g="0" b="0"/>
                      </a:solidFill>
                      <a:prstDash val="solid"/>
                      <a:round/>
                      <a:headEnd type="none" w="med" len="med"/>
                      <a:tailEnd type="none" w="med" len="med"/>
                    </a:lnT>
                    <a:solidFill>
                      <a:srgbClr val="CCFFCC"/>
                    </a:solidFill>
                  </a:tcPr>
                </a:tc>
              </a:tr>
              <a:tr h="289560">
                <a:tc>
                  <a:txBody>
                    <a:bodyPr/>
                    <a:lstStyle/>
                    <a:p>
                      <a:pPr algn="ctr"/>
                      <a:r>
                        <a:rPr lang="en-US" dirty="0" smtClean="0"/>
                        <a:t>W</a:t>
                      </a:r>
                      <a:endParaRPr lang="en-US" dirty="0"/>
                    </a:p>
                  </a:txBody>
                  <a:tcPr>
                    <a:lnL w="76200" cap="flat" cmpd="sng" algn="ctr">
                      <a:solidFill>
                        <a:scrgbClr r="0" g="0" b="0"/>
                      </a:solidFill>
                      <a:prstDash val="solid"/>
                      <a:round/>
                      <a:headEnd type="none" w="med" len="med"/>
                      <a:tailEnd type="none" w="med" len="med"/>
                    </a:lnL>
                    <a:solidFill>
                      <a:srgbClr val="CCFFCC"/>
                    </a:solidFill>
                  </a:tcPr>
                </a:tc>
                <a:tc>
                  <a:txBody>
                    <a:bodyPr/>
                    <a:lstStyle/>
                    <a:p>
                      <a:pPr algn="ctr"/>
                      <a:r>
                        <a:rPr lang="en-US" dirty="0" smtClean="0"/>
                        <a:t>2</a:t>
                      </a:r>
                      <a:endParaRPr lang="en-US" dirty="0"/>
                    </a:p>
                  </a:txBody>
                  <a:tcPr>
                    <a:solidFill>
                      <a:srgbClr val="CCFFCC"/>
                    </a:solidFill>
                  </a:tcPr>
                </a:tc>
                <a:tc>
                  <a:txBody>
                    <a:bodyPr/>
                    <a:lstStyle/>
                    <a:p>
                      <a:pPr algn="ctr"/>
                      <a:r>
                        <a:rPr lang="en-US" dirty="0" smtClean="0"/>
                        <a:t>1</a:t>
                      </a:r>
                      <a:endParaRPr lang="en-US" dirty="0"/>
                    </a:p>
                  </a:txBody>
                  <a:tcPr>
                    <a:solidFill>
                      <a:srgbClr val="CCFFCC"/>
                    </a:solidFill>
                  </a:tcPr>
                </a:tc>
                <a:tc>
                  <a:txBody>
                    <a:bodyPr/>
                    <a:lstStyle/>
                    <a:p>
                      <a:pPr algn="ctr"/>
                      <a:r>
                        <a:rPr lang="en-US" dirty="0" smtClean="0"/>
                        <a:t>2</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2</a:t>
                      </a:r>
                      <a:endParaRPr lang="en-US" dirty="0"/>
                    </a:p>
                  </a:txBody>
                  <a:tcPr>
                    <a:solidFill>
                      <a:srgbClr val="CCFFCC"/>
                    </a:solidFill>
                  </a:tcPr>
                </a:tc>
                <a:tc>
                  <a:txBody>
                    <a:bodyPr/>
                    <a:lstStyle/>
                    <a:p>
                      <a:pPr algn="ctr"/>
                      <a:r>
                        <a:rPr lang="en-US" dirty="0" smtClean="0"/>
                        <a:t>1</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2</a:t>
                      </a:r>
                      <a:endParaRPr lang="en-US" dirty="0"/>
                    </a:p>
                  </a:txBody>
                  <a:tcPr>
                    <a:lnR w="76200" cap="flat" cmpd="sng" algn="ctr">
                      <a:solidFill>
                        <a:scrgbClr r="0" g="0" b="0"/>
                      </a:solidFill>
                      <a:prstDash val="solid"/>
                      <a:round/>
                      <a:headEnd type="none" w="med" len="med"/>
                      <a:tailEnd type="none" w="med" len="med"/>
                    </a:lnR>
                    <a:solidFill>
                      <a:srgbClr val="CCFFCC"/>
                    </a:solidFill>
                  </a:tcPr>
                </a:tc>
              </a:tr>
              <a:tr h="304800">
                <a:tc>
                  <a:txBody>
                    <a:bodyPr/>
                    <a:lstStyle/>
                    <a:p>
                      <a:pPr algn="ctr"/>
                      <a:r>
                        <a:rPr lang="en-US" dirty="0" smtClean="0"/>
                        <a:t>Diff</a:t>
                      </a:r>
                      <a:endParaRPr lang="en-US" dirty="0"/>
                    </a:p>
                  </a:txBody>
                  <a:tcPr>
                    <a:lnL w="76200" cap="flat" cmpd="sng" algn="ctr">
                      <a:solidFill>
                        <a:scrgbClr r="0" g="0" b="0"/>
                      </a:solidFill>
                      <a:prstDash val="solid"/>
                      <a:round/>
                      <a:headEnd type="none" w="med" len="med"/>
                      <a:tailEnd type="none" w="med" len="med"/>
                    </a:lnL>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R w="76200" cap="flat" cmpd="sng" algn="ctr">
                      <a:solidFill>
                        <a:scrgbClr r="0" g="0" b="0"/>
                      </a:solidFill>
                      <a:prstDash val="solid"/>
                      <a:round/>
                      <a:headEnd type="none" w="med" len="med"/>
                      <a:tailEnd type="none" w="med" len="med"/>
                    </a:lnR>
                    <a:lnB w="76200" cap="flat" cmpd="sng" algn="ctr">
                      <a:solidFill>
                        <a:scrgbClr r="0" g="0" b="0"/>
                      </a:solidFill>
                      <a:prstDash val="solid"/>
                      <a:round/>
                      <a:headEnd type="none" w="med" len="med"/>
                      <a:tailEnd type="none" w="med" len="med"/>
                    </a:lnB>
                    <a:solidFill>
                      <a:srgbClr val="CCFFCC"/>
                    </a:solidFill>
                  </a:tcPr>
                </a:tc>
              </a:tr>
              <a:tr h="320040">
                <a:tc>
                  <a:txBody>
                    <a:bodyPr/>
                    <a:lstStyle/>
                    <a:p>
                      <a:pPr algn="ctr"/>
                      <a:r>
                        <a:rPr lang="en-US" dirty="0" smtClean="0"/>
                        <a:t>S</a:t>
                      </a:r>
                      <a:endParaRPr lang="en-US" dirty="0"/>
                    </a:p>
                  </a:txBody>
                  <a:tcPr>
                    <a:lnL w="76200" cap="flat" cmpd="sng" algn="ctr">
                      <a:solidFill>
                        <a:scrgbClr r="0" g="0" b="0"/>
                      </a:solidFill>
                      <a:prstDash val="solid"/>
                      <a:round/>
                      <a:headEnd type="none" w="med" len="med"/>
                      <a:tailEnd type="none" w="med" len="med"/>
                    </a:lnL>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2</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7</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5</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R w="76200" cap="flat" cmpd="sng" algn="ctr">
                      <a:solidFill>
                        <a:scrgbClr r="0" g="0" b="0"/>
                      </a:solidFill>
                      <a:prstDash val="solid"/>
                      <a:round/>
                      <a:headEnd type="none" w="med" len="med"/>
                      <a:tailEnd type="none" w="med" len="med"/>
                    </a:lnR>
                    <a:lnT w="76200" cap="flat" cmpd="sng" algn="ctr">
                      <a:solidFill>
                        <a:scrgbClr r="0" g="0" b="0"/>
                      </a:solidFill>
                      <a:prstDash val="solid"/>
                      <a:round/>
                      <a:headEnd type="none" w="med" len="med"/>
                      <a:tailEnd type="none" w="med" len="med"/>
                    </a:lnT>
                    <a:solidFill>
                      <a:srgbClr val="CCFFCC"/>
                    </a:solidFill>
                  </a:tcPr>
                </a:tc>
              </a:tr>
              <a:tr h="335280">
                <a:tc>
                  <a:txBody>
                    <a:bodyPr/>
                    <a:lstStyle/>
                    <a:p>
                      <a:pPr algn="ctr"/>
                      <a:r>
                        <a:rPr lang="en-US" dirty="0" smtClean="0"/>
                        <a:t>W</a:t>
                      </a:r>
                      <a:endParaRPr lang="en-US" dirty="0"/>
                    </a:p>
                  </a:txBody>
                  <a:tcPr>
                    <a:lnL w="76200" cap="flat" cmpd="sng" algn="ctr">
                      <a:solidFill>
                        <a:scrgbClr r="0" g="0" b="0"/>
                      </a:solidFill>
                      <a:prstDash val="solid"/>
                      <a:round/>
                      <a:headEnd type="none" w="med" len="med"/>
                      <a:tailEnd type="none" w="med" len="med"/>
                    </a:lnL>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3</a:t>
                      </a:r>
                      <a:endParaRPr lang="en-US" dirty="0"/>
                    </a:p>
                  </a:txBody>
                  <a:tcPr>
                    <a:solidFill>
                      <a:srgbClr val="CCFFCC"/>
                    </a:solidFill>
                  </a:tcPr>
                </a:tc>
                <a:tc>
                  <a:txBody>
                    <a:bodyPr/>
                    <a:lstStyle/>
                    <a:p>
                      <a:pPr algn="ctr"/>
                      <a:r>
                        <a:rPr lang="en-US" dirty="0" smtClean="0"/>
                        <a:t>5</a:t>
                      </a:r>
                      <a:endParaRPr lang="en-US" dirty="0"/>
                    </a:p>
                  </a:txBody>
                  <a:tcPr>
                    <a:solidFill>
                      <a:srgbClr val="CCFFCC"/>
                    </a:solidFill>
                  </a:tcPr>
                </a:tc>
                <a:tc>
                  <a:txBody>
                    <a:bodyPr/>
                    <a:lstStyle/>
                    <a:p>
                      <a:pPr algn="ctr"/>
                      <a:r>
                        <a:rPr lang="en-US" dirty="0" smtClean="0"/>
                        <a:t>0</a:t>
                      </a:r>
                      <a:endParaRPr lang="en-US" dirty="0"/>
                    </a:p>
                  </a:txBody>
                  <a:tcPr>
                    <a:lnR w="76200" cap="flat" cmpd="sng" algn="ctr">
                      <a:solidFill>
                        <a:scrgbClr r="0" g="0" b="0"/>
                      </a:solidFill>
                      <a:prstDash val="solid"/>
                      <a:round/>
                      <a:headEnd type="none" w="med" len="med"/>
                      <a:tailEnd type="none" w="med" len="med"/>
                    </a:lnR>
                    <a:solidFill>
                      <a:srgbClr val="CCFFCC"/>
                    </a:solidFill>
                  </a:tcPr>
                </a:tc>
              </a:tr>
              <a:tr h="274320">
                <a:tc>
                  <a:txBody>
                    <a:bodyPr/>
                    <a:lstStyle/>
                    <a:p>
                      <a:pPr algn="ctr"/>
                      <a:r>
                        <a:rPr lang="en-US" dirty="0" smtClean="0"/>
                        <a:t>Diff</a:t>
                      </a:r>
                      <a:endParaRPr lang="en-US" dirty="0"/>
                    </a:p>
                  </a:txBody>
                  <a:tcPr>
                    <a:lnL w="76200" cap="flat" cmpd="sng" algn="ctr">
                      <a:solidFill>
                        <a:scrgbClr r="0" g="0" b="0"/>
                      </a:solidFill>
                      <a:prstDash val="solid"/>
                      <a:round/>
                      <a:headEnd type="none" w="med" len="med"/>
                      <a:tailEnd type="none" w="med" len="med"/>
                    </a:lnL>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R w="76200" cap="flat" cmpd="sng" algn="ctr">
                      <a:solidFill>
                        <a:scrgbClr r="0" g="0" b="0"/>
                      </a:solidFill>
                      <a:prstDash val="solid"/>
                      <a:round/>
                      <a:headEnd type="none" w="med" len="med"/>
                      <a:tailEnd type="none" w="med" len="med"/>
                    </a:lnR>
                    <a:lnB w="76200" cap="flat" cmpd="sng" algn="ctr">
                      <a:solidFill>
                        <a:scrgbClr r="0" g="0" b="0"/>
                      </a:solidFill>
                      <a:prstDash val="solid"/>
                      <a:round/>
                      <a:headEnd type="none" w="med" len="med"/>
                      <a:tailEnd type="none" w="med" len="med"/>
                    </a:lnB>
                    <a:solidFill>
                      <a:srgbClr val="CCFFCC"/>
                    </a:solidFill>
                  </a:tcPr>
                </a:tc>
              </a:tr>
              <a:tr h="289560">
                <a:tc>
                  <a:txBody>
                    <a:bodyPr/>
                    <a:lstStyle/>
                    <a:p>
                      <a:pPr algn="ctr"/>
                      <a:r>
                        <a:rPr lang="en-US" dirty="0" smtClean="0"/>
                        <a:t>S</a:t>
                      </a:r>
                      <a:endParaRPr lang="en-US" dirty="0"/>
                    </a:p>
                  </a:txBody>
                  <a:tcPr>
                    <a:lnL w="76200" cap="flat" cmpd="sng" algn="ctr">
                      <a:solidFill>
                        <a:scrgbClr r="0" g="0" b="0"/>
                      </a:solidFill>
                      <a:prstDash val="solid"/>
                      <a:round/>
                      <a:headEnd type="none" w="med" len="med"/>
                      <a:tailEnd type="none" w="med" len="med"/>
                    </a:lnL>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1</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3</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1</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3</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1</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2</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5</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1</a:t>
                      </a:r>
                      <a:endParaRPr lang="en-US" dirty="0"/>
                    </a:p>
                  </a:txBody>
                  <a:tcPr>
                    <a:lnR w="76200" cap="flat" cmpd="sng" algn="ctr">
                      <a:solidFill>
                        <a:scrgbClr r="0" g="0" b="0"/>
                      </a:solidFill>
                      <a:prstDash val="solid"/>
                      <a:round/>
                      <a:headEnd type="none" w="med" len="med"/>
                      <a:tailEnd type="none" w="med" len="med"/>
                    </a:lnR>
                    <a:lnT w="76200" cap="flat" cmpd="sng" algn="ctr">
                      <a:solidFill>
                        <a:scrgbClr r="0" g="0" b="0"/>
                      </a:solidFill>
                      <a:prstDash val="solid"/>
                      <a:round/>
                      <a:headEnd type="none" w="med" len="med"/>
                      <a:tailEnd type="none" w="med" len="med"/>
                    </a:lnT>
                    <a:solidFill>
                      <a:srgbClr val="CCFFCC"/>
                    </a:solidFill>
                  </a:tcPr>
                </a:tc>
              </a:tr>
              <a:tr h="304800">
                <a:tc>
                  <a:txBody>
                    <a:bodyPr/>
                    <a:lstStyle/>
                    <a:p>
                      <a:pPr algn="ctr"/>
                      <a:r>
                        <a:rPr lang="en-US" dirty="0" smtClean="0"/>
                        <a:t>W</a:t>
                      </a:r>
                      <a:endParaRPr lang="en-US" dirty="0"/>
                    </a:p>
                  </a:txBody>
                  <a:tcPr>
                    <a:lnL w="76200" cap="flat" cmpd="sng" algn="ctr">
                      <a:solidFill>
                        <a:scrgbClr r="0" g="0" b="0"/>
                      </a:solidFill>
                      <a:prstDash val="solid"/>
                      <a:round/>
                      <a:headEnd type="none" w="med" len="med"/>
                      <a:tailEnd type="none" w="med" len="med"/>
                    </a:lnL>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3</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1</a:t>
                      </a:r>
                      <a:endParaRPr lang="en-US" dirty="0"/>
                    </a:p>
                  </a:txBody>
                  <a:tcPr>
                    <a:solidFill>
                      <a:srgbClr val="CCFFCC"/>
                    </a:solidFill>
                  </a:tcPr>
                </a:tc>
                <a:tc>
                  <a:txBody>
                    <a:bodyPr/>
                    <a:lstStyle/>
                    <a:p>
                      <a:pPr algn="ctr"/>
                      <a:r>
                        <a:rPr lang="en-US" dirty="0" smtClean="0"/>
                        <a:t>1</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1</a:t>
                      </a:r>
                      <a:endParaRPr lang="en-US" dirty="0"/>
                    </a:p>
                  </a:txBody>
                  <a:tcPr>
                    <a:solidFill>
                      <a:srgbClr val="CCFFCC"/>
                    </a:solidFill>
                  </a:tcPr>
                </a:tc>
                <a:tc>
                  <a:txBody>
                    <a:bodyPr/>
                    <a:lstStyle/>
                    <a:p>
                      <a:pPr algn="ctr"/>
                      <a:r>
                        <a:rPr lang="en-US" dirty="0" smtClean="0"/>
                        <a:t>0</a:t>
                      </a:r>
                      <a:endParaRPr lang="en-US" dirty="0"/>
                    </a:p>
                  </a:txBody>
                  <a:tcPr>
                    <a:lnR w="76200" cap="flat" cmpd="sng" algn="ctr">
                      <a:solidFill>
                        <a:scrgbClr r="0" g="0" b="0"/>
                      </a:solidFill>
                      <a:prstDash val="solid"/>
                      <a:round/>
                      <a:headEnd type="none" w="med" len="med"/>
                      <a:tailEnd type="none" w="med" len="med"/>
                    </a:lnR>
                    <a:solidFill>
                      <a:srgbClr val="CCFFCC"/>
                    </a:solidFill>
                  </a:tcPr>
                </a:tc>
              </a:tr>
              <a:tr h="320040">
                <a:tc>
                  <a:txBody>
                    <a:bodyPr/>
                    <a:lstStyle/>
                    <a:p>
                      <a:pPr algn="ctr"/>
                      <a:r>
                        <a:rPr lang="en-US" dirty="0" smtClean="0"/>
                        <a:t>Diff</a:t>
                      </a:r>
                      <a:endParaRPr lang="en-US" dirty="0"/>
                    </a:p>
                  </a:txBody>
                  <a:tcPr>
                    <a:lnL w="76200" cap="flat" cmpd="sng" algn="ctr">
                      <a:solidFill>
                        <a:scrgbClr r="0" g="0" b="0"/>
                      </a:solidFill>
                      <a:prstDash val="solid"/>
                      <a:round/>
                      <a:headEnd type="none" w="med" len="med"/>
                      <a:tailEnd type="none" w="med" len="med"/>
                    </a:lnL>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R w="76200" cap="flat" cmpd="sng" algn="ctr">
                      <a:solidFill>
                        <a:scrgbClr r="0" g="0" b="0"/>
                      </a:solidFill>
                      <a:prstDash val="solid"/>
                      <a:round/>
                      <a:headEnd type="none" w="med" len="med"/>
                      <a:tailEnd type="none" w="med" len="med"/>
                    </a:lnR>
                    <a:lnB w="76200" cap="flat" cmpd="sng" algn="ctr">
                      <a:solidFill>
                        <a:scrgbClr r="0" g="0" b="0"/>
                      </a:solidFill>
                      <a:prstDash val="solid"/>
                      <a:round/>
                      <a:headEnd type="none" w="med" len="med"/>
                      <a:tailEnd type="none" w="med" len="med"/>
                    </a:lnB>
                    <a:solidFill>
                      <a:srgbClr val="CCFFCC"/>
                    </a:solidFill>
                  </a:tcPr>
                </a:tc>
              </a:tr>
              <a:tr h="320040">
                <a:tc>
                  <a:txBody>
                    <a:bodyPr/>
                    <a:lstStyle/>
                    <a:p>
                      <a:pPr algn="ctr"/>
                      <a:r>
                        <a:rPr lang="en-US" dirty="0" smtClean="0"/>
                        <a:t>S</a:t>
                      </a:r>
                      <a:endParaRPr lang="en-US" dirty="0"/>
                    </a:p>
                  </a:txBody>
                  <a:tcPr>
                    <a:lnL w="76200" cap="flat" cmpd="sng" algn="ctr">
                      <a:solidFill>
                        <a:scrgbClr r="0" g="0" b="0"/>
                      </a:solidFill>
                      <a:prstDash val="solid"/>
                      <a:round/>
                      <a:headEnd type="none" w="med" len="med"/>
                      <a:tailEnd type="none" w="med" len="med"/>
                    </a:lnL>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3</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3</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5</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1</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1</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endParaRPr lang="en-US" dirty="0"/>
                    </a:p>
                  </a:txBody>
                  <a:tcPr>
                    <a:lnR w="76200" cap="flat" cmpd="sng" algn="ctr">
                      <a:solidFill>
                        <a:scrgbClr r="0" g="0" b="0"/>
                      </a:solidFill>
                      <a:prstDash val="solid"/>
                      <a:round/>
                      <a:headEnd type="none" w="med" len="med"/>
                      <a:tailEnd type="none" w="med" len="med"/>
                    </a:lnR>
                    <a:lnT w="76200" cap="flat" cmpd="sng" algn="ctr">
                      <a:solidFill>
                        <a:scrgbClr r="0" g="0" b="0"/>
                      </a:solidFill>
                      <a:prstDash val="solid"/>
                      <a:round/>
                      <a:headEnd type="none" w="med" len="med"/>
                      <a:tailEnd type="none" w="med" len="med"/>
                    </a:lnT>
                    <a:solidFill>
                      <a:srgbClr val="CCFFCC"/>
                    </a:solidFill>
                  </a:tcPr>
                </a:tc>
              </a:tr>
              <a:tr h="320040">
                <a:tc>
                  <a:txBody>
                    <a:bodyPr/>
                    <a:lstStyle/>
                    <a:p>
                      <a:pPr algn="ctr"/>
                      <a:r>
                        <a:rPr lang="en-US" dirty="0" smtClean="0"/>
                        <a:t>W</a:t>
                      </a:r>
                      <a:endParaRPr lang="en-US" dirty="0"/>
                    </a:p>
                  </a:txBody>
                  <a:tcPr>
                    <a:lnL w="76200" cap="flat" cmpd="sng" algn="ctr">
                      <a:solidFill>
                        <a:scrgbClr r="0" g="0" b="0"/>
                      </a:solidFill>
                      <a:prstDash val="solid"/>
                      <a:round/>
                      <a:headEnd type="none" w="med" len="med"/>
                      <a:tailEnd type="none" w="med" len="med"/>
                    </a:lnL>
                    <a:solidFill>
                      <a:srgbClr val="CCFFCC"/>
                    </a:solidFill>
                  </a:tcPr>
                </a:tc>
                <a:tc>
                  <a:txBody>
                    <a:bodyPr/>
                    <a:lstStyle/>
                    <a:p>
                      <a:pPr algn="ctr"/>
                      <a:r>
                        <a:rPr lang="en-US" dirty="0" smtClean="0"/>
                        <a:t>4</a:t>
                      </a:r>
                      <a:endParaRPr lang="en-US" dirty="0"/>
                    </a:p>
                  </a:txBody>
                  <a:tcPr>
                    <a:solidFill>
                      <a:srgbClr val="CCFFCC"/>
                    </a:solidFill>
                  </a:tcPr>
                </a:tc>
                <a:tc>
                  <a:txBody>
                    <a:bodyPr/>
                    <a:lstStyle/>
                    <a:p>
                      <a:pPr algn="ctr"/>
                      <a:r>
                        <a:rPr lang="en-US" dirty="0" smtClean="0"/>
                        <a:t>5</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2</a:t>
                      </a:r>
                      <a:endParaRPr lang="en-US" dirty="0"/>
                    </a:p>
                  </a:txBody>
                  <a:tcPr>
                    <a:solidFill>
                      <a:srgbClr val="CCFFCC"/>
                    </a:solidFill>
                  </a:tcPr>
                </a:tc>
                <a:tc>
                  <a:txBody>
                    <a:bodyPr/>
                    <a:lstStyle/>
                    <a:p>
                      <a:pPr algn="ctr"/>
                      <a:r>
                        <a:rPr lang="en-US" dirty="0" smtClean="0"/>
                        <a:t>1</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endParaRPr lang="en-US" dirty="0"/>
                    </a:p>
                  </a:txBody>
                  <a:tcPr>
                    <a:solidFill>
                      <a:srgbClr val="CCFFCC"/>
                    </a:solidFill>
                  </a:tcPr>
                </a:tc>
                <a:tc>
                  <a:txBody>
                    <a:bodyPr/>
                    <a:lstStyle/>
                    <a:p>
                      <a:pPr algn="ctr"/>
                      <a:endParaRPr lang="en-US" dirty="0"/>
                    </a:p>
                  </a:txBody>
                  <a:tcPr>
                    <a:solidFill>
                      <a:srgbClr val="CCFFCC"/>
                    </a:solidFill>
                  </a:tcPr>
                </a:tc>
                <a:tc>
                  <a:txBody>
                    <a:bodyPr/>
                    <a:lstStyle/>
                    <a:p>
                      <a:pPr algn="ctr"/>
                      <a:endParaRPr lang="en-US" dirty="0"/>
                    </a:p>
                  </a:txBody>
                  <a:tcPr>
                    <a:lnR w="76200" cap="flat" cmpd="sng" algn="ctr">
                      <a:solidFill>
                        <a:scrgbClr r="0" g="0" b="0"/>
                      </a:solidFill>
                      <a:prstDash val="solid"/>
                      <a:round/>
                      <a:headEnd type="none" w="med" len="med"/>
                      <a:tailEnd type="none" w="med" len="med"/>
                    </a:lnR>
                    <a:solidFill>
                      <a:srgbClr val="CCFFCC"/>
                    </a:solidFill>
                  </a:tcPr>
                </a:tc>
              </a:tr>
              <a:tr h="320040">
                <a:tc>
                  <a:txBody>
                    <a:bodyPr/>
                    <a:lstStyle/>
                    <a:p>
                      <a:pPr algn="ctr"/>
                      <a:r>
                        <a:rPr lang="en-US" dirty="0" smtClean="0"/>
                        <a:t>Diff</a:t>
                      </a:r>
                      <a:endParaRPr lang="en-US" dirty="0"/>
                    </a:p>
                  </a:txBody>
                  <a:tcPr>
                    <a:lnL w="76200" cap="flat" cmpd="sng" algn="ctr">
                      <a:solidFill>
                        <a:scrgbClr r="0" g="0" b="0"/>
                      </a:solidFill>
                      <a:prstDash val="solid"/>
                      <a:round/>
                      <a:headEnd type="none" w="med" len="med"/>
                      <a:tailEnd type="none" w="med" len="med"/>
                    </a:lnL>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p>
                  </a:txBody>
                  <a:tcPr>
                    <a:lnR w="76200" cap="flat" cmpd="sng" algn="ctr">
                      <a:solidFill>
                        <a:scrgbClr r="0" g="0" b="0"/>
                      </a:solidFill>
                      <a:prstDash val="solid"/>
                      <a:round/>
                      <a:headEnd type="none" w="med" len="med"/>
                      <a:tailEnd type="none" w="med" len="med"/>
                    </a:lnR>
                    <a:lnB w="76200" cap="flat" cmpd="sng" algn="ctr">
                      <a:solidFill>
                        <a:scrgbClr r="0" g="0" b="0"/>
                      </a:solidFill>
                      <a:prstDash val="solid"/>
                      <a:round/>
                      <a:headEnd type="none" w="med" len="med"/>
                      <a:tailEnd type="none" w="med" len="med"/>
                    </a:lnB>
                    <a:solidFill>
                      <a:srgbClr val="CCFFCC"/>
                    </a:solidFill>
                  </a:tcPr>
                </a:tc>
              </a:tr>
            </a:tbl>
          </a:graphicData>
        </a:graphic>
      </p:graphicFrame>
      <p:sp>
        <p:nvSpPr>
          <p:cNvPr id="4" name="TextBox 3"/>
          <p:cNvSpPr txBox="1"/>
          <p:nvPr/>
        </p:nvSpPr>
        <p:spPr>
          <a:xfrm>
            <a:off x="1790700" y="6057900"/>
            <a:ext cx="5098308" cy="369332"/>
          </a:xfrm>
          <a:prstGeom prst="rect">
            <a:avLst/>
          </a:prstGeom>
          <a:noFill/>
        </p:spPr>
        <p:txBody>
          <a:bodyPr wrap="none" rtlCol="0">
            <a:spAutoFit/>
          </a:bodyPr>
          <a:lstStyle/>
          <a:p>
            <a:r>
              <a:rPr lang="en-US" dirty="0" smtClean="0"/>
              <a:t>Fill in the differences(Strong Hand  – Weak Hand)</a:t>
            </a:r>
            <a:endParaRPr lang="en-US" dirty="0"/>
          </a:p>
        </p:txBody>
      </p:sp>
    </p:spTree>
    <p:extLst>
      <p:ext uri="{BB962C8B-B14F-4D97-AF65-F5344CB8AC3E}">
        <p14:creationId xmlns:p14="http://schemas.microsoft.com/office/powerpoint/2010/main" val="39591941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95216393"/>
              </p:ext>
            </p:extLst>
          </p:nvPr>
        </p:nvGraphicFramePr>
        <p:xfrm>
          <a:off x="381000" y="335280"/>
          <a:ext cx="8001000" cy="5486400"/>
        </p:xfrm>
        <a:graphic>
          <a:graphicData uri="http://schemas.openxmlformats.org/drawingml/2006/table">
            <a:tbl>
              <a:tblPr firstRow="1" bandRow="1">
                <a:tableStyleId>{5940675A-B579-460E-94D1-54222C63F5DA}</a:tableStyleId>
              </a:tblPr>
              <a:tblGrid>
                <a:gridCol w="800100"/>
                <a:gridCol w="800100"/>
                <a:gridCol w="800100"/>
                <a:gridCol w="800100"/>
                <a:gridCol w="800100"/>
                <a:gridCol w="800100"/>
                <a:gridCol w="800100"/>
                <a:gridCol w="800100"/>
                <a:gridCol w="800100"/>
                <a:gridCol w="800100"/>
              </a:tblGrid>
              <a:tr h="304800">
                <a:tc>
                  <a:txBody>
                    <a:bodyPr/>
                    <a:lstStyle/>
                    <a:p>
                      <a:pPr algn="ctr"/>
                      <a:r>
                        <a:rPr lang="en-US" dirty="0" smtClean="0"/>
                        <a:t>S</a:t>
                      </a:r>
                      <a:endParaRPr lang="en-US" dirty="0"/>
                    </a:p>
                  </a:txBody>
                  <a:tcPr>
                    <a:lnL w="76200" cap="flat" cmpd="sng" algn="ctr">
                      <a:solidFill>
                        <a:scrgbClr r="0" g="0" b="0"/>
                      </a:solidFill>
                      <a:prstDash val="solid"/>
                      <a:round/>
                      <a:headEnd type="none" w="med" len="med"/>
                      <a:tailEnd type="none" w="med" len="med"/>
                    </a:lnL>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2</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2</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3</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6</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4</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6</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2</a:t>
                      </a:r>
                      <a:endParaRPr lang="en-US" dirty="0"/>
                    </a:p>
                  </a:txBody>
                  <a:tcPr>
                    <a:lnR w="76200" cap="flat" cmpd="sng" algn="ctr">
                      <a:solidFill>
                        <a:scrgbClr r="0" g="0" b="0"/>
                      </a:solidFill>
                      <a:prstDash val="solid"/>
                      <a:round/>
                      <a:headEnd type="none" w="med" len="med"/>
                      <a:tailEnd type="none" w="med" len="med"/>
                    </a:lnR>
                    <a:lnT w="76200" cap="flat" cmpd="sng" algn="ctr">
                      <a:solidFill>
                        <a:scrgbClr r="0" g="0" b="0"/>
                      </a:solidFill>
                      <a:prstDash val="solid"/>
                      <a:round/>
                      <a:headEnd type="none" w="med" len="med"/>
                      <a:tailEnd type="none" w="med" len="med"/>
                    </a:lnT>
                    <a:solidFill>
                      <a:srgbClr val="CCFFCC"/>
                    </a:solidFill>
                  </a:tcPr>
                </a:tc>
              </a:tr>
              <a:tr h="320040">
                <a:tc>
                  <a:txBody>
                    <a:bodyPr/>
                    <a:lstStyle/>
                    <a:p>
                      <a:pPr algn="ctr"/>
                      <a:r>
                        <a:rPr lang="en-US" dirty="0" smtClean="0"/>
                        <a:t>W</a:t>
                      </a:r>
                      <a:endParaRPr lang="en-US" dirty="0"/>
                    </a:p>
                  </a:txBody>
                  <a:tcPr>
                    <a:lnL w="76200" cap="flat" cmpd="sng" algn="ctr">
                      <a:solidFill>
                        <a:scrgbClr r="0" g="0" b="0"/>
                      </a:solidFill>
                      <a:prstDash val="solid"/>
                      <a:round/>
                      <a:headEnd type="none" w="med" len="med"/>
                      <a:tailEnd type="none" w="med" len="med"/>
                    </a:lnL>
                    <a:solidFill>
                      <a:srgbClr val="CCFFCC"/>
                    </a:solidFill>
                  </a:tcPr>
                </a:tc>
                <a:tc>
                  <a:txBody>
                    <a:bodyPr/>
                    <a:lstStyle/>
                    <a:p>
                      <a:pPr algn="ctr"/>
                      <a:r>
                        <a:rPr lang="en-US" dirty="0" smtClean="0"/>
                        <a:t>2</a:t>
                      </a:r>
                      <a:endParaRPr lang="en-US" dirty="0"/>
                    </a:p>
                  </a:txBody>
                  <a:tcPr>
                    <a:solidFill>
                      <a:srgbClr val="CCFFCC"/>
                    </a:solidFill>
                  </a:tcPr>
                </a:tc>
                <a:tc>
                  <a:txBody>
                    <a:bodyPr/>
                    <a:lstStyle/>
                    <a:p>
                      <a:pPr algn="ctr"/>
                      <a:r>
                        <a:rPr lang="en-US" dirty="0" smtClean="0"/>
                        <a:t>1</a:t>
                      </a:r>
                      <a:endParaRPr lang="en-US" dirty="0"/>
                    </a:p>
                  </a:txBody>
                  <a:tcPr>
                    <a:solidFill>
                      <a:srgbClr val="CCFFCC"/>
                    </a:solidFill>
                  </a:tcPr>
                </a:tc>
                <a:tc>
                  <a:txBody>
                    <a:bodyPr/>
                    <a:lstStyle/>
                    <a:p>
                      <a:pPr algn="ctr"/>
                      <a:r>
                        <a:rPr lang="en-US" dirty="0" smtClean="0"/>
                        <a:t>2</a:t>
                      </a:r>
                      <a:endParaRPr lang="en-US" dirty="0"/>
                    </a:p>
                  </a:txBody>
                  <a:tcPr>
                    <a:solidFill>
                      <a:srgbClr val="CCFFCC"/>
                    </a:solidFill>
                  </a:tcPr>
                </a:tc>
                <a:tc>
                  <a:txBody>
                    <a:bodyPr/>
                    <a:lstStyle/>
                    <a:p>
                      <a:pPr algn="ctr"/>
                      <a:r>
                        <a:rPr lang="en-US" dirty="0" smtClean="0"/>
                        <a:t>3</a:t>
                      </a:r>
                      <a:endParaRPr lang="en-US" dirty="0"/>
                    </a:p>
                  </a:txBody>
                  <a:tcPr>
                    <a:solidFill>
                      <a:srgbClr val="CCFFCC"/>
                    </a:solidFill>
                  </a:tcPr>
                </a:tc>
                <a:tc>
                  <a:txBody>
                    <a:bodyPr/>
                    <a:lstStyle/>
                    <a:p>
                      <a:pPr algn="ctr"/>
                      <a:r>
                        <a:rPr lang="en-US" dirty="0" smtClean="0"/>
                        <a:t>4</a:t>
                      </a:r>
                      <a:endParaRPr lang="en-US" dirty="0"/>
                    </a:p>
                  </a:txBody>
                  <a:tcPr>
                    <a:solidFill>
                      <a:srgbClr val="CCFFCC"/>
                    </a:solidFill>
                  </a:tcPr>
                </a:tc>
                <a:tc>
                  <a:txBody>
                    <a:bodyPr/>
                    <a:lstStyle/>
                    <a:p>
                      <a:pPr algn="ctr"/>
                      <a:r>
                        <a:rPr lang="en-US" dirty="0" smtClean="0"/>
                        <a:t>1</a:t>
                      </a:r>
                      <a:endParaRPr lang="en-US" dirty="0"/>
                    </a:p>
                  </a:txBody>
                  <a:tcPr>
                    <a:solidFill>
                      <a:srgbClr val="CCFFCC"/>
                    </a:solidFill>
                  </a:tcPr>
                </a:tc>
                <a:tc>
                  <a:txBody>
                    <a:bodyPr/>
                    <a:lstStyle/>
                    <a:p>
                      <a:pPr algn="ctr"/>
                      <a:r>
                        <a:rPr lang="en-US" dirty="0" smtClean="0"/>
                        <a:t>3</a:t>
                      </a:r>
                      <a:endParaRPr lang="en-US" dirty="0"/>
                    </a:p>
                  </a:txBody>
                  <a:tcPr>
                    <a:solidFill>
                      <a:srgbClr val="CCFFCC"/>
                    </a:solidFill>
                  </a:tcPr>
                </a:tc>
                <a:tc>
                  <a:txBody>
                    <a:bodyPr/>
                    <a:lstStyle/>
                    <a:p>
                      <a:pPr algn="ctr"/>
                      <a:r>
                        <a:rPr lang="en-US" dirty="0" smtClean="0"/>
                        <a:t>2</a:t>
                      </a:r>
                      <a:endParaRPr lang="en-US" dirty="0"/>
                    </a:p>
                  </a:txBody>
                  <a:tcPr>
                    <a:solidFill>
                      <a:srgbClr val="CCFFCC"/>
                    </a:solidFill>
                  </a:tcPr>
                </a:tc>
                <a:tc>
                  <a:txBody>
                    <a:bodyPr/>
                    <a:lstStyle/>
                    <a:p>
                      <a:pPr algn="ctr"/>
                      <a:r>
                        <a:rPr lang="en-US" dirty="0" smtClean="0"/>
                        <a:t>3</a:t>
                      </a:r>
                      <a:endParaRPr lang="en-US" dirty="0"/>
                    </a:p>
                  </a:txBody>
                  <a:tcPr>
                    <a:lnR w="76200" cap="flat" cmpd="sng" algn="ctr">
                      <a:solidFill>
                        <a:scrgbClr r="0" g="0" b="0"/>
                      </a:solidFill>
                      <a:prstDash val="solid"/>
                      <a:round/>
                      <a:headEnd type="none" w="med" len="med"/>
                      <a:tailEnd type="none" w="med" len="med"/>
                    </a:lnR>
                    <a:solidFill>
                      <a:srgbClr val="CCFFCC"/>
                    </a:solidFill>
                  </a:tcPr>
                </a:tc>
              </a:tr>
              <a:tr h="335280">
                <a:tc>
                  <a:txBody>
                    <a:bodyPr/>
                    <a:lstStyle/>
                    <a:p>
                      <a:pPr algn="ctr"/>
                      <a:r>
                        <a:rPr lang="en-US" dirty="0" smtClean="0"/>
                        <a:t>Diff</a:t>
                      </a:r>
                      <a:endParaRPr lang="en-US" dirty="0"/>
                    </a:p>
                  </a:txBody>
                  <a:tcPr>
                    <a:lnL w="76200" cap="flat" cmpd="sng" algn="ctr">
                      <a:solidFill>
                        <a:scrgbClr r="0" g="0" b="0"/>
                      </a:solidFill>
                      <a:prstDash val="solid"/>
                      <a:round/>
                      <a:headEnd type="none" w="med" len="med"/>
                      <a:tailEnd type="none" w="med" len="med"/>
                    </a:lnL>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0</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1</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1</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3</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0</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5</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-3</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-2</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-1</a:t>
                      </a:r>
                      <a:endParaRPr lang="en-US" dirty="0">
                        <a:solidFill>
                          <a:srgbClr val="FF0000"/>
                        </a:solidFill>
                      </a:endParaRPr>
                    </a:p>
                  </a:txBody>
                  <a:tcPr>
                    <a:lnR w="76200" cap="flat" cmpd="sng" algn="ctr">
                      <a:solidFill>
                        <a:scrgbClr r="0" g="0" b="0"/>
                      </a:solidFill>
                      <a:prstDash val="solid"/>
                      <a:round/>
                      <a:headEnd type="none" w="med" len="med"/>
                      <a:tailEnd type="none" w="med" len="med"/>
                    </a:lnR>
                    <a:lnB w="76200" cap="flat" cmpd="sng" algn="ctr">
                      <a:solidFill>
                        <a:scrgbClr r="0" g="0" b="0"/>
                      </a:solidFill>
                      <a:prstDash val="solid"/>
                      <a:round/>
                      <a:headEnd type="none" w="med" len="med"/>
                      <a:tailEnd type="none" w="med" len="med"/>
                    </a:lnB>
                    <a:solidFill>
                      <a:srgbClr val="CCFFCC"/>
                    </a:solidFill>
                  </a:tcPr>
                </a:tc>
              </a:tr>
              <a:tr h="350520">
                <a:tc>
                  <a:txBody>
                    <a:bodyPr/>
                    <a:lstStyle/>
                    <a:p>
                      <a:pPr algn="ctr"/>
                      <a:r>
                        <a:rPr lang="en-US" dirty="0" smtClean="0"/>
                        <a:t>S</a:t>
                      </a:r>
                      <a:endParaRPr lang="en-US" dirty="0"/>
                    </a:p>
                  </a:txBody>
                  <a:tcPr>
                    <a:lnL w="76200" cap="flat" cmpd="sng" algn="ctr">
                      <a:solidFill>
                        <a:scrgbClr r="0" g="0" b="0"/>
                      </a:solidFill>
                      <a:prstDash val="solid"/>
                      <a:round/>
                      <a:headEnd type="none" w="med" len="med"/>
                      <a:tailEnd type="none" w="med" len="med"/>
                    </a:lnL>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3</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3</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1</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2</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8</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2</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3</a:t>
                      </a:r>
                      <a:endParaRPr lang="en-US" dirty="0"/>
                    </a:p>
                  </a:txBody>
                  <a:tcPr>
                    <a:lnR w="76200" cap="flat" cmpd="sng" algn="ctr">
                      <a:solidFill>
                        <a:scrgbClr r="0" g="0" b="0"/>
                      </a:solidFill>
                      <a:prstDash val="solid"/>
                      <a:round/>
                      <a:headEnd type="none" w="med" len="med"/>
                      <a:tailEnd type="none" w="med" len="med"/>
                    </a:lnR>
                    <a:lnT w="76200" cap="flat" cmpd="sng" algn="ctr">
                      <a:solidFill>
                        <a:scrgbClr r="0" g="0" b="0"/>
                      </a:solidFill>
                      <a:prstDash val="solid"/>
                      <a:round/>
                      <a:headEnd type="none" w="med" len="med"/>
                      <a:tailEnd type="none" w="med" len="med"/>
                    </a:lnT>
                    <a:solidFill>
                      <a:srgbClr val="CCFFCC"/>
                    </a:solidFill>
                  </a:tcPr>
                </a:tc>
              </a:tr>
              <a:tr h="289560">
                <a:tc>
                  <a:txBody>
                    <a:bodyPr/>
                    <a:lstStyle/>
                    <a:p>
                      <a:pPr algn="ctr"/>
                      <a:r>
                        <a:rPr lang="en-US" dirty="0" smtClean="0"/>
                        <a:t>W</a:t>
                      </a:r>
                      <a:endParaRPr lang="en-US" dirty="0"/>
                    </a:p>
                  </a:txBody>
                  <a:tcPr>
                    <a:lnL w="76200" cap="flat" cmpd="sng" algn="ctr">
                      <a:solidFill>
                        <a:scrgbClr r="0" g="0" b="0"/>
                      </a:solidFill>
                      <a:prstDash val="solid"/>
                      <a:round/>
                      <a:headEnd type="none" w="med" len="med"/>
                      <a:tailEnd type="none" w="med" len="med"/>
                    </a:lnL>
                    <a:solidFill>
                      <a:srgbClr val="CCFFCC"/>
                    </a:solidFill>
                  </a:tcPr>
                </a:tc>
                <a:tc>
                  <a:txBody>
                    <a:bodyPr/>
                    <a:lstStyle/>
                    <a:p>
                      <a:pPr algn="ctr"/>
                      <a:r>
                        <a:rPr lang="en-US" dirty="0" smtClean="0"/>
                        <a:t>2</a:t>
                      </a:r>
                      <a:endParaRPr lang="en-US" dirty="0"/>
                    </a:p>
                  </a:txBody>
                  <a:tcPr>
                    <a:solidFill>
                      <a:srgbClr val="CCFFCC"/>
                    </a:solidFill>
                  </a:tcPr>
                </a:tc>
                <a:tc>
                  <a:txBody>
                    <a:bodyPr/>
                    <a:lstStyle/>
                    <a:p>
                      <a:pPr algn="ctr"/>
                      <a:r>
                        <a:rPr lang="en-US" dirty="0" smtClean="0"/>
                        <a:t>1</a:t>
                      </a:r>
                      <a:endParaRPr lang="en-US" dirty="0"/>
                    </a:p>
                  </a:txBody>
                  <a:tcPr>
                    <a:solidFill>
                      <a:srgbClr val="CCFFCC"/>
                    </a:solidFill>
                  </a:tcPr>
                </a:tc>
                <a:tc>
                  <a:txBody>
                    <a:bodyPr/>
                    <a:lstStyle/>
                    <a:p>
                      <a:pPr algn="ctr"/>
                      <a:r>
                        <a:rPr lang="en-US" dirty="0" smtClean="0"/>
                        <a:t>2</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2</a:t>
                      </a:r>
                      <a:endParaRPr lang="en-US" dirty="0"/>
                    </a:p>
                  </a:txBody>
                  <a:tcPr>
                    <a:solidFill>
                      <a:srgbClr val="CCFFCC"/>
                    </a:solidFill>
                  </a:tcPr>
                </a:tc>
                <a:tc>
                  <a:txBody>
                    <a:bodyPr/>
                    <a:lstStyle/>
                    <a:p>
                      <a:pPr algn="ctr"/>
                      <a:r>
                        <a:rPr lang="en-US" dirty="0" smtClean="0"/>
                        <a:t>1</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2</a:t>
                      </a:r>
                      <a:endParaRPr lang="en-US" dirty="0"/>
                    </a:p>
                  </a:txBody>
                  <a:tcPr>
                    <a:lnR w="76200" cap="flat" cmpd="sng" algn="ctr">
                      <a:solidFill>
                        <a:scrgbClr r="0" g="0" b="0"/>
                      </a:solidFill>
                      <a:prstDash val="solid"/>
                      <a:round/>
                      <a:headEnd type="none" w="med" len="med"/>
                      <a:tailEnd type="none" w="med" len="med"/>
                    </a:lnR>
                    <a:solidFill>
                      <a:srgbClr val="CCFFCC"/>
                    </a:solidFill>
                  </a:tcPr>
                </a:tc>
              </a:tr>
              <a:tr h="304800">
                <a:tc>
                  <a:txBody>
                    <a:bodyPr/>
                    <a:lstStyle/>
                    <a:p>
                      <a:pPr algn="ctr"/>
                      <a:r>
                        <a:rPr lang="en-US" dirty="0" smtClean="0"/>
                        <a:t>Diff</a:t>
                      </a:r>
                      <a:endParaRPr lang="en-US" dirty="0"/>
                    </a:p>
                  </a:txBody>
                  <a:tcPr>
                    <a:lnL w="76200" cap="flat" cmpd="sng" algn="ctr">
                      <a:solidFill>
                        <a:scrgbClr r="0" g="0" b="0"/>
                      </a:solidFill>
                      <a:prstDash val="solid"/>
                      <a:round/>
                      <a:headEnd type="none" w="med" len="med"/>
                      <a:tailEnd type="none" w="med" len="med"/>
                    </a:lnL>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1</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2</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-1</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2</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6</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1</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0</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0</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1</a:t>
                      </a:r>
                      <a:endParaRPr lang="en-US" dirty="0">
                        <a:solidFill>
                          <a:srgbClr val="FF0000"/>
                        </a:solidFill>
                      </a:endParaRPr>
                    </a:p>
                  </a:txBody>
                  <a:tcPr>
                    <a:lnR w="76200" cap="flat" cmpd="sng" algn="ctr">
                      <a:solidFill>
                        <a:scrgbClr r="0" g="0" b="0"/>
                      </a:solidFill>
                      <a:prstDash val="solid"/>
                      <a:round/>
                      <a:headEnd type="none" w="med" len="med"/>
                      <a:tailEnd type="none" w="med" len="med"/>
                    </a:lnR>
                    <a:lnB w="76200" cap="flat" cmpd="sng" algn="ctr">
                      <a:solidFill>
                        <a:scrgbClr r="0" g="0" b="0"/>
                      </a:solidFill>
                      <a:prstDash val="solid"/>
                      <a:round/>
                      <a:headEnd type="none" w="med" len="med"/>
                      <a:tailEnd type="none" w="med" len="med"/>
                    </a:lnB>
                    <a:solidFill>
                      <a:srgbClr val="CCFFCC"/>
                    </a:solidFill>
                  </a:tcPr>
                </a:tc>
              </a:tr>
              <a:tr h="320040">
                <a:tc>
                  <a:txBody>
                    <a:bodyPr/>
                    <a:lstStyle/>
                    <a:p>
                      <a:pPr algn="ctr"/>
                      <a:r>
                        <a:rPr lang="en-US" dirty="0" smtClean="0"/>
                        <a:t>S</a:t>
                      </a:r>
                      <a:endParaRPr lang="en-US" dirty="0"/>
                    </a:p>
                  </a:txBody>
                  <a:tcPr>
                    <a:lnL w="76200" cap="flat" cmpd="sng" algn="ctr">
                      <a:solidFill>
                        <a:scrgbClr r="0" g="0" b="0"/>
                      </a:solidFill>
                      <a:prstDash val="solid"/>
                      <a:round/>
                      <a:headEnd type="none" w="med" len="med"/>
                      <a:tailEnd type="none" w="med" len="med"/>
                    </a:lnL>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2</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7</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5</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R w="76200" cap="flat" cmpd="sng" algn="ctr">
                      <a:solidFill>
                        <a:scrgbClr r="0" g="0" b="0"/>
                      </a:solidFill>
                      <a:prstDash val="solid"/>
                      <a:round/>
                      <a:headEnd type="none" w="med" len="med"/>
                      <a:tailEnd type="none" w="med" len="med"/>
                    </a:lnR>
                    <a:lnT w="76200" cap="flat" cmpd="sng" algn="ctr">
                      <a:solidFill>
                        <a:scrgbClr r="0" g="0" b="0"/>
                      </a:solidFill>
                      <a:prstDash val="solid"/>
                      <a:round/>
                      <a:headEnd type="none" w="med" len="med"/>
                      <a:tailEnd type="none" w="med" len="med"/>
                    </a:lnT>
                    <a:solidFill>
                      <a:srgbClr val="CCFFCC"/>
                    </a:solidFill>
                  </a:tcPr>
                </a:tc>
              </a:tr>
              <a:tr h="335280">
                <a:tc>
                  <a:txBody>
                    <a:bodyPr/>
                    <a:lstStyle/>
                    <a:p>
                      <a:pPr algn="ctr"/>
                      <a:r>
                        <a:rPr lang="en-US" dirty="0" smtClean="0"/>
                        <a:t>W</a:t>
                      </a:r>
                      <a:endParaRPr lang="en-US" dirty="0"/>
                    </a:p>
                  </a:txBody>
                  <a:tcPr>
                    <a:lnL w="76200" cap="flat" cmpd="sng" algn="ctr">
                      <a:solidFill>
                        <a:scrgbClr r="0" g="0" b="0"/>
                      </a:solidFill>
                      <a:prstDash val="solid"/>
                      <a:round/>
                      <a:headEnd type="none" w="med" len="med"/>
                      <a:tailEnd type="none" w="med" len="med"/>
                    </a:lnL>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3</a:t>
                      </a:r>
                      <a:endParaRPr lang="en-US" dirty="0"/>
                    </a:p>
                  </a:txBody>
                  <a:tcPr>
                    <a:solidFill>
                      <a:srgbClr val="CCFFCC"/>
                    </a:solidFill>
                  </a:tcPr>
                </a:tc>
                <a:tc>
                  <a:txBody>
                    <a:bodyPr/>
                    <a:lstStyle/>
                    <a:p>
                      <a:pPr algn="ctr"/>
                      <a:r>
                        <a:rPr lang="en-US" dirty="0" smtClean="0"/>
                        <a:t>5</a:t>
                      </a:r>
                      <a:endParaRPr lang="en-US" dirty="0"/>
                    </a:p>
                  </a:txBody>
                  <a:tcPr>
                    <a:solidFill>
                      <a:srgbClr val="CCFFCC"/>
                    </a:solidFill>
                  </a:tcPr>
                </a:tc>
                <a:tc>
                  <a:txBody>
                    <a:bodyPr/>
                    <a:lstStyle/>
                    <a:p>
                      <a:pPr algn="ctr"/>
                      <a:r>
                        <a:rPr lang="en-US" dirty="0" smtClean="0"/>
                        <a:t>0</a:t>
                      </a:r>
                      <a:endParaRPr lang="en-US" dirty="0"/>
                    </a:p>
                  </a:txBody>
                  <a:tcPr>
                    <a:lnR w="76200" cap="flat" cmpd="sng" algn="ctr">
                      <a:solidFill>
                        <a:scrgbClr r="0" g="0" b="0"/>
                      </a:solidFill>
                      <a:prstDash val="solid"/>
                      <a:round/>
                      <a:headEnd type="none" w="med" len="med"/>
                      <a:tailEnd type="none" w="med" len="med"/>
                    </a:lnR>
                    <a:solidFill>
                      <a:srgbClr val="CCFFCC"/>
                    </a:solidFill>
                  </a:tcPr>
                </a:tc>
              </a:tr>
              <a:tr h="274320">
                <a:tc>
                  <a:txBody>
                    <a:bodyPr/>
                    <a:lstStyle/>
                    <a:p>
                      <a:pPr algn="ctr"/>
                      <a:r>
                        <a:rPr lang="en-US" dirty="0" smtClean="0"/>
                        <a:t>Diff</a:t>
                      </a:r>
                      <a:endParaRPr lang="en-US" dirty="0"/>
                    </a:p>
                  </a:txBody>
                  <a:tcPr>
                    <a:lnL w="76200" cap="flat" cmpd="sng" algn="ctr">
                      <a:solidFill>
                        <a:scrgbClr r="0" g="0" b="0"/>
                      </a:solidFill>
                      <a:prstDash val="solid"/>
                      <a:round/>
                      <a:headEnd type="none" w="med" len="med"/>
                      <a:tailEnd type="none" w="med" len="med"/>
                    </a:lnL>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0</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0</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0</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0</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0</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2</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4</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0</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0</a:t>
                      </a:r>
                      <a:endParaRPr lang="en-US" dirty="0">
                        <a:solidFill>
                          <a:srgbClr val="FF0000"/>
                        </a:solidFill>
                      </a:endParaRPr>
                    </a:p>
                  </a:txBody>
                  <a:tcPr>
                    <a:lnR w="76200" cap="flat" cmpd="sng" algn="ctr">
                      <a:solidFill>
                        <a:scrgbClr r="0" g="0" b="0"/>
                      </a:solidFill>
                      <a:prstDash val="solid"/>
                      <a:round/>
                      <a:headEnd type="none" w="med" len="med"/>
                      <a:tailEnd type="none" w="med" len="med"/>
                    </a:lnR>
                    <a:lnB w="76200" cap="flat" cmpd="sng" algn="ctr">
                      <a:solidFill>
                        <a:scrgbClr r="0" g="0" b="0"/>
                      </a:solidFill>
                      <a:prstDash val="solid"/>
                      <a:round/>
                      <a:headEnd type="none" w="med" len="med"/>
                      <a:tailEnd type="none" w="med" len="med"/>
                    </a:lnB>
                    <a:solidFill>
                      <a:srgbClr val="CCFFCC"/>
                    </a:solidFill>
                  </a:tcPr>
                </a:tc>
              </a:tr>
              <a:tr h="289560">
                <a:tc>
                  <a:txBody>
                    <a:bodyPr/>
                    <a:lstStyle/>
                    <a:p>
                      <a:pPr algn="ctr"/>
                      <a:r>
                        <a:rPr lang="en-US" dirty="0" smtClean="0"/>
                        <a:t>S</a:t>
                      </a:r>
                      <a:endParaRPr lang="en-US" dirty="0"/>
                    </a:p>
                  </a:txBody>
                  <a:tcPr>
                    <a:lnL w="76200" cap="flat" cmpd="sng" algn="ctr">
                      <a:solidFill>
                        <a:scrgbClr r="0" g="0" b="0"/>
                      </a:solidFill>
                      <a:prstDash val="solid"/>
                      <a:round/>
                      <a:headEnd type="none" w="med" len="med"/>
                      <a:tailEnd type="none" w="med" len="med"/>
                    </a:lnL>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1</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3</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1</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3</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1</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2</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5</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1</a:t>
                      </a:r>
                      <a:endParaRPr lang="en-US" dirty="0"/>
                    </a:p>
                  </a:txBody>
                  <a:tcPr>
                    <a:lnR w="76200" cap="flat" cmpd="sng" algn="ctr">
                      <a:solidFill>
                        <a:scrgbClr r="0" g="0" b="0"/>
                      </a:solidFill>
                      <a:prstDash val="solid"/>
                      <a:round/>
                      <a:headEnd type="none" w="med" len="med"/>
                      <a:tailEnd type="none" w="med" len="med"/>
                    </a:lnR>
                    <a:lnT w="76200" cap="flat" cmpd="sng" algn="ctr">
                      <a:solidFill>
                        <a:scrgbClr r="0" g="0" b="0"/>
                      </a:solidFill>
                      <a:prstDash val="solid"/>
                      <a:round/>
                      <a:headEnd type="none" w="med" len="med"/>
                      <a:tailEnd type="none" w="med" len="med"/>
                    </a:lnT>
                    <a:solidFill>
                      <a:srgbClr val="CCFFCC"/>
                    </a:solidFill>
                  </a:tcPr>
                </a:tc>
              </a:tr>
              <a:tr h="304800">
                <a:tc>
                  <a:txBody>
                    <a:bodyPr/>
                    <a:lstStyle/>
                    <a:p>
                      <a:pPr algn="ctr"/>
                      <a:r>
                        <a:rPr lang="en-US" dirty="0" smtClean="0"/>
                        <a:t>W</a:t>
                      </a:r>
                      <a:endParaRPr lang="en-US" dirty="0"/>
                    </a:p>
                  </a:txBody>
                  <a:tcPr>
                    <a:lnL w="76200" cap="flat" cmpd="sng" algn="ctr">
                      <a:solidFill>
                        <a:scrgbClr r="0" g="0" b="0"/>
                      </a:solidFill>
                      <a:prstDash val="solid"/>
                      <a:round/>
                      <a:headEnd type="none" w="med" len="med"/>
                      <a:tailEnd type="none" w="med" len="med"/>
                    </a:lnL>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3</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1</a:t>
                      </a:r>
                      <a:endParaRPr lang="en-US" dirty="0"/>
                    </a:p>
                  </a:txBody>
                  <a:tcPr>
                    <a:solidFill>
                      <a:srgbClr val="CCFFCC"/>
                    </a:solidFill>
                  </a:tcPr>
                </a:tc>
                <a:tc>
                  <a:txBody>
                    <a:bodyPr/>
                    <a:lstStyle/>
                    <a:p>
                      <a:pPr algn="ctr"/>
                      <a:r>
                        <a:rPr lang="en-US" dirty="0" smtClean="0"/>
                        <a:t>1</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1</a:t>
                      </a:r>
                      <a:endParaRPr lang="en-US" dirty="0"/>
                    </a:p>
                  </a:txBody>
                  <a:tcPr>
                    <a:solidFill>
                      <a:srgbClr val="CCFFCC"/>
                    </a:solidFill>
                  </a:tcPr>
                </a:tc>
                <a:tc>
                  <a:txBody>
                    <a:bodyPr/>
                    <a:lstStyle/>
                    <a:p>
                      <a:pPr algn="ctr"/>
                      <a:r>
                        <a:rPr lang="en-US" dirty="0" smtClean="0"/>
                        <a:t>0</a:t>
                      </a:r>
                      <a:endParaRPr lang="en-US" dirty="0"/>
                    </a:p>
                  </a:txBody>
                  <a:tcPr>
                    <a:lnR w="76200" cap="flat" cmpd="sng" algn="ctr">
                      <a:solidFill>
                        <a:scrgbClr r="0" g="0" b="0"/>
                      </a:solidFill>
                      <a:prstDash val="solid"/>
                      <a:round/>
                      <a:headEnd type="none" w="med" len="med"/>
                      <a:tailEnd type="none" w="med" len="med"/>
                    </a:lnR>
                    <a:solidFill>
                      <a:srgbClr val="CCFFCC"/>
                    </a:solidFill>
                  </a:tcPr>
                </a:tc>
              </a:tr>
              <a:tr h="320040">
                <a:tc>
                  <a:txBody>
                    <a:bodyPr/>
                    <a:lstStyle/>
                    <a:p>
                      <a:pPr algn="ctr"/>
                      <a:r>
                        <a:rPr lang="en-US" dirty="0" smtClean="0"/>
                        <a:t>Diff</a:t>
                      </a:r>
                      <a:endParaRPr lang="en-US" dirty="0"/>
                    </a:p>
                  </a:txBody>
                  <a:tcPr>
                    <a:lnL w="76200" cap="flat" cmpd="sng" algn="ctr">
                      <a:solidFill>
                        <a:scrgbClr r="0" g="0" b="0"/>
                      </a:solidFill>
                      <a:prstDash val="solid"/>
                      <a:round/>
                      <a:headEnd type="none" w="med" len="med"/>
                      <a:tailEnd type="none" w="med" len="med"/>
                    </a:lnL>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0</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-2</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3</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0</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2</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1</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2</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4</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1</a:t>
                      </a:r>
                      <a:endParaRPr lang="en-US" dirty="0">
                        <a:solidFill>
                          <a:srgbClr val="FF0000"/>
                        </a:solidFill>
                      </a:endParaRPr>
                    </a:p>
                  </a:txBody>
                  <a:tcPr>
                    <a:lnR w="76200" cap="flat" cmpd="sng" algn="ctr">
                      <a:solidFill>
                        <a:scrgbClr r="0" g="0" b="0"/>
                      </a:solidFill>
                      <a:prstDash val="solid"/>
                      <a:round/>
                      <a:headEnd type="none" w="med" len="med"/>
                      <a:tailEnd type="none" w="med" len="med"/>
                    </a:lnR>
                    <a:lnB w="76200" cap="flat" cmpd="sng" algn="ctr">
                      <a:solidFill>
                        <a:scrgbClr r="0" g="0" b="0"/>
                      </a:solidFill>
                      <a:prstDash val="solid"/>
                      <a:round/>
                      <a:headEnd type="none" w="med" len="med"/>
                      <a:tailEnd type="none" w="med" len="med"/>
                    </a:lnB>
                    <a:solidFill>
                      <a:srgbClr val="CCFFCC"/>
                    </a:solidFill>
                  </a:tcPr>
                </a:tc>
              </a:tr>
              <a:tr h="320040">
                <a:tc>
                  <a:txBody>
                    <a:bodyPr/>
                    <a:lstStyle/>
                    <a:p>
                      <a:pPr algn="ctr"/>
                      <a:r>
                        <a:rPr lang="en-US" dirty="0" smtClean="0"/>
                        <a:t>S</a:t>
                      </a:r>
                      <a:endParaRPr lang="en-US" dirty="0"/>
                    </a:p>
                  </a:txBody>
                  <a:tcPr>
                    <a:lnL w="76200" cap="flat" cmpd="sng" algn="ctr">
                      <a:solidFill>
                        <a:scrgbClr r="0" g="0" b="0"/>
                      </a:solidFill>
                      <a:prstDash val="solid"/>
                      <a:round/>
                      <a:headEnd type="none" w="med" len="med"/>
                      <a:tailEnd type="none" w="med" len="med"/>
                    </a:lnL>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3</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3</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0</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5</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1</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r>
                        <a:rPr lang="en-US" dirty="0" smtClean="0"/>
                        <a:t>1</a:t>
                      </a: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endParaRPr lang="en-US" dirty="0"/>
                    </a:p>
                  </a:txBody>
                  <a:tcPr>
                    <a:lnT w="76200" cap="flat" cmpd="sng" algn="ctr">
                      <a:solidFill>
                        <a:scrgbClr r="0" g="0" b="0"/>
                      </a:solidFill>
                      <a:prstDash val="solid"/>
                      <a:round/>
                      <a:headEnd type="none" w="med" len="med"/>
                      <a:tailEnd type="none" w="med" len="med"/>
                    </a:lnT>
                    <a:solidFill>
                      <a:srgbClr val="CCFFCC"/>
                    </a:solidFill>
                  </a:tcPr>
                </a:tc>
                <a:tc>
                  <a:txBody>
                    <a:bodyPr/>
                    <a:lstStyle/>
                    <a:p>
                      <a:pPr algn="ctr"/>
                      <a:endParaRPr lang="en-US" dirty="0"/>
                    </a:p>
                  </a:txBody>
                  <a:tcPr>
                    <a:lnR w="76200" cap="flat" cmpd="sng" algn="ctr">
                      <a:solidFill>
                        <a:scrgbClr r="0" g="0" b="0"/>
                      </a:solidFill>
                      <a:prstDash val="solid"/>
                      <a:round/>
                      <a:headEnd type="none" w="med" len="med"/>
                      <a:tailEnd type="none" w="med" len="med"/>
                    </a:lnR>
                    <a:lnT w="76200" cap="flat" cmpd="sng" algn="ctr">
                      <a:solidFill>
                        <a:scrgbClr r="0" g="0" b="0"/>
                      </a:solidFill>
                      <a:prstDash val="solid"/>
                      <a:round/>
                      <a:headEnd type="none" w="med" len="med"/>
                      <a:tailEnd type="none" w="med" len="med"/>
                    </a:lnT>
                    <a:solidFill>
                      <a:srgbClr val="CCFFCC"/>
                    </a:solidFill>
                  </a:tcPr>
                </a:tc>
              </a:tr>
              <a:tr h="320040">
                <a:tc>
                  <a:txBody>
                    <a:bodyPr/>
                    <a:lstStyle/>
                    <a:p>
                      <a:pPr algn="ctr"/>
                      <a:r>
                        <a:rPr lang="en-US" dirty="0" smtClean="0"/>
                        <a:t>W</a:t>
                      </a:r>
                      <a:endParaRPr lang="en-US" dirty="0"/>
                    </a:p>
                  </a:txBody>
                  <a:tcPr>
                    <a:lnL w="76200" cap="flat" cmpd="sng" algn="ctr">
                      <a:solidFill>
                        <a:scrgbClr r="0" g="0" b="0"/>
                      </a:solidFill>
                      <a:prstDash val="solid"/>
                      <a:round/>
                      <a:headEnd type="none" w="med" len="med"/>
                      <a:tailEnd type="none" w="med" len="med"/>
                    </a:lnL>
                    <a:solidFill>
                      <a:srgbClr val="CCFFCC"/>
                    </a:solidFill>
                  </a:tcPr>
                </a:tc>
                <a:tc>
                  <a:txBody>
                    <a:bodyPr/>
                    <a:lstStyle/>
                    <a:p>
                      <a:pPr algn="ctr"/>
                      <a:r>
                        <a:rPr lang="en-US" dirty="0" smtClean="0"/>
                        <a:t>4</a:t>
                      </a:r>
                      <a:endParaRPr lang="en-US" dirty="0"/>
                    </a:p>
                  </a:txBody>
                  <a:tcPr>
                    <a:solidFill>
                      <a:srgbClr val="CCFFCC"/>
                    </a:solidFill>
                  </a:tcPr>
                </a:tc>
                <a:tc>
                  <a:txBody>
                    <a:bodyPr/>
                    <a:lstStyle/>
                    <a:p>
                      <a:pPr algn="ctr"/>
                      <a:r>
                        <a:rPr lang="en-US" dirty="0" smtClean="0"/>
                        <a:t>5</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r>
                        <a:rPr lang="en-US" dirty="0" smtClean="0"/>
                        <a:t>2</a:t>
                      </a:r>
                      <a:endParaRPr lang="en-US" dirty="0"/>
                    </a:p>
                  </a:txBody>
                  <a:tcPr>
                    <a:solidFill>
                      <a:srgbClr val="CCFFCC"/>
                    </a:solidFill>
                  </a:tcPr>
                </a:tc>
                <a:tc>
                  <a:txBody>
                    <a:bodyPr/>
                    <a:lstStyle/>
                    <a:p>
                      <a:pPr algn="ctr"/>
                      <a:r>
                        <a:rPr lang="en-US" dirty="0" smtClean="0"/>
                        <a:t>1</a:t>
                      </a:r>
                      <a:endParaRPr lang="en-US" dirty="0"/>
                    </a:p>
                  </a:txBody>
                  <a:tcPr>
                    <a:solidFill>
                      <a:srgbClr val="CCFFCC"/>
                    </a:solidFill>
                  </a:tcPr>
                </a:tc>
                <a:tc>
                  <a:txBody>
                    <a:bodyPr/>
                    <a:lstStyle/>
                    <a:p>
                      <a:pPr algn="ctr"/>
                      <a:r>
                        <a:rPr lang="en-US" dirty="0" smtClean="0"/>
                        <a:t>0</a:t>
                      </a:r>
                      <a:endParaRPr lang="en-US" dirty="0"/>
                    </a:p>
                  </a:txBody>
                  <a:tcPr>
                    <a:solidFill>
                      <a:srgbClr val="CCFFCC"/>
                    </a:solidFill>
                  </a:tcPr>
                </a:tc>
                <a:tc>
                  <a:txBody>
                    <a:bodyPr/>
                    <a:lstStyle/>
                    <a:p>
                      <a:pPr algn="ctr"/>
                      <a:endParaRPr lang="en-US" dirty="0"/>
                    </a:p>
                  </a:txBody>
                  <a:tcPr>
                    <a:solidFill>
                      <a:srgbClr val="CCFFCC"/>
                    </a:solidFill>
                  </a:tcPr>
                </a:tc>
                <a:tc>
                  <a:txBody>
                    <a:bodyPr/>
                    <a:lstStyle/>
                    <a:p>
                      <a:pPr algn="ctr"/>
                      <a:endParaRPr lang="en-US" dirty="0"/>
                    </a:p>
                  </a:txBody>
                  <a:tcPr>
                    <a:solidFill>
                      <a:srgbClr val="CCFFCC"/>
                    </a:solidFill>
                  </a:tcPr>
                </a:tc>
                <a:tc>
                  <a:txBody>
                    <a:bodyPr/>
                    <a:lstStyle/>
                    <a:p>
                      <a:pPr algn="ctr"/>
                      <a:endParaRPr lang="en-US" dirty="0"/>
                    </a:p>
                  </a:txBody>
                  <a:tcPr>
                    <a:lnR w="76200" cap="flat" cmpd="sng" algn="ctr">
                      <a:solidFill>
                        <a:scrgbClr r="0" g="0" b="0"/>
                      </a:solidFill>
                      <a:prstDash val="solid"/>
                      <a:round/>
                      <a:headEnd type="none" w="med" len="med"/>
                      <a:tailEnd type="none" w="med" len="med"/>
                    </a:lnR>
                    <a:solidFill>
                      <a:srgbClr val="CCFFCC"/>
                    </a:solidFill>
                  </a:tcPr>
                </a:tc>
              </a:tr>
              <a:tr h="320040">
                <a:tc>
                  <a:txBody>
                    <a:bodyPr/>
                    <a:lstStyle/>
                    <a:p>
                      <a:pPr algn="ctr"/>
                      <a:r>
                        <a:rPr lang="en-US" dirty="0" smtClean="0"/>
                        <a:t>Diff</a:t>
                      </a:r>
                      <a:endParaRPr lang="en-US" dirty="0"/>
                    </a:p>
                  </a:txBody>
                  <a:tcPr>
                    <a:lnL w="76200" cap="flat" cmpd="sng" algn="ctr">
                      <a:solidFill>
                        <a:scrgbClr r="0" g="0" b="0"/>
                      </a:solidFill>
                      <a:prstDash val="solid"/>
                      <a:round/>
                      <a:headEnd type="none" w="med" len="med"/>
                      <a:tailEnd type="none" w="med" len="med"/>
                    </a:lnL>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-1</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-2</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0</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3</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0</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r>
                        <a:rPr lang="en-US" dirty="0" smtClean="0">
                          <a:solidFill>
                            <a:srgbClr val="FF0000"/>
                          </a:solidFill>
                        </a:rPr>
                        <a:t>1</a:t>
                      </a:r>
                      <a:endParaRPr lang="en-US" dirty="0">
                        <a:solidFill>
                          <a:srgbClr val="FF0000"/>
                        </a:solidFill>
                      </a:endParaRPr>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p>
                  </a:txBody>
                  <a:tcPr>
                    <a:lnB w="76200" cap="flat" cmpd="sng" algn="ctr">
                      <a:solidFill>
                        <a:scrgbClr r="0" g="0" b="0"/>
                      </a:solidFill>
                      <a:prstDash val="solid"/>
                      <a:round/>
                      <a:headEnd type="none" w="med" len="med"/>
                      <a:tailEnd type="none" w="med" len="med"/>
                    </a:lnB>
                    <a:solidFill>
                      <a:srgbClr val="CCFFCC"/>
                    </a:solidFill>
                  </a:tcPr>
                </a:tc>
                <a:tc>
                  <a:txBody>
                    <a:bodyPr/>
                    <a:lstStyle/>
                    <a:p>
                      <a:pPr algn="ctr"/>
                      <a:endParaRPr lang="en-US" dirty="0"/>
                    </a:p>
                  </a:txBody>
                  <a:tcPr>
                    <a:lnR w="76200" cap="flat" cmpd="sng" algn="ctr">
                      <a:solidFill>
                        <a:scrgbClr r="0" g="0" b="0"/>
                      </a:solidFill>
                      <a:prstDash val="solid"/>
                      <a:round/>
                      <a:headEnd type="none" w="med" len="med"/>
                      <a:tailEnd type="none" w="med" len="med"/>
                    </a:lnR>
                    <a:lnB w="76200" cap="flat" cmpd="sng" algn="ctr">
                      <a:solidFill>
                        <a:scrgbClr r="0" g="0" b="0"/>
                      </a:solidFill>
                      <a:prstDash val="solid"/>
                      <a:round/>
                      <a:headEnd type="none" w="med" len="med"/>
                      <a:tailEnd type="none" w="med" len="med"/>
                    </a:lnB>
                    <a:solidFill>
                      <a:srgbClr val="CCFFCC"/>
                    </a:solidFill>
                  </a:tcPr>
                </a:tc>
              </a:tr>
            </a:tbl>
          </a:graphicData>
        </a:graphic>
      </p:graphicFrame>
      <p:sp>
        <p:nvSpPr>
          <p:cNvPr id="4" name="TextBox 3"/>
          <p:cNvSpPr txBox="1"/>
          <p:nvPr/>
        </p:nvSpPr>
        <p:spPr>
          <a:xfrm>
            <a:off x="1790700" y="6057900"/>
            <a:ext cx="5098308" cy="369332"/>
          </a:xfrm>
          <a:prstGeom prst="rect">
            <a:avLst/>
          </a:prstGeom>
          <a:noFill/>
        </p:spPr>
        <p:txBody>
          <a:bodyPr wrap="none" rtlCol="0">
            <a:spAutoFit/>
          </a:bodyPr>
          <a:lstStyle/>
          <a:p>
            <a:r>
              <a:rPr lang="en-US" dirty="0" smtClean="0"/>
              <a:t>Fill in the differences(Strong Hand  – Weak Hand)</a:t>
            </a:r>
            <a:endParaRPr lang="en-US" dirty="0"/>
          </a:p>
        </p:txBody>
      </p:sp>
    </p:spTree>
    <p:extLst>
      <p:ext uri="{BB962C8B-B14F-4D97-AF65-F5344CB8AC3E}">
        <p14:creationId xmlns:p14="http://schemas.microsoft.com/office/powerpoint/2010/main" val="20084042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28600"/>
            <a:ext cx="8178800" cy="1200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H</a:t>
            </a:r>
            <a:r>
              <a:rPr lang="en-US" sz="2400" baseline="-25000" dirty="0" smtClean="0"/>
              <a:t>o</a:t>
            </a:r>
            <a:r>
              <a:rPr lang="en-US" sz="2400" dirty="0" smtClean="0"/>
              <a:t>: </a:t>
            </a:r>
            <a:r>
              <a:rPr lang="en-US" sz="2400" i="1" dirty="0" err="1" smtClean="0"/>
              <a:t>u</a:t>
            </a:r>
            <a:r>
              <a:rPr lang="en-US" sz="2400" i="1" baseline="-25000" dirty="0" err="1"/>
              <a:t>d</a:t>
            </a:r>
            <a:r>
              <a:rPr lang="en-US" sz="2400" i="1" dirty="0" smtClean="0"/>
              <a:t> = </a:t>
            </a:r>
            <a:r>
              <a:rPr lang="en-US" sz="2400" dirty="0"/>
              <a:t>0</a:t>
            </a:r>
            <a:r>
              <a:rPr lang="en-US" sz="2400" i="1" dirty="0" smtClean="0"/>
              <a:t>   </a:t>
            </a:r>
            <a:r>
              <a:rPr lang="en-US" sz="2400" i="1" dirty="0" err="1" smtClean="0"/>
              <a:t>vs</a:t>
            </a:r>
            <a:r>
              <a:rPr lang="en-US" sz="2400" i="1" dirty="0" smtClean="0"/>
              <a:t>    </a:t>
            </a:r>
            <a:r>
              <a:rPr lang="en-US" sz="2400" dirty="0" smtClean="0"/>
              <a:t>H</a:t>
            </a:r>
            <a:r>
              <a:rPr lang="en-US" sz="2400" baseline="-25000" dirty="0" smtClean="0"/>
              <a:t>a</a:t>
            </a:r>
            <a:r>
              <a:rPr lang="en-US" sz="2400" dirty="0" smtClean="0"/>
              <a:t>: </a:t>
            </a:r>
            <a:r>
              <a:rPr lang="en-US" sz="2400" i="1" dirty="0" err="1" smtClean="0"/>
              <a:t>u</a:t>
            </a:r>
            <a:r>
              <a:rPr lang="en-US" sz="2400" i="1" baseline="-25000" dirty="0" err="1"/>
              <a:t>d</a:t>
            </a:r>
            <a:r>
              <a:rPr lang="en-US" sz="2400" i="1" dirty="0" smtClean="0"/>
              <a:t> </a:t>
            </a:r>
            <a:r>
              <a:rPr lang="en-US" sz="2400" i="1" dirty="0"/>
              <a:t>&gt;</a:t>
            </a:r>
            <a:r>
              <a:rPr lang="en-US" sz="2400" i="1" dirty="0" smtClean="0"/>
              <a:t> </a:t>
            </a:r>
            <a:r>
              <a:rPr lang="en-US" sz="2400" dirty="0" smtClean="0"/>
              <a:t>0</a:t>
            </a:r>
            <a:r>
              <a:rPr lang="en-US" sz="2400" i="1" dirty="0" smtClean="0"/>
              <a:t>  </a:t>
            </a:r>
            <a:r>
              <a:rPr lang="en-US" sz="2400" dirty="0" smtClean="0"/>
              <a:t>where </a:t>
            </a:r>
            <a:r>
              <a:rPr lang="en-US" sz="2400" i="1" dirty="0" err="1" smtClean="0"/>
              <a:t>u</a:t>
            </a:r>
            <a:r>
              <a:rPr lang="en-US" sz="2400" i="1" baseline="-25000" dirty="0" err="1" smtClean="0"/>
              <a:t>d</a:t>
            </a:r>
            <a:r>
              <a:rPr lang="en-US" sz="2400" dirty="0" smtClean="0"/>
              <a:t> is the true mean difference(strong – </a:t>
            </a:r>
            <a:r>
              <a:rPr lang="en-US" sz="2400" dirty="0"/>
              <a:t>w</a:t>
            </a:r>
            <a:r>
              <a:rPr lang="en-US" sz="2400" dirty="0" smtClean="0"/>
              <a:t>eak) between students strong hands and weak hands in bouncing </a:t>
            </a:r>
            <a:r>
              <a:rPr lang="en-US" sz="2400" dirty="0" err="1" smtClean="0"/>
              <a:t>qtr’s</a:t>
            </a:r>
            <a:r>
              <a:rPr lang="en-US" sz="2400" dirty="0" smtClean="0"/>
              <a:t> into a cup </a:t>
            </a:r>
            <a:endParaRPr lang="en-US" sz="2400" dirty="0"/>
          </a:p>
        </p:txBody>
      </p:sp>
      <p:sp>
        <p:nvSpPr>
          <p:cNvPr id="6" name="Rectangle 5"/>
          <p:cNvSpPr/>
          <p:nvPr/>
        </p:nvSpPr>
        <p:spPr>
          <a:xfrm>
            <a:off x="3920867" y="2117210"/>
            <a:ext cx="184666" cy="369332"/>
          </a:xfrm>
          <a:prstGeom prst="rect">
            <a:avLst/>
          </a:prstGeom>
        </p:spPr>
        <p:txBody>
          <a:bodyPr wrap="none">
            <a:spAutoFit/>
          </a:bodyPr>
          <a:lstStyle/>
          <a:p>
            <a:pPr lvl="0"/>
            <a:r>
              <a:rPr lang="en-US" i="1" dirty="0">
                <a:solidFill>
                  <a:prstClr val="black"/>
                </a:solidFill>
              </a:rPr>
              <a:t> </a:t>
            </a:r>
            <a:endParaRPr lang="en-US" dirty="0">
              <a:solidFill>
                <a:prstClr val="black"/>
              </a:solidFill>
            </a:endParaRPr>
          </a:p>
        </p:txBody>
      </p:sp>
      <p:sp>
        <p:nvSpPr>
          <p:cNvPr id="7" name="TextBox 6"/>
          <p:cNvSpPr txBox="1"/>
          <p:nvPr/>
        </p:nvSpPr>
        <p:spPr>
          <a:xfrm>
            <a:off x="838200" y="1905000"/>
            <a:ext cx="7653867" cy="193899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Assumptions: We have an independent random sample of 42 student differences between strong and weak hands in bouncing coins into a cup. The population of all students is more than 10 times our sample size. Our normal condition is met by the CLT.</a:t>
            </a:r>
            <a:endParaRPr lang="en-US" sz="2400" dirty="0"/>
          </a:p>
        </p:txBody>
      </p:sp>
      <p:sp>
        <p:nvSpPr>
          <p:cNvPr id="13" name="TextBox 12"/>
          <p:cNvSpPr txBox="1"/>
          <p:nvPr/>
        </p:nvSpPr>
        <p:spPr>
          <a:xfrm>
            <a:off x="457200" y="4241800"/>
            <a:ext cx="1718777"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Stats</a:t>
            </a:r>
          </a:p>
          <a:p>
            <a:endParaRPr lang="en-US" dirty="0"/>
          </a:p>
          <a:p>
            <a:r>
              <a:rPr lang="en-US" dirty="0" smtClean="0"/>
              <a:t>t = 2.79</a:t>
            </a:r>
          </a:p>
          <a:p>
            <a:r>
              <a:rPr lang="en-US" dirty="0" smtClean="0"/>
              <a:t>P-value = .0039</a:t>
            </a:r>
          </a:p>
          <a:p>
            <a:r>
              <a:rPr lang="en-US" dirty="0" err="1" smtClean="0"/>
              <a:t>df</a:t>
            </a:r>
            <a:r>
              <a:rPr lang="en-US" dirty="0" smtClean="0"/>
              <a:t> = 41</a:t>
            </a:r>
          </a:p>
          <a:p>
            <a:r>
              <a:rPr lang="en-US" dirty="0" smtClean="0"/>
              <a:t> x-bar = .81</a:t>
            </a:r>
          </a:p>
          <a:p>
            <a:r>
              <a:rPr lang="en-US" dirty="0" smtClean="0"/>
              <a:t>s = 1.87718</a:t>
            </a:r>
          </a:p>
          <a:p>
            <a:r>
              <a:rPr lang="en-US" dirty="0" smtClean="0"/>
              <a:t>n = 42</a:t>
            </a:r>
          </a:p>
        </p:txBody>
      </p:sp>
      <p:sp>
        <p:nvSpPr>
          <p:cNvPr id="14" name="TextBox 13"/>
          <p:cNvSpPr txBox="1"/>
          <p:nvPr/>
        </p:nvSpPr>
        <p:spPr>
          <a:xfrm>
            <a:off x="3505200" y="3962400"/>
            <a:ext cx="140294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smtClean="0"/>
              <a:t>Paired t Test</a:t>
            </a:r>
            <a:endParaRPr lang="en-US" dirty="0"/>
          </a:p>
        </p:txBody>
      </p:sp>
      <p:sp>
        <p:nvSpPr>
          <p:cNvPr id="15" name="TextBox 14"/>
          <p:cNvSpPr txBox="1"/>
          <p:nvPr/>
        </p:nvSpPr>
        <p:spPr>
          <a:xfrm>
            <a:off x="2514600" y="4876800"/>
            <a:ext cx="609659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smtClean="0"/>
              <a:t>This p-value is low enough to reject H</a:t>
            </a:r>
            <a:r>
              <a:rPr lang="en-US" baseline="-25000" dirty="0" smtClean="0"/>
              <a:t>o</a:t>
            </a:r>
            <a:r>
              <a:rPr lang="en-US" dirty="0" smtClean="0"/>
              <a:t> at the 1% alpha level.</a:t>
            </a:r>
            <a:endParaRPr lang="en-US" dirty="0"/>
          </a:p>
        </p:txBody>
      </p:sp>
      <p:sp>
        <p:nvSpPr>
          <p:cNvPr id="16" name="TextBox 15"/>
          <p:cNvSpPr txBox="1"/>
          <p:nvPr/>
        </p:nvSpPr>
        <p:spPr>
          <a:xfrm>
            <a:off x="2489200" y="5638800"/>
            <a:ext cx="6197600" cy="92333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t>Based on this sample, there is very strong evidence to suggest that students strong hands may be better than their weak hands in bouncing coins into a cup. </a:t>
            </a:r>
            <a:endParaRPr lang="en-US" dirty="0"/>
          </a:p>
        </p:txBody>
      </p:sp>
    </p:spTree>
    <p:extLst>
      <p:ext uri="{BB962C8B-B14F-4D97-AF65-F5344CB8AC3E}">
        <p14:creationId xmlns:p14="http://schemas.microsoft.com/office/powerpoint/2010/main" val="225979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ppt_y</p:attrName>
                                        </p:attrNameLst>
                                      </p:cBhvr>
                                      <p:tavLst>
                                        <p:tav tm="0">
                                          <p:val>
                                            <p:strVal val="#ppt_y+#ppt_h*1.125000"/>
                                          </p:val>
                                        </p:tav>
                                        <p:tav tm="100000">
                                          <p:val>
                                            <p:strVal val="#ppt_y"/>
                                          </p:val>
                                        </p:tav>
                                      </p:tavLst>
                                    </p:anim>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1" animBg="1"/>
      <p:bldP spid="13" grpId="0" animBg="1"/>
      <p:bldP spid="14"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1.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52400" y="533400"/>
            <a:ext cx="8839200" cy="5882201"/>
          </a:xfrm>
          <a:prstGeom prst="rect">
            <a:avLst/>
          </a:prstGeom>
        </p:spPr>
      </p:pic>
      <p:sp>
        <p:nvSpPr>
          <p:cNvPr id="2" name="TextBox 1"/>
          <p:cNvSpPr txBox="1"/>
          <p:nvPr/>
        </p:nvSpPr>
        <p:spPr>
          <a:xfrm rot="19823473">
            <a:off x="166235" y="421159"/>
            <a:ext cx="1185541"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smtClean="0"/>
              <a:t>C/O 2014</a:t>
            </a:r>
            <a:endParaRPr lang="en-US" dirty="0"/>
          </a:p>
        </p:txBody>
      </p:sp>
    </p:spTree>
    <p:extLst>
      <p:ext uri="{BB962C8B-B14F-4D97-AF65-F5344CB8AC3E}">
        <p14:creationId xmlns:p14="http://schemas.microsoft.com/office/powerpoint/2010/main" val="37014031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81000"/>
            <a:ext cx="7772400" cy="1470025"/>
          </a:xfrm>
        </p:spPr>
        <p:txBody>
          <a:bodyPr anchor="ctr"/>
          <a:lstStyle/>
          <a:p>
            <a:r>
              <a:rPr lang="en-US" dirty="0" smtClean="0"/>
              <a:t>Catching Tic </a:t>
            </a:r>
            <a:r>
              <a:rPr lang="en-US" dirty="0" err="1" smtClean="0"/>
              <a:t>Tacs</a:t>
            </a:r>
            <a:endParaRPr lang="en-US" dirty="0"/>
          </a:p>
        </p:txBody>
      </p:sp>
      <p:pic>
        <p:nvPicPr>
          <p:cNvPr id="5" name="Picture 4" descr="Picture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057400"/>
            <a:ext cx="5422222" cy="3758730"/>
          </a:xfrm>
          <a:prstGeom prst="rect">
            <a:avLst/>
          </a:prstGeom>
        </p:spPr>
      </p:pic>
      <p:sp>
        <p:nvSpPr>
          <p:cNvPr id="6" name="TextBox 5"/>
          <p:cNvSpPr txBox="1"/>
          <p:nvPr/>
        </p:nvSpPr>
        <p:spPr>
          <a:xfrm>
            <a:off x="3048000" y="6295571"/>
            <a:ext cx="1954381" cy="369332"/>
          </a:xfrm>
          <a:prstGeom prst="rect">
            <a:avLst/>
          </a:prstGeom>
          <a:noFill/>
        </p:spPr>
        <p:txBody>
          <a:bodyPr wrap="none" rtlCol="0">
            <a:spAutoFit/>
          </a:bodyPr>
          <a:lstStyle/>
          <a:p>
            <a:r>
              <a:rPr lang="en-US" dirty="0" smtClean="0"/>
              <a:t>With Your Mouth</a:t>
            </a:r>
            <a:endParaRPr lang="en-US" dirty="0"/>
          </a:p>
        </p:txBody>
      </p:sp>
      <p:sp>
        <p:nvSpPr>
          <p:cNvPr id="2" name="&quot;No&quot; Symbol 1"/>
          <p:cNvSpPr/>
          <p:nvPr/>
        </p:nvSpPr>
        <p:spPr>
          <a:xfrm>
            <a:off x="3429000" y="6096000"/>
            <a:ext cx="914400" cy="7620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533400" y="3505200"/>
            <a:ext cx="8229600" cy="646331"/>
          </a:xfrm>
          <a:prstGeom prst="rect">
            <a:avLst/>
          </a:prstGeom>
          <a:noFill/>
        </p:spPr>
        <p:txBody>
          <a:bodyPr wrap="square" rtlCol="0">
            <a:spAutoFit/>
          </a:bodyPr>
          <a:lstStyle/>
          <a:p>
            <a:r>
              <a:rPr lang="en-US" sz="3600" dirty="0" smtClean="0">
                <a:solidFill>
                  <a:srgbClr val="000090"/>
                </a:solidFill>
              </a:rPr>
              <a:t>Due to choking hazard we will use a cup</a:t>
            </a:r>
            <a:endParaRPr lang="en-US" sz="3600" dirty="0">
              <a:solidFill>
                <a:srgbClr val="000090"/>
              </a:solidFill>
            </a:endParaRPr>
          </a:p>
        </p:txBody>
      </p:sp>
    </p:spTree>
    <p:extLst>
      <p:ext uri="{BB962C8B-B14F-4D97-AF65-F5344CB8AC3E}">
        <p14:creationId xmlns:p14="http://schemas.microsoft.com/office/powerpoint/2010/main" val="3326256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Paired T Test</a:t>
            </a:r>
            <a:endParaRPr lang="en-US" dirty="0"/>
          </a:p>
        </p:txBody>
      </p:sp>
      <p:sp>
        <p:nvSpPr>
          <p:cNvPr id="3" name="Content Placeholder 2"/>
          <p:cNvSpPr>
            <a:spLocks noGrp="1"/>
          </p:cNvSpPr>
          <p:nvPr>
            <p:ph idx="1"/>
          </p:nvPr>
        </p:nvSpPr>
        <p:spPr/>
        <p:txBody>
          <a:bodyPr>
            <a:normAutofit fontScale="92500"/>
          </a:bodyPr>
          <a:lstStyle/>
          <a:p>
            <a:r>
              <a:rPr lang="en-US" dirty="0" smtClean="0"/>
              <a:t>You will throw EXACTLY 10 Tic </a:t>
            </a:r>
            <a:r>
              <a:rPr lang="en-US" dirty="0" err="1" smtClean="0"/>
              <a:t>Tacs</a:t>
            </a:r>
            <a:r>
              <a:rPr lang="en-US" dirty="0" smtClean="0"/>
              <a:t> in the air(one at a time) and attempt to catch them with your mouth/cup.</a:t>
            </a:r>
          </a:p>
          <a:p>
            <a:endParaRPr lang="en-US" dirty="0"/>
          </a:p>
          <a:p>
            <a:r>
              <a:rPr lang="en-US" dirty="0" smtClean="0"/>
              <a:t>Then you will have a partner toss you 10 Tic </a:t>
            </a:r>
            <a:r>
              <a:rPr lang="en-US" dirty="0" err="1" smtClean="0"/>
              <a:t>Tacs</a:t>
            </a:r>
            <a:r>
              <a:rPr lang="en-US" dirty="0" smtClean="0"/>
              <a:t>(one at at time) and you will attempt to catch them in the air.</a:t>
            </a:r>
          </a:p>
          <a:p>
            <a:endParaRPr lang="en-US" dirty="0"/>
          </a:p>
          <a:p>
            <a:r>
              <a:rPr lang="en-US" dirty="0" smtClean="0"/>
              <a:t>No Practice throws.</a:t>
            </a:r>
            <a:endParaRPr lang="en-US" dirty="0"/>
          </a:p>
        </p:txBody>
      </p:sp>
    </p:spTree>
    <p:extLst>
      <p:ext uri="{BB962C8B-B14F-4D97-AF65-F5344CB8AC3E}">
        <p14:creationId xmlns:p14="http://schemas.microsoft.com/office/powerpoint/2010/main" val="22921173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Paired T Test</a:t>
            </a:r>
            <a:endParaRPr lang="en-US" dirty="0"/>
          </a:p>
        </p:txBody>
      </p:sp>
      <p:sp>
        <p:nvSpPr>
          <p:cNvPr id="3" name="Content Placeholder 2"/>
          <p:cNvSpPr>
            <a:spLocks noGrp="1"/>
          </p:cNvSpPr>
          <p:nvPr>
            <p:ph idx="1"/>
          </p:nvPr>
        </p:nvSpPr>
        <p:spPr/>
        <p:txBody>
          <a:bodyPr/>
          <a:lstStyle/>
          <a:p>
            <a:r>
              <a:rPr lang="en-US" dirty="0" smtClean="0"/>
              <a:t>Is there a difference between you tossing them to yourself or someone tossing them to you?</a:t>
            </a:r>
          </a:p>
          <a:p>
            <a:endParaRPr lang="en-US" dirty="0"/>
          </a:p>
          <a:p>
            <a:r>
              <a:rPr lang="en-US" dirty="0" smtClean="0"/>
              <a:t>As a class we will run </a:t>
            </a:r>
            <a:r>
              <a:rPr lang="en-US" smtClean="0"/>
              <a:t>this test.</a:t>
            </a:r>
            <a:endParaRPr lang="en-US"/>
          </a:p>
        </p:txBody>
      </p:sp>
    </p:spTree>
    <p:extLst>
      <p:ext uri="{BB962C8B-B14F-4D97-AF65-F5344CB8AC3E}">
        <p14:creationId xmlns:p14="http://schemas.microsoft.com/office/powerpoint/2010/main" val="239341306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Paired t Test</a:t>
            </a:r>
            <a:endParaRPr lang="en-US" dirty="0"/>
          </a:p>
        </p:txBody>
      </p:sp>
      <p:pic>
        <p:nvPicPr>
          <p:cNvPr id="4" name="Picture 3" descr="Picture 2.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81000" y="1206622"/>
            <a:ext cx="4096233" cy="5651378"/>
          </a:xfrm>
          <a:prstGeom prst="rect">
            <a:avLst/>
          </a:prstGeom>
        </p:spPr>
      </p:pic>
      <p:pic>
        <p:nvPicPr>
          <p:cNvPr id="5" name="Picture 4" descr="Picture 3.png"/>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572000" y="1219200"/>
            <a:ext cx="4211634" cy="5638800"/>
          </a:xfrm>
          <a:prstGeom prst="rect">
            <a:avLst/>
          </a:prstGeom>
        </p:spPr>
      </p:pic>
    </p:spTree>
    <p:extLst>
      <p:ext uri="{BB962C8B-B14F-4D97-AF65-F5344CB8AC3E}">
        <p14:creationId xmlns:p14="http://schemas.microsoft.com/office/powerpoint/2010/main" val="179345645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1.png"/>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51083" y="533400"/>
            <a:ext cx="8763000" cy="5903381"/>
          </a:xfrm>
          <a:prstGeom prst="rect">
            <a:avLst/>
          </a:prstGeom>
        </p:spPr>
      </p:pic>
    </p:spTree>
    <p:extLst>
      <p:ext uri="{BB962C8B-B14F-4D97-AF65-F5344CB8AC3E}">
        <p14:creationId xmlns:p14="http://schemas.microsoft.com/office/powerpoint/2010/main" val="41304188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0813" cy="905436"/>
          </a:xfrm>
        </p:spPr>
        <p:txBody>
          <a:bodyPr/>
          <a:lstStyle/>
          <a:p>
            <a:r>
              <a:rPr lang="en-US" dirty="0" smtClean="0"/>
              <a:t>Formulas for ch13</a:t>
            </a:r>
            <a:endParaRPr lang="en-US" dirty="0"/>
          </a:p>
        </p:txBody>
      </p:sp>
      <p:pic>
        <p:nvPicPr>
          <p:cNvPr id="5" name="Picture 4" descr="Screen Shot 2015-02-05 at 11.44.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905000"/>
            <a:ext cx="3545851" cy="2362200"/>
          </a:xfrm>
          <a:prstGeom prst="rect">
            <a:avLst/>
          </a:prstGeom>
        </p:spPr>
      </p:pic>
      <p:sp>
        <p:nvSpPr>
          <p:cNvPr id="6" name="Frame 5"/>
          <p:cNvSpPr/>
          <p:nvPr/>
        </p:nvSpPr>
        <p:spPr>
          <a:xfrm>
            <a:off x="4343400" y="2438400"/>
            <a:ext cx="33528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creen Shot 2015-02-05 at 11.42.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981200"/>
            <a:ext cx="3581400" cy="2214733"/>
          </a:xfrm>
          <a:prstGeom prst="rect">
            <a:avLst/>
          </a:prstGeom>
        </p:spPr>
      </p:pic>
      <p:sp>
        <p:nvSpPr>
          <p:cNvPr id="9" name="TextBox 8"/>
          <p:cNvSpPr txBox="1"/>
          <p:nvPr/>
        </p:nvSpPr>
        <p:spPr>
          <a:xfrm>
            <a:off x="304800" y="4953000"/>
            <a:ext cx="3967753" cy="369332"/>
          </a:xfrm>
          <a:prstGeom prst="rect">
            <a:avLst/>
          </a:prstGeom>
          <a:noFill/>
        </p:spPr>
        <p:txBody>
          <a:bodyPr wrap="none" rtlCol="0">
            <a:spAutoFit/>
          </a:bodyPr>
          <a:lstStyle/>
          <a:p>
            <a:r>
              <a:rPr lang="en-US" dirty="0" smtClean="0"/>
              <a:t>The only one that uses combined p-hat</a:t>
            </a:r>
            <a:endParaRPr lang="en-US" dirty="0"/>
          </a:p>
        </p:txBody>
      </p:sp>
      <p:cxnSp>
        <p:nvCxnSpPr>
          <p:cNvPr id="11" name="Straight Arrow Connector 10"/>
          <p:cNvCxnSpPr/>
          <p:nvPr/>
        </p:nvCxnSpPr>
        <p:spPr>
          <a:xfrm flipH="1" flipV="1">
            <a:off x="1981200" y="4267200"/>
            <a:ext cx="3048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04800" y="5791200"/>
            <a:ext cx="2332934" cy="646331"/>
          </a:xfrm>
          <a:prstGeom prst="rect">
            <a:avLst/>
          </a:prstGeom>
          <a:solidFill>
            <a:srgbClr val="FF0000"/>
          </a:solidFill>
        </p:spPr>
        <p:txBody>
          <a:bodyPr wrap="square" rtlCol="0">
            <a:spAutoFit/>
          </a:bodyPr>
          <a:lstStyle/>
          <a:p>
            <a:r>
              <a:rPr lang="en-US" dirty="0" smtClean="0">
                <a:solidFill>
                  <a:schemeClr val="bg1"/>
                </a:solidFill>
              </a:rPr>
              <a:t>Formula Sheet</a:t>
            </a:r>
          </a:p>
          <a:p>
            <a:r>
              <a:rPr lang="en-US" dirty="0" smtClean="0">
                <a:solidFill>
                  <a:schemeClr val="bg1"/>
                </a:solidFill>
              </a:rPr>
              <a:t>Gives Standard Error</a:t>
            </a:r>
            <a:endParaRPr lang="en-US" dirty="0">
              <a:solidFill>
                <a:schemeClr val="bg1"/>
              </a:solidFill>
            </a:endParaRPr>
          </a:p>
        </p:txBody>
      </p:sp>
      <p:sp>
        <p:nvSpPr>
          <p:cNvPr id="13" name="Donut 12"/>
          <p:cNvSpPr/>
          <p:nvPr/>
        </p:nvSpPr>
        <p:spPr>
          <a:xfrm>
            <a:off x="990600" y="3124200"/>
            <a:ext cx="3276600" cy="13716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5" name="Picture 14" descr="Screen Shot 2015-02-05 at 11.54.07 AM.png"/>
          <p:cNvPicPr>
            <a:picLocks noChangeAspect="1"/>
          </p:cNvPicPr>
          <p:nvPr/>
        </p:nvPicPr>
        <p:blipFill rotWithShape="1">
          <a:blip r:embed="rId4">
            <a:extLst>
              <a:ext uri="{28A0092B-C50C-407E-A947-70E740481C1C}">
                <a14:useLocalDpi xmlns:a14="http://schemas.microsoft.com/office/drawing/2010/main" val="0"/>
              </a:ext>
            </a:extLst>
          </a:blip>
          <a:srcRect l="84214" b="48319"/>
          <a:stretch/>
        </p:blipFill>
        <p:spPr>
          <a:xfrm rot="5400000">
            <a:off x="5570791" y="3801809"/>
            <a:ext cx="1920543" cy="3613325"/>
          </a:xfrm>
          <a:prstGeom prst="rect">
            <a:avLst/>
          </a:prstGeom>
        </p:spPr>
      </p:pic>
      <p:cxnSp>
        <p:nvCxnSpPr>
          <p:cNvPr id="17" name="Straight Arrow Connector 16"/>
          <p:cNvCxnSpPr/>
          <p:nvPr/>
        </p:nvCxnSpPr>
        <p:spPr>
          <a:xfrm flipV="1">
            <a:off x="3200400" y="5791200"/>
            <a:ext cx="20574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Donut 13"/>
          <p:cNvSpPr/>
          <p:nvPr/>
        </p:nvSpPr>
        <p:spPr>
          <a:xfrm>
            <a:off x="4343400" y="5029200"/>
            <a:ext cx="4267200" cy="13716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37383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25 at 11.04.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33400"/>
            <a:ext cx="4241800" cy="4216400"/>
          </a:xfrm>
          <a:prstGeom prst="rect">
            <a:avLst/>
          </a:prstGeom>
        </p:spPr>
      </p:pic>
      <p:sp>
        <p:nvSpPr>
          <p:cNvPr id="3" name="TextBox 2"/>
          <p:cNvSpPr txBox="1"/>
          <p:nvPr/>
        </p:nvSpPr>
        <p:spPr>
          <a:xfrm>
            <a:off x="5537200" y="1587500"/>
            <a:ext cx="1599078" cy="369332"/>
          </a:xfrm>
          <a:prstGeom prst="rect">
            <a:avLst/>
          </a:prstGeom>
          <a:noFill/>
        </p:spPr>
        <p:txBody>
          <a:bodyPr wrap="none" rtlCol="0">
            <a:spAutoFit/>
          </a:bodyPr>
          <a:lstStyle/>
          <a:p>
            <a:r>
              <a:rPr lang="en-US" dirty="0" smtClean="0"/>
              <a:t>Sudoku Times</a:t>
            </a:r>
            <a:endParaRPr lang="en-US" dirty="0"/>
          </a:p>
        </p:txBody>
      </p:sp>
      <p:sp>
        <p:nvSpPr>
          <p:cNvPr id="4" name="TextBox 3"/>
          <p:cNvSpPr txBox="1"/>
          <p:nvPr/>
        </p:nvSpPr>
        <p:spPr>
          <a:xfrm>
            <a:off x="5105401" y="2971800"/>
            <a:ext cx="342900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Is there a difference between the boys and girls when it comes to finishing Sudoku puzzles?</a:t>
            </a:r>
            <a:endParaRPr lang="en-US" dirty="0"/>
          </a:p>
        </p:txBody>
      </p:sp>
    </p:spTree>
    <p:extLst>
      <p:ext uri="{BB962C8B-B14F-4D97-AF65-F5344CB8AC3E}">
        <p14:creationId xmlns:p14="http://schemas.microsoft.com/office/powerpoint/2010/main" val="25186970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102350" cy="830997"/>
          </a:xfrm>
          <a:prstGeom prst="rect">
            <a:avLst/>
          </a:prstGeom>
          <a:noFill/>
        </p:spPr>
        <p:txBody>
          <a:bodyPr wrap="square" rtlCol="0">
            <a:spAutoFit/>
          </a:bodyPr>
          <a:lstStyle/>
          <a:p>
            <a:r>
              <a:rPr lang="en-US" sz="2400" dirty="0" smtClean="0"/>
              <a:t>Let’s perform a 2-sample t test for the difference between the boys and girls Sudoku times in seconds.</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1425977386"/>
              </p:ext>
            </p:extLst>
          </p:nvPr>
        </p:nvGraphicFramePr>
        <p:xfrm>
          <a:off x="685800" y="1752600"/>
          <a:ext cx="2209800" cy="2926080"/>
        </p:xfrm>
        <a:graphic>
          <a:graphicData uri="http://schemas.openxmlformats.org/drawingml/2006/table">
            <a:tbl>
              <a:tblPr firstRow="1" bandRow="1">
                <a:tableStyleId>{2D5ABB26-0587-4C30-8999-92F81FD0307C}</a:tableStyleId>
              </a:tblPr>
              <a:tblGrid>
                <a:gridCol w="1219200"/>
                <a:gridCol w="990600"/>
              </a:tblGrid>
              <a:tr h="333375">
                <a:tc>
                  <a:txBody>
                    <a:bodyPr/>
                    <a:lstStyle/>
                    <a:p>
                      <a:r>
                        <a:rPr lang="en-US" dirty="0" err="1" smtClean="0"/>
                        <a:t>Gema</a:t>
                      </a:r>
                      <a:endParaRPr lang="en-US"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40000"/>
                        <a:lumOff val="60000"/>
                      </a:schemeClr>
                    </a:solidFill>
                  </a:tcPr>
                </a:tc>
                <a:tc>
                  <a:txBody>
                    <a:bodyPr/>
                    <a:lstStyle/>
                    <a:p>
                      <a:r>
                        <a:rPr lang="en-US" dirty="0" smtClean="0"/>
                        <a:t>868</a:t>
                      </a:r>
                      <a:endParaRPr lang="en-US"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40000"/>
                        <a:lumOff val="60000"/>
                      </a:schemeClr>
                    </a:solidFill>
                  </a:tcPr>
                </a:tc>
              </a:tr>
              <a:tr h="333375">
                <a:tc>
                  <a:txBody>
                    <a:bodyPr/>
                    <a:lstStyle/>
                    <a:p>
                      <a:r>
                        <a:rPr lang="en-US" dirty="0" smtClean="0"/>
                        <a:t>Jenna</a:t>
                      </a:r>
                      <a:endParaRPr lang="en-US"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40000"/>
                        <a:lumOff val="60000"/>
                      </a:schemeClr>
                    </a:solidFill>
                  </a:tcPr>
                </a:tc>
                <a:tc>
                  <a:txBody>
                    <a:bodyPr/>
                    <a:lstStyle/>
                    <a:p>
                      <a:r>
                        <a:rPr lang="en-US" dirty="0" smtClean="0"/>
                        <a:t>471</a:t>
                      </a:r>
                      <a:endParaRPr lang="en-US"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40000"/>
                        <a:lumOff val="60000"/>
                      </a:schemeClr>
                    </a:solidFill>
                  </a:tcPr>
                </a:tc>
              </a:tr>
              <a:tr h="333375">
                <a:tc>
                  <a:txBody>
                    <a:bodyPr/>
                    <a:lstStyle/>
                    <a:p>
                      <a:r>
                        <a:rPr lang="en-US" dirty="0" smtClean="0"/>
                        <a:t>Vanessa</a:t>
                      </a:r>
                      <a:endParaRPr lang="en-US"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40000"/>
                        <a:lumOff val="60000"/>
                      </a:schemeClr>
                    </a:solidFill>
                  </a:tcPr>
                </a:tc>
                <a:tc>
                  <a:txBody>
                    <a:bodyPr/>
                    <a:lstStyle/>
                    <a:p>
                      <a:r>
                        <a:rPr lang="en-US" dirty="0" smtClean="0"/>
                        <a:t>710</a:t>
                      </a:r>
                      <a:endParaRPr lang="en-US"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40000"/>
                        <a:lumOff val="60000"/>
                      </a:schemeClr>
                    </a:solidFill>
                  </a:tcPr>
                </a:tc>
              </a:tr>
              <a:tr h="333375">
                <a:tc>
                  <a:txBody>
                    <a:bodyPr/>
                    <a:lstStyle/>
                    <a:p>
                      <a:r>
                        <a:rPr lang="en-US" dirty="0" err="1" smtClean="0"/>
                        <a:t>Bryanna</a:t>
                      </a:r>
                      <a:endParaRPr lang="en-US"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40000"/>
                        <a:lumOff val="60000"/>
                      </a:schemeClr>
                    </a:solidFill>
                  </a:tcPr>
                </a:tc>
                <a:tc>
                  <a:txBody>
                    <a:bodyPr/>
                    <a:lstStyle/>
                    <a:p>
                      <a:r>
                        <a:rPr lang="en-US" dirty="0" smtClean="0"/>
                        <a:t>595</a:t>
                      </a:r>
                      <a:endParaRPr lang="en-US"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40000"/>
                        <a:lumOff val="60000"/>
                      </a:schemeClr>
                    </a:solidFill>
                  </a:tcPr>
                </a:tc>
              </a:tr>
              <a:tr h="333375">
                <a:tc>
                  <a:txBody>
                    <a:bodyPr/>
                    <a:lstStyle/>
                    <a:p>
                      <a:r>
                        <a:rPr lang="en-US" dirty="0" smtClean="0"/>
                        <a:t>Tuan</a:t>
                      </a:r>
                      <a:endParaRPr lang="en-US"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40000"/>
                        <a:lumOff val="60000"/>
                      </a:schemeClr>
                    </a:solidFill>
                  </a:tcPr>
                </a:tc>
                <a:tc>
                  <a:txBody>
                    <a:bodyPr/>
                    <a:lstStyle/>
                    <a:p>
                      <a:r>
                        <a:rPr lang="en-US" dirty="0" smtClean="0"/>
                        <a:t>799</a:t>
                      </a:r>
                      <a:endParaRPr lang="en-US"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40000"/>
                        <a:lumOff val="60000"/>
                      </a:schemeClr>
                    </a:solidFill>
                  </a:tcPr>
                </a:tc>
              </a:tr>
              <a:tr h="333375">
                <a:tc>
                  <a:txBody>
                    <a:bodyPr/>
                    <a:lstStyle/>
                    <a:p>
                      <a:r>
                        <a:rPr lang="en-US" dirty="0" smtClean="0"/>
                        <a:t>Karen</a:t>
                      </a:r>
                      <a:endParaRPr lang="en-US"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40000"/>
                        <a:lumOff val="60000"/>
                      </a:schemeClr>
                    </a:solidFill>
                  </a:tcPr>
                </a:tc>
                <a:tc>
                  <a:txBody>
                    <a:bodyPr/>
                    <a:lstStyle/>
                    <a:p>
                      <a:r>
                        <a:rPr lang="en-US" dirty="0" smtClean="0"/>
                        <a:t>1245</a:t>
                      </a:r>
                      <a:endParaRPr lang="en-US"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40000"/>
                        <a:lumOff val="60000"/>
                      </a:schemeClr>
                    </a:solidFill>
                  </a:tcPr>
                </a:tc>
              </a:tr>
              <a:tr h="333375">
                <a:tc>
                  <a:txBody>
                    <a:bodyPr/>
                    <a:lstStyle/>
                    <a:p>
                      <a:r>
                        <a:rPr lang="en-US" dirty="0" smtClean="0"/>
                        <a:t>Danielle</a:t>
                      </a:r>
                      <a:endParaRPr lang="en-US"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40000"/>
                        <a:lumOff val="60000"/>
                      </a:schemeClr>
                    </a:solidFill>
                  </a:tcPr>
                </a:tc>
                <a:tc>
                  <a:txBody>
                    <a:bodyPr/>
                    <a:lstStyle/>
                    <a:p>
                      <a:r>
                        <a:rPr lang="en-US" dirty="0" smtClean="0"/>
                        <a:t>1376</a:t>
                      </a:r>
                      <a:endParaRPr lang="en-US"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40000"/>
                        <a:lumOff val="60000"/>
                      </a:schemeClr>
                    </a:solidFill>
                  </a:tcPr>
                </a:tc>
              </a:tr>
              <a:tr h="333375">
                <a:tc>
                  <a:txBody>
                    <a:bodyPr/>
                    <a:lstStyle/>
                    <a:p>
                      <a:r>
                        <a:rPr lang="en-US" dirty="0" smtClean="0"/>
                        <a:t>Kayla</a:t>
                      </a:r>
                      <a:endParaRPr lang="en-US"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40000"/>
                        <a:lumOff val="60000"/>
                      </a:schemeClr>
                    </a:solidFill>
                  </a:tcPr>
                </a:tc>
                <a:tc>
                  <a:txBody>
                    <a:bodyPr/>
                    <a:lstStyle/>
                    <a:p>
                      <a:r>
                        <a:rPr lang="en-US" dirty="0" smtClean="0"/>
                        <a:t>1768</a:t>
                      </a:r>
                      <a:endParaRPr lang="en-US"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22293838"/>
              </p:ext>
            </p:extLst>
          </p:nvPr>
        </p:nvGraphicFramePr>
        <p:xfrm>
          <a:off x="4876800" y="1143000"/>
          <a:ext cx="3429000" cy="5549838"/>
        </p:xfrm>
        <a:graphic>
          <a:graphicData uri="http://schemas.openxmlformats.org/drawingml/2006/table">
            <a:tbl>
              <a:tblPr firstRow="1" bandRow="1">
                <a:tableStyleId>{5C22544A-7EE6-4342-B048-85BDC9FD1C3A}</a:tableStyleId>
              </a:tblPr>
              <a:tblGrid>
                <a:gridCol w="1418896"/>
                <a:gridCol w="2010104"/>
              </a:tblGrid>
              <a:tr h="396417">
                <a:tc>
                  <a:txBody>
                    <a:bodyPr/>
                    <a:lstStyle/>
                    <a:p>
                      <a:r>
                        <a:rPr lang="en-US" b="0" dirty="0" smtClean="0">
                          <a:solidFill>
                            <a:schemeClr val="tx1"/>
                          </a:solidFill>
                        </a:rPr>
                        <a:t>Tony</a:t>
                      </a:r>
                      <a:endParaRPr lang="en-US" b="0"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c>
                  <a:txBody>
                    <a:bodyPr/>
                    <a:lstStyle/>
                    <a:p>
                      <a:r>
                        <a:rPr lang="en-US" b="0" dirty="0" smtClean="0">
                          <a:solidFill>
                            <a:schemeClr val="tx1"/>
                          </a:solidFill>
                        </a:rPr>
                        <a:t>955</a:t>
                      </a:r>
                      <a:endParaRPr lang="en-US" b="0"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r>
              <a:tr h="396417">
                <a:tc>
                  <a:txBody>
                    <a:bodyPr/>
                    <a:lstStyle/>
                    <a:p>
                      <a:r>
                        <a:rPr lang="en-US" dirty="0" smtClean="0">
                          <a:solidFill>
                            <a:schemeClr val="tx1"/>
                          </a:solidFill>
                        </a:rPr>
                        <a:t>Randy</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c>
                  <a:txBody>
                    <a:bodyPr/>
                    <a:lstStyle/>
                    <a:p>
                      <a:r>
                        <a:rPr lang="en-US" dirty="0" smtClean="0">
                          <a:solidFill>
                            <a:schemeClr val="tx1"/>
                          </a:solidFill>
                        </a:rPr>
                        <a:t>945</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r>
              <a:tr h="396417">
                <a:tc>
                  <a:txBody>
                    <a:bodyPr/>
                    <a:lstStyle/>
                    <a:p>
                      <a:r>
                        <a:rPr lang="en-US" dirty="0" smtClean="0">
                          <a:solidFill>
                            <a:schemeClr val="tx1"/>
                          </a:solidFill>
                        </a:rPr>
                        <a:t>Lawrence</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c>
                  <a:txBody>
                    <a:bodyPr/>
                    <a:lstStyle/>
                    <a:p>
                      <a:r>
                        <a:rPr lang="en-US" dirty="0" smtClean="0">
                          <a:solidFill>
                            <a:schemeClr val="tx1"/>
                          </a:solidFill>
                        </a:rPr>
                        <a:t>846</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r>
              <a:tr h="396417">
                <a:tc>
                  <a:txBody>
                    <a:bodyPr/>
                    <a:lstStyle/>
                    <a:p>
                      <a:r>
                        <a:rPr lang="en-US" dirty="0" smtClean="0">
                          <a:solidFill>
                            <a:schemeClr val="tx1"/>
                          </a:solidFill>
                        </a:rPr>
                        <a:t>Kevin</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c>
                  <a:txBody>
                    <a:bodyPr/>
                    <a:lstStyle/>
                    <a:p>
                      <a:r>
                        <a:rPr lang="en-US" dirty="0" smtClean="0">
                          <a:solidFill>
                            <a:schemeClr val="tx1"/>
                          </a:solidFill>
                        </a:rPr>
                        <a:t>493</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r>
              <a:tr h="396417">
                <a:tc>
                  <a:txBody>
                    <a:bodyPr/>
                    <a:lstStyle/>
                    <a:p>
                      <a:r>
                        <a:rPr lang="en-US" dirty="0" smtClean="0">
                          <a:solidFill>
                            <a:schemeClr val="tx1"/>
                          </a:solidFill>
                        </a:rPr>
                        <a:t>Miguel</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c>
                  <a:txBody>
                    <a:bodyPr/>
                    <a:lstStyle/>
                    <a:p>
                      <a:r>
                        <a:rPr lang="en-US" dirty="0" smtClean="0">
                          <a:solidFill>
                            <a:schemeClr val="tx1"/>
                          </a:solidFill>
                        </a:rPr>
                        <a:t>1442</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r>
              <a:tr h="396417">
                <a:tc>
                  <a:txBody>
                    <a:bodyPr/>
                    <a:lstStyle/>
                    <a:p>
                      <a:r>
                        <a:rPr lang="en-US" dirty="0" err="1" smtClean="0">
                          <a:solidFill>
                            <a:schemeClr val="tx1"/>
                          </a:solidFill>
                        </a:rPr>
                        <a:t>Adolpho</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c>
                  <a:txBody>
                    <a:bodyPr/>
                    <a:lstStyle/>
                    <a:p>
                      <a:r>
                        <a:rPr lang="en-US" dirty="0" smtClean="0">
                          <a:solidFill>
                            <a:schemeClr val="tx1"/>
                          </a:solidFill>
                        </a:rPr>
                        <a:t>1390</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r>
              <a:tr h="396417">
                <a:tc>
                  <a:txBody>
                    <a:bodyPr/>
                    <a:lstStyle/>
                    <a:p>
                      <a:r>
                        <a:rPr lang="en-US" dirty="0" err="1" smtClean="0">
                          <a:solidFill>
                            <a:schemeClr val="tx1"/>
                          </a:solidFill>
                        </a:rPr>
                        <a:t>Josue</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c>
                  <a:txBody>
                    <a:bodyPr/>
                    <a:lstStyle/>
                    <a:p>
                      <a:r>
                        <a:rPr lang="en-US" dirty="0" smtClean="0">
                          <a:solidFill>
                            <a:schemeClr val="tx1"/>
                          </a:solidFill>
                        </a:rPr>
                        <a:t>1307</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r>
              <a:tr h="396417">
                <a:tc>
                  <a:txBody>
                    <a:bodyPr/>
                    <a:lstStyle/>
                    <a:p>
                      <a:r>
                        <a:rPr lang="en-US" dirty="0" smtClean="0">
                          <a:solidFill>
                            <a:schemeClr val="tx1"/>
                          </a:solidFill>
                        </a:rPr>
                        <a:t>Phi</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c>
                  <a:txBody>
                    <a:bodyPr/>
                    <a:lstStyle/>
                    <a:p>
                      <a:r>
                        <a:rPr lang="en-US" dirty="0" smtClean="0">
                          <a:solidFill>
                            <a:schemeClr val="tx1"/>
                          </a:solidFill>
                        </a:rPr>
                        <a:t>782</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r>
              <a:tr h="396417">
                <a:tc>
                  <a:txBody>
                    <a:bodyPr/>
                    <a:lstStyle/>
                    <a:p>
                      <a:r>
                        <a:rPr lang="en-US" dirty="0" smtClean="0">
                          <a:solidFill>
                            <a:schemeClr val="tx1"/>
                          </a:solidFill>
                        </a:rPr>
                        <a:t>Thomas</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c>
                  <a:txBody>
                    <a:bodyPr/>
                    <a:lstStyle/>
                    <a:p>
                      <a:r>
                        <a:rPr lang="en-US" dirty="0" smtClean="0">
                          <a:solidFill>
                            <a:schemeClr val="tx1"/>
                          </a:solidFill>
                        </a:rPr>
                        <a:t>740</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r>
              <a:tr h="396417">
                <a:tc>
                  <a:txBody>
                    <a:bodyPr/>
                    <a:lstStyle/>
                    <a:p>
                      <a:r>
                        <a:rPr lang="en-US" dirty="0" smtClean="0">
                          <a:solidFill>
                            <a:schemeClr val="tx1"/>
                          </a:solidFill>
                        </a:rPr>
                        <a:t>David</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c>
                  <a:txBody>
                    <a:bodyPr/>
                    <a:lstStyle/>
                    <a:p>
                      <a:r>
                        <a:rPr lang="en-US" dirty="0" smtClean="0">
                          <a:solidFill>
                            <a:schemeClr val="tx1"/>
                          </a:solidFill>
                        </a:rPr>
                        <a:t>585</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r>
              <a:tr h="396417">
                <a:tc>
                  <a:txBody>
                    <a:bodyPr/>
                    <a:lstStyle/>
                    <a:p>
                      <a:r>
                        <a:rPr lang="en-US" dirty="0" smtClean="0">
                          <a:solidFill>
                            <a:schemeClr val="tx1"/>
                          </a:solidFill>
                        </a:rPr>
                        <a:t>Marlon</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c>
                  <a:txBody>
                    <a:bodyPr/>
                    <a:lstStyle/>
                    <a:p>
                      <a:r>
                        <a:rPr lang="en-US" dirty="0" smtClean="0">
                          <a:solidFill>
                            <a:schemeClr val="tx1"/>
                          </a:solidFill>
                        </a:rPr>
                        <a:t>448</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r>
              <a:tr h="396417">
                <a:tc>
                  <a:txBody>
                    <a:bodyPr/>
                    <a:lstStyle/>
                    <a:p>
                      <a:r>
                        <a:rPr lang="en-US" dirty="0" smtClean="0">
                          <a:solidFill>
                            <a:schemeClr val="tx1"/>
                          </a:solidFill>
                        </a:rPr>
                        <a:t>Joseph</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c>
                  <a:txBody>
                    <a:bodyPr/>
                    <a:lstStyle/>
                    <a:p>
                      <a:r>
                        <a:rPr lang="en-US" dirty="0" smtClean="0">
                          <a:solidFill>
                            <a:schemeClr val="tx1"/>
                          </a:solidFill>
                        </a:rPr>
                        <a:t>701</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r>
              <a:tr h="396417">
                <a:tc>
                  <a:txBody>
                    <a:bodyPr/>
                    <a:lstStyle/>
                    <a:p>
                      <a:r>
                        <a:rPr lang="en-US" dirty="0" smtClean="0">
                          <a:solidFill>
                            <a:schemeClr val="tx1"/>
                          </a:solidFill>
                        </a:rPr>
                        <a:t>Mohammed</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c>
                  <a:txBody>
                    <a:bodyPr/>
                    <a:lstStyle/>
                    <a:p>
                      <a:r>
                        <a:rPr lang="en-US" dirty="0" smtClean="0">
                          <a:solidFill>
                            <a:schemeClr val="tx1"/>
                          </a:solidFill>
                        </a:rPr>
                        <a:t>1691</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r>
              <a:tr h="396417">
                <a:tc>
                  <a:txBody>
                    <a:bodyPr/>
                    <a:lstStyle/>
                    <a:p>
                      <a:r>
                        <a:rPr lang="en-US" dirty="0" smtClean="0">
                          <a:solidFill>
                            <a:schemeClr val="tx1"/>
                          </a:solidFill>
                        </a:rPr>
                        <a:t>Jorge</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c>
                  <a:txBody>
                    <a:bodyPr/>
                    <a:lstStyle/>
                    <a:p>
                      <a:r>
                        <a:rPr lang="en-US" dirty="0" smtClean="0">
                          <a:solidFill>
                            <a:schemeClr val="tx1"/>
                          </a:solidFill>
                        </a:rPr>
                        <a:t>1052</a:t>
                      </a:r>
                      <a:endParaRPr lang="en-US"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chemeClr val="tx2">
                        <a:lumMod val="50000"/>
                        <a:lumOff val="50000"/>
                      </a:schemeClr>
                    </a:solidFill>
                  </a:tcPr>
                </a:tc>
              </a:tr>
            </a:tbl>
          </a:graphicData>
        </a:graphic>
      </p:graphicFrame>
      <p:sp>
        <p:nvSpPr>
          <p:cNvPr id="5" name="TextBox 4"/>
          <p:cNvSpPr txBox="1"/>
          <p:nvPr/>
        </p:nvSpPr>
        <p:spPr>
          <a:xfrm>
            <a:off x="304800" y="5334000"/>
            <a:ext cx="375772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smtClean="0"/>
              <a:t>Enter the girls into L</a:t>
            </a:r>
            <a:r>
              <a:rPr lang="en-US" baseline="-25000" dirty="0" smtClean="0"/>
              <a:t>1</a:t>
            </a:r>
            <a:r>
              <a:rPr lang="en-US" dirty="0" smtClean="0"/>
              <a:t> and boys in L</a:t>
            </a:r>
            <a:r>
              <a:rPr lang="en-US" baseline="-25000" dirty="0" smtClean="0"/>
              <a:t>2</a:t>
            </a:r>
            <a:r>
              <a:rPr lang="en-US" dirty="0" smtClean="0"/>
              <a:t> </a:t>
            </a:r>
            <a:endParaRPr lang="en-US" dirty="0"/>
          </a:p>
        </p:txBody>
      </p:sp>
    </p:spTree>
    <p:extLst>
      <p:ext uri="{BB962C8B-B14F-4D97-AF65-F5344CB8AC3E}">
        <p14:creationId xmlns:p14="http://schemas.microsoft.com/office/powerpoint/2010/main" val="95375013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38200"/>
            <a:ext cx="8686800" cy="1200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dirty="0"/>
              <a:t>Ho: </a:t>
            </a:r>
            <a:r>
              <a:rPr lang="en-US" sz="2400" i="1" dirty="0" err="1" smtClean="0"/>
              <a:t>u</a:t>
            </a:r>
            <a:r>
              <a:rPr lang="en-US" sz="2400" baseline="-25000" dirty="0" err="1" smtClean="0"/>
              <a:t>g</a:t>
            </a:r>
            <a:r>
              <a:rPr lang="en-US" sz="2400" dirty="0" smtClean="0"/>
              <a:t> </a:t>
            </a:r>
            <a:r>
              <a:rPr lang="en-US" sz="2400" dirty="0"/>
              <a:t>= </a:t>
            </a:r>
            <a:r>
              <a:rPr lang="en-US" sz="2400" i="1" dirty="0" err="1" smtClean="0"/>
              <a:t>u</a:t>
            </a:r>
            <a:r>
              <a:rPr lang="en-US" sz="2400" baseline="-25000" dirty="0" err="1"/>
              <a:t>b</a:t>
            </a:r>
            <a:r>
              <a:rPr lang="en-US" sz="2400" dirty="0" smtClean="0"/>
              <a:t>  </a:t>
            </a:r>
            <a:r>
              <a:rPr lang="en-US" sz="2400" dirty="0" err="1"/>
              <a:t>vs</a:t>
            </a:r>
            <a:r>
              <a:rPr lang="en-US" sz="2400" dirty="0"/>
              <a:t> </a:t>
            </a:r>
            <a:r>
              <a:rPr lang="en-US" sz="2400" dirty="0" smtClean="0"/>
              <a:t>Ha: </a:t>
            </a:r>
            <a:r>
              <a:rPr lang="en-US" sz="2400" i="1" dirty="0" err="1"/>
              <a:t>u</a:t>
            </a:r>
            <a:r>
              <a:rPr lang="en-US" sz="2400" baseline="-25000" dirty="0" err="1"/>
              <a:t>g</a:t>
            </a:r>
            <a:r>
              <a:rPr lang="en-US" sz="2400" dirty="0" smtClean="0"/>
              <a:t> </a:t>
            </a:r>
            <a:r>
              <a:rPr lang="en-US" sz="2400" dirty="0"/>
              <a:t>≠ </a:t>
            </a:r>
            <a:r>
              <a:rPr lang="en-US" sz="2400" i="1" dirty="0" err="1"/>
              <a:t>u</a:t>
            </a:r>
            <a:r>
              <a:rPr lang="en-US" sz="2400" baseline="-25000" dirty="0" err="1"/>
              <a:t>b</a:t>
            </a:r>
            <a:r>
              <a:rPr lang="en-US" sz="2400" dirty="0"/>
              <a:t>  </a:t>
            </a:r>
            <a:r>
              <a:rPr lang="en-US" sz="2400" dirty="0" smtClean="0"/>
              <a:t>where </a:t>
            </a:r>
            <a:r>
              <a:rPr lang="en-US" sz="2400" i="1" dirty="0" smtClean="0"/>
              <a:t>u</a:t>
            </a:r>
            <a:r>
              <a:rPr lang="en-US" sz="2400" dirty="0" smtClean="0"/>
              <a:t> is the true mean number of seconds it takes high school boys and girls to to finish a Sudoku puzzle</a:t>
            </a:r>
            <a:endParaRPr lang="en-US" sz="2400" dirty="0"/>
          </a:p>
        </p:txBody>
      </p:sp>
      <p:sp>
        <p:nvSpPr>
          <p:cNvPr id="5" name="TextBox 4"/>
          <p:cNvSpPr txBox="1"/>
          <p:nvPr/>
        </p:nvSpPr>
        <p:spPr>
          <a:xfrm>
            <a:off x="304800" y="2133600"/>
            <a:ext cx="8410691"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ASSUMPTIONS: We have two independent random samples of Sudoku times, 8 for girls and 14 boys. Their </a:t>
            </a:r>
            <a:r>
              <a:rPr lang="en-US" sz="2400" b="1" dirty="0" smtClean="0"/>
              <a:t>individual times are independent</a:t>
            </a:r>
            <a:r>
              <a:rPr lang="en-US" sz="2400" dirty="0" smtClean="0"/>
              <a:t> and their </a:t>
            </a:r>
            <a:r>
              <a:rPr lang="en-US" sz="2400" b="1" dirty="0" smtClean="0"/>
              <a:t>samples are independent from each other. </a:t>
            </a:r>
            <a:r>
              <a:rPr lang="en-US" sz="2400" dirty="0" smtClean="0"/>
              <a:t>The population of high school students is well over 10x out sample sizes. Our samples are small but the boxplots show no outliers or extreme skew. Ok for T procedures.</a:t>
            </a:r>
            <a:endParaRPr lang="en-US" sz="2400" b="1" dirty="0"/>
          </a:p>
        </p:txBody>
      </p:sp>
      <p:sp>
        <p:nvSpPr>
          <p:cNvPr id="11" name="TextBox 10"/>
          <p:cNvSpPr txBox="1"/>
          <p:nvPr/>
        </p:nvSpPr>
        <p:spPr>
          <a:xfrm>
            <a:off x="762000" y="4495800"/>
            <a:ext cx="653319" cy="369332"/>
          </a:xfrm>
          <a:prstGeom prst="rect">
            <a:avLst/>
          </a:prstGeom>
          <a:noFill/>
        </p:spPr>
        <p:txBody>
          <a:bodyPr wrap="none" rtlCol="0">
            <a:spAutoFit/>
          </a:bodyPr>
          <a:lstStyle/>
          <a:p>
            <a:r>
              <a:rPr lang="en-US" dirty="0" smtClean="0"/>
              <a:t>Stats</a:t>
            </a:r>
            <a:endParaRPr lang="en-US" dirty="0"/>
          </a:p>
        </p:txBody>
      </p:sp>
      <p:sp>
        <p:nvSpPr>
          <p:cNvPr id="12" name="TextBox 11"/>
          <p:cNvSpPr txBox="1"/>
          <p:nvPr/>
        </p:nvSpPr>
        <p:spPr>
          <a:xfrm>
            <a:off x="304800" y="4953000"/>
            <a:ext cx="1981200" cy="175432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t</a:t>
            </a:r>
            <a:r>
              <a:rPr lang="en-US" dirty="0" smtClean="0"/>
              <a:t> = </a:t>
            </a:r>
          </a:p>
          <a:p>
            <a:r>
              <a:rPr lang="en-US" dirty="0" smtClean="0"/>
              <a:t>X-</a:t>
            </a:r>
            <a:r>
              <a:rPr lang="en-US" dirty="0" err="1" smtClean="0"/>
              <a:t>bar</a:t>
            </a:r>
            <a:r>
              <a:rPr lang="en-US" baseline="-25000" dirty="0" err="1" smtClean="0"/>
              <a:t>g</a:t>
            </a:r>
            <a:r>
              <a:rPr lang="en-US" dirty="0" smtClean="0"/>
              <a:t> =</a:t>
            </a:r>
          </a:p>
          <a:p>
            <a:r>
              <a:rPr lang="en-US" dirty="0" err="1" smtClean="0"/>
              <a:t>S</a:t>
            </a:r>
            <a:r>
              <a:rPr lang="en-US" baseline="-25000" dirty="0" err="1" smtClean="0"/>
              <a:t>g</a:t>
            </a:r>
            <a:r>
              <a:rPr lang="en-US" dirty="0" smtClean="0"/>
              <a:t> = </a:t>
            </a:r>
          </a:p>
          <a:p>
            <a:r>
              <a:rPr lang="en-US" dirty="0"/>
              <a:t>X-</a:t>
            </a:r>
            <a:r>
              <a:rPr lang="en-US" dirty="0" smtClean="0"/>
              <a:t>bar</a:t>
            </a:r>
            <a:r>
              <a:rPr lang="en-US" baseline="-25000" dirty="0" smtClean="0"/>
              <a:t>b</a:t>
            </a:r>
            <a:r>
              <a:rPr lang="en-US" dirty="0" smtClean="0"/>
              <a:t> </a:t>
            </a:r>
            <a:r>
              <a:rPr lang="en-US" dirty="0"/>
              <a:t>=</a:t>
            </a:r>
          </a:p>
          <a:p>
            <a:r>
              <a:rPr lang="en-US" dirty="0" err="1" smtClean="0"/>
              <a:t>S</a:t>
            </a:r>
            <a:r>
              <a:rPr lang="en-US" baseline="-25000" dirty="0" err="1" smtClean="0"/>
              <a:t>b</a:t>
            </a:r>
            <a:r>
              <a:rPr lang="en-US" dirty="0" smtClean="0"/>
              <a:t> </a:t>
            </a:r>
            <a:r>
              <a:rPr lang="en-US" dirty="0"/>
              <a:t>= </a:t>
            </a:r>
            <a:endParaRPr lang="en-US" dirty="0" smtClean="0"/>
          </a:p>
          <a:p>
            <a:r>
              <a:rPr lang="en-US" dirty="0" smtClean="0"/>
              <a:t>P-Values = </a:t>
            </a:r>
            <a:endParaRPr lang="en-US" dirty="0"/>
          </a:p>
        </p:txBody>
      </p:sp>
      <p:sp>
        <p:nvSpPr>
          <p:cNvPr id="3" name="TextBox 2"/>
          <p:cNvSpPr txBox="1"/>
          <p:nvPr/>
        </p:nvSpPr>
        <p:spPr>
          <a:xfrm>
            <a:off x="2819400" y="228600"/>
            <a:ext cx="183896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2 sample  T  Test</a:t>
            </a:r>
            <a:endParaRPr lang="en-US" dirty="0"/>
          </a:p>
        </p:txBody>
      </p:sp>
      <p:sp>
        <p:nvSpPr>
          <p:cNvPr id="15" name="TextBox 14"/>
          <p:cNvSpPr txBox="1"/>
          <p:nvPr/>
        </p:nvSpPr>
        <p:spPr>
          <a:xfrm>
            <a:off x="2590800" y="4876800"/>
            <a:ext cx="617220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This p-value is _______________ to reject Ho at __________.</a:t>
            </a:r>
          </a:p>
          <a:p>
            <a:endParaRPr lang="en-US" dirty="0"/>
          </a:p>
          <a:p>
            <a:r>
              <a:rPr lang="en-US" dirty="0" smtClean="0"/>
              <a:t>There is ________________evidence to suggest that the true mean number of seconds it takes to finish a Sudoku puzzle is __________ for girls and boys.</a:t>
            </a:r>
            <a:endParaRPr lang="en-US" dirty="0"/>
          </a:p>
        </p:txBody>
      </p:sp>
    </p:spTree>
    <p:extLst>
      <p:ext uri="{BB962C8B-B14F-4D97-AF65-F5344CB8AC3E}">
        <p14:creationId xmlns:p14="http://schemas.microsoft.com/office/powerpoint/2010/main" val="3042860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33400"/>
            <a:ext cx="6067173"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smtClean="0"/>
              <a:t>Use the Sudoku data to construct a 90% confidence interval.</a:t>
            </a:r>
          </a:p>
          <a:p>
            <a:endParaRPr lang="en-US" dirty="0"/>
          </a:p>
          <a:p>
            <a:r>
              <a:rPr lang="en-US" dirty="0" smtClean="0"/>
              <a:t>How can you use this interval to make a decision on H</a:t>
            </a:r>
            <a:r>
              <a:rPr lang="en-US" baseline="-25000" dirty="0" smtClean="0"/>
              <a:t>o</a:t>
            </a:r>
            <a:r>
              <a:rPr lang="en-US" dirty="0" smtClean="0"/>
              <a:t>?</a:t>
            </a:r>
            <a:endParaRPr lang="en-US" dirty="0"/>
          </a:p>
        </p:txBody>
      </p:sp>
      <p:sp>
        <p:nvSpPr>
          <p:cNvPr id="5" name="TextBox 4"/>
          <p:cNvSpPr txBox="1"/>
          <p:nvPr/>
        </p:nvSpPr>
        <p:spPr>
          <a:xfrm>
            <a:off x="705495" y="3324141"/>
            <a:ext cx="5629178"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smtClean="0"/>
              <a:t>What is the standard error for this confidence interval?</a:t>
            </a:r>
          </a:p>
          <a:p>
            <a:endParaRPr lang="en-US" dirty="0"/>
          </a:p>
          <a:p>
            <a:endParaRPr lang="en-US" dirty="0" smtClean="0"/>
          </a:p>
          <a:p>
            <a:endParaRPr lang="en-US" dirty="0"/>
          </a:p>
          <a:p>
            <a:r>
              <a:rPr lang="en-US" dirty="0" smtClean="0"/>
              <a:t>What is the margin of error for this confidence interval?</a:t>
            </a:r>
            <a:endParaRPr lang="en-US" dirty="0"/>
          </a:p>
        </p:txBody>
      </p:sp>
    </p:spTree>
    <p:extLst>
      <p:ext uri="{BB962C8B-B14F-4D97-AF65-F5344CB8AC3E}">
        <p14:creationId xmlns:p14="http://schemas.microsoft.com/office/powerpoint/2010/main" val="180638668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Bouncing Coins</a:t>
            </a:r>
            <a:endParaRPr lang="en-US" dirty="0"/>
          </a:p>
        </p:txBody>
      </p:sp>
      <p:sp>
        <p:nvSpPr>
          <p:cNvPr id="3" name="Content Placeholder 2"/>
          <p:cNvSpPr>
            <a:spLocks noGrp="1"/>
          </p:cNvSpPr>
          <p:nvPr>
            <p:ph idx="1"/>
          </p:nvPr>
        </p:nvSpPr>
        <p:spPr/>
        <p:txBody>
          <a:bodyPr/>
          <a:lstStyle/>
          <a:p>
            <a:pPr marL="0" indent="0">
              <a:buNone/>
            </a:pPr>
            <a:r>
              <a:rPr lang="en-US" dirty="0" smtClean="0"/>
              <a:t>Paired t Test</a:t>
            </a:r>
          </a:p>
          <a:p>
            <a:pPr marL="0" indent="0">
              <a:buNone/>
            </a:pPr>
            <a:r>
              <a:rPr lang="en-US" dirty="0" smtClean="0"/>
              <a:t>There should be a hint in the problem of a before and after situation or a right hand left hand.</a:t>
            </a:r>
          </a:p>
          <a:p>
            <a:pPr marL="0" indent="0">
              <a:buNone/>
            </a:pPr>
            <a:r>
              <a:rPr lang="en-US" dirty="0" smtClean="0"/>
              <a:t>Sometimes called a Matched Pairs Test</a:t>
            </a:r>
          </a:p>
          <a:p>
            <a:pPr marL="0" indent="0">
              <a:buNone/>
            </a:pPr>
            <a:endParaRPr lang="en-US" dirty="0"/>
          </a:p>
          <a:p>
            <a:pPr marL="0" indent="0">
              <a:buNone/>
            </a:pPr>
            <a:r>
              <a:rPr lang="en-US" dirty="0" smtClean="0"/>
              <a:t>It’s #2 on the calculator like a t-test</a:t>
            </a:r>
            <a:endParaRPr lang="en-US" dirty="0"/>
          </a:p>
        </p:txBody>
      </p:sp>
    </p:spTree>
    <p:extLst>
      <p:ext uri="{BB962C8B-B14F-4D97-AF65-F5344CB8AC3E}">
        <p14:creationId xmlns:p14="http://schemas.microsoft.com/office/powerpoint/2010/main" val="201368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38200"/>
            <a:ext cx="8686800" cy="1200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dirty="0"/>
              <a:t>Ho: </a:t>
            </a:r>
            <a:r>
              <a:rPr lang="en-US" sz="2400" i="1" dirty="0" err="1" smtClean="0"/>
              <a:t>u</a:t>
            </a:r>
            <a:r>
              <a:rPr lang="en-US" sz="2400" baseline="-25000" dirty="0" err="1"/>
              <a:t>d</a:t>
            </a:r>
            <a:r>
              <a:rPr lang="en-US" sz="2400" dirty="0" smtClean="0"/>
              <a:t> </a:t>
            </a:r>
            <a:r>
              <a:rPr lang="en-US" sz="2400" dirty="0"/>
              <a:t>= </a:t>
            </a:r>
            <a:r>
              <a:rPr lang="en-US" sz="2400" dirty="0" smtClean="0"/>
              <a:t>0  </a:t>
            </a:r>
            <a:r>
              <a:rPr lang="en-US" sz="2400" dirty="0" err="1"/>
              <a:t>vs</a:t>
            </a:r>
            <a:r>
              <a:rPr lang="en-US" sz="2400" dirty="0"/>
              <a:t> </a:t>
            </a:r>
            <a:r>
              <a:rPr lang="en-US" sz="2400" dirty="0" smtClean="0"/>
              <a:t>Ha: </a:t>
            </a:r>
            <a:r>
              <a:rPr lang="en-US" sz="2400" i="1" dirty="0" err="1" smtClean="0"/>
              <a:t>u</a:t>
            </a:r>
            <a:r>
              <a:rPr lang="en-US" sz="2400" baseline="-25000" dirty="0" err="1"/>
              <a:t>d</a:t>
            </a:r>
            <a:r>
              <a:rPr lang="en-US" sz="2400" dirty="0" smtClean="0"/>
              <a:t> </a:t>
            </a:r>
            <a:r>
              <a:rPr lang="en-US" sz="2400" dirty="0"/>
              <a:t>&gt;</a:t>
            </a:r>
            <a:r>
              <a:rPr lang="en-US" sz="2400" dirty="0" smtClean="0"/>
              <a:t> </a:t>
            </a:r>
            <a:r>
              <a:rPr lang="en-US" sz="2400" dirty="0"/>
              <a:t>0</a:t>
            </a:r>
            <a:r>
              <a:rPr lang="en-US" sz="2400" dirty="0" smtClean="0"/>
              <a:t>  where </a:t>
            </a:r>
            <a:r>
              <a:rPr lang="en-US" sz="2400" i="1" dirty="0" err="1"/>
              <a:t>u</a:t>
            </a:r>
            <a:r>
              <a:rPr lang="en-US" sz="2400" baseline="-25000" dirty="0" err="1"/>
              <a:t>d</a:t>
            </a:r>
            <a:r>
              <a:rPr lang="en-US" sz="2400" dirty="0" smtClean="0"/>
              <a:t> is the true mean number of quarters made in the cup before and after instructions were given. </a:t>
            </a:r>
            <a:r>
              <a:rPr lang="en-US" sz="2400" i="1" dirty="0" err="1"/>
              <a:t>u</a:t>
            </a:r>
            <a:r>
              <a:rPr lang="en-US" sz="2400" baseline="-25000" dirty="0" err="1"/>
              <a:t>d</a:t>
            </a:r>
            <a:r>
              <a:rPr lang="en-US" sz="2400" dirty="0" smtClean="0"/>
              <a:t> is the difference in means(after – before)</a:t>
            </a:r>
            <a:endParaRPr lang="en-US" sz="2400" dirty="0"/>
          </a:p>
        </p:txBody>
      </p:sp>
      <p:sp>
        <p:nvSpPr>
          <p:cNvPr id="5" name="TextBox 4"/>
          <p:cNvSpPr txBox="1"/>
          <p:nvPr/>
        </p:nvSpPr>
        <p:spPr>
          <a:xfrm>
            <a:off x="304800" y="2133600"/>
            <a:ext cx="8410691"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ASSUMPTIONS: We have an independent of sample of ____ differences in the number of coins bounced in a cup. The population of high school students is well over 10x out sample sizes. Our normal condition is met by the CLT.</a:t>
            </a:r>
            <a:endParaRPr lang="en-US" sz="2400" b="1" dirty="0"/>
          </a:p>
        </p:txBody>
      </p:sp>
      <p:sp>
        <p:nvSpPr>
          <p:cNvPr id="11" name="TextBox 10"/>
          <p:cNvSpPr txBox="1"/>
          <p:nvPr/>
        </p:nvSpPr>
        <p:spPr>
          <a:xfrm>
            <a:off x="762000" y="4191000"/>
            <a:ext cx="653319" cy="369332"/>
          </a:xfrm>
          <a:prstGeom prst="rect">
            <a:avLst/>
          </a:prstGeom>
          <a:noFill/>
        </p:spPr>
        <p:txBody>
          <a:bodyPr wrap="none" rtlCol="0">
            <a:spAutoFit/>
          </a:bodyPr>
          <a:lstStyle/>
          <a:p>
            <a:r>
              <a:rPr lang="en-US" dirty="0" smtClean="0"/>
              <a:t>Stats</a:t>
            </a:r>
            <a:endParaRPr lang="en-US" dirty="0"/>
          </a:p>
        </p:txBody>
      </p:sp>
      <p:sp>
        <p:nvSpPr>
          <p:cNvPr id="12" name="TextBox 11"/>
          <p:cNvSpPr txBox="1"/>
          <p:nvPr/>
        </p:nvSpPr>
        <p:spPr>
          <a:xfrm>
            <a:off x="304800" y="4648200"/>
            <a:ext cx="198120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t</a:t>
            </a:r>
            <a:r>
              <a:rPr lang="en-US" dirty="0" smtClean="0"/>
              <a:t> = </a:t>
            </a:r>
          </a:p>
          <a:p>
            <a:r>
              <a:rPr lang="en-US" dirty="0" smtClean="0"/>
              <a:t>X-bar</a:t>
            </a:r>
            <a:r>
              <a:rPr lang="en-US" baseline="-25000" dirty="0" smtClean="0"/>
              <a:t>d</a:t>
            </a:r>
            <a:r>
              <a:rPr lang="en-US" dirty="0" smtClean="0"/>
              <a:t> =</a:t>
            </a:r>
          </a:p>
          <a:p>
            <a:r>
              <a:rPr lang="en-US" dirty="0" err="1" smtClean="0"/>
              <a:t>S</a:t>
            </a:r>
            <a:r>
              <a:rPr lang="en-US" baseline="-25000" dirty="0" err="1" smtClean="0"/>
              <a:t>g</a:t>
            </a:r>
            <a:r>
              <a:rPr lang="en-US" dirty="0" smtClean="0"/>
              <a:t> = </a:t>
            </a:r>
          </a:p>
          <a:p>
            <a:r>
              <a:rPr lang="en-US" dirty="0" smtClean="0"/>
              <a:t>P-Value = </a:t>
            </a:r>
            <a:endParaRPr lang="en-US" dirty="0"/>
          </a:p>
        </p:txBody>
      </p:sp>
      <p:sp>
        <p:nvSpPr>
          <p:cNvPr id="3" name="TextBox 2"/>
          <p:cNvSpPr txBox="1"/>
          <p:nvPr/>
        </p:nvSpPr>
        <p:spPr>
          <a:xfrm>
            <a:off x="2819400" y="228600"/>
            <a:ext cx="154401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Paired T  Test</a:t>
            </a:r>
            <a:endParaRPr lang="en-US" dirty="0"/>
          </a:p>
        </p:txBody>
      </p:sp>
      <p:sp>
        <p:nvSpPr>
          <p:cNvPr id="15" name="TextBox 14"/>
          <p:cNvSpPr txBox="1"/>
          <p:nvPr/>
        </p:nvSpPr>
        <p:spPr>
          <a:xfrm>
            <a:off x="2590800" y="4876800"/>
            <a:ext cx="6172200"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This p-value is _______________ to reject Ho at __________.</a:t>
            </a:r>
          </a:p>
          <a:p>
            <a:endParaRPr lang="en-US" dirty="0"/>
          </a:p>
          <a:p>
            <a:r>
              <a:rPr lang="en-US" dirty="0" smtClean="0"/>
              <a:t>There is ________________evidence to suggest that there was an improvement in the mean number of coins that went into the cup after instructions were given.</a:t>
            </a:r>
            <a:endParaRPr lang="en-US" dirty="0"/>
          </a:p>
        </p:txBody>
      </p:sp>
    </p:spTree>
    <p:extLst>
      <p:ext uri="{BB962C8B-B14F-4D97-AF65-F5344CB8AC3E}">
        <p14:creationId xmlns:p14="http://schemas.microsoft.com/office/powerpoint/2010/main" val="1047226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33400"/>
            <a:ext cx="8229600" cy="923330"/>
          </a:xfrm>
          <a:prstGeom prst="rect">
            <a:avLst/>
          </a:prstGeom>
          <a:noFill/>
        </p:spPr>
        <p:txBody>
          <a:bodyPr wrap="square" rtlCol="0">
            <a:spAutoFit/>
          </a:bodyPr>
          <a:lstStyle/>
          <a:p>
            <a:r>
              <a:rPr lang="en-US" dirty="0" smtClean="0"/>
              <a:t>Did students get better playing the chimp game the second time around. A SRS of 12 students scores were taken from December and January. Is there significant evidence that students scores improved?</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58788148"/>
              </p:ext>
            </p:extLst>
          </p:nvPr>
        </p:nvGraphicFramePr>
        <p:xfrm>
          <a:off x="609597" y="1676400"/>
          <a:ext cx="7924800" cy="1143000"/>
        </p:xfrm>
        <a:graphic>
          <a:graphicData uri="http://schemas.openxmlformats.org/drawingml/2006/table">
            <a:tbl>
              <a:tblPr firstRow="1" bandRow="1">
                <a:tableStyleId>{22838BEF-8BB2-4498-84A7-C5851F593DF1}</a:tableStyleId>
              </a:tblPr>
              <a:tblGrid>
                <a:gridCol w="609600"/>
                <a:gridCol w="609600"/>
                <a:gridCol w="609600"/>
                <a:gridCol w="609600"/>
                <a:gridCol w="609600"/>
                <a:gridCol w="609600"/>
                <a:gridCol w="609600"/>
                <a:gridCol w="609600"/>
                <a:gridCol w="609600"/>
                <a:gridCol w="609600"/>
                <a:gridCol w="609600"/>
                <a:gridCol w="609600"/>
                <a:gridCol w="609600"/>
              </a:tblGrid>
              <a:tr h="381000">
                <a:tc>
                  <a:txBody>
                    <a:bodyPr/>
                    <a:lstStyle/>
                    <a:p>
                      <a:pPr algn="dist"/>
                      <a:r>
                        <a:rPr lang="en-US" b="0" dirty="0" smtClean="0"/>
                        <a:t>Dec</a:t>
                      </a:r>
                      <a:endParaRPr lang="en-US" b="0" dirty="0"/>
                    </a:p>
                  </a:txBody>
                  <a:tcPr/>
                </a:tc>
                <a:tc>
                  <a:txBody>
                    <a:bodyPr/>
                    <a:lstStyle/>
                    <a:p>
                      <a:pPr algn="dist"/>
                      <a:r>
                        <a:rPr lang="en-US" b="0" dirty="0" smtClean="0"/>
                        <a:t>.29</a:t>
                      </a:r>
                      <a:endParaRPr lang="en-US" b="0" dirty="0"/>
                    </a:p>
                  </a:txBody>
                  <a:tcPr/>
                </a:tc>
                <a:tc>
                  <a:txBody>
                    <a:bodyPr/>
                    <a:lstStyle/>
                    <a:p>
                      <a:pPr algn="dist"/>
                      <a:r>
                        <a:rPr lang="en-US" b="0" dirty="0" smtClean="0"/>
                        <a:t>.23</a:t>
                      </a:r>
                      <a:endParaRPr lang="en-US" b="0" dirty="0"/>
                    </a:p>
                  </a:txBody>
                  <a:tcPr/>
                </a:tc>
                <a:tc>
                  <a:txBody>
                    <a:bodyPr/>
                    <a:lstStyle/>
                    <a:p>
                      <a:pPr algn="dist"/>
                      <a:r>
                        <a:rPr lang="en-US" b="0" dirty="0" smtClean="0"/>
                        <a:t>.29</a:t>
                      </a:r>
                      <a:endParaRPr lang="en-US" b="0" dirty="0"/>
                    </a:p>
                  </a:txBody>
                  <a:tcPr/>
                </a:tc>
                <a:tc>
                  <a:txBody>
                    <a:bodyPr/>
                    <a:lstStyle/>
                    <a:p>
                      <a:pPr algn="dist"/>
                      <a:r>
                        <a:rPr lang="en-US" b="0" dirty="0" smtClean="0"/>
                        <a:t>.34</a:t>
                      </a:r>
                      <a:endParaRPr lang="en-US" b="0" dirty="0"/>
                    </a:p>
                  </a:txBody>
                  <a:tcPr/>
                </a:tc>
                <a:tc>
                  <a:txBody>
                    <a:bodyPr/>
                    <a:lstStyle/>
                    <a:p>
                      <a:pPr algn="dist"/>
                      <a:r>
                        <a:rPr lang="en-US" b="0" dirty="0" smtClean="0"/>
                        <a:t>.29</a:t>
                      </a:r>
                      <a:endParaRPr lang="en-US" b="0" dirty="0"/>
                    </a:p>
                  </a:txBody>
                  <a:tcPr/>
                </a:tc>
                <a:tc>
                  <a:txBody>
                    <a:bodyPr/>
                    <a:lstStyle/>
                    <a:p>
                      <a:pPr algn="dist"/>
                      <a:r>
                        <a:rPr lang="en-US" b="0" dirty="0" smtClean="0"/>
                        <a:t>.29</a:t>
                      </a:r>
                      <a:endParaRPr lang="en-US" b="0" dirty="0"/>
                    </a:p>
                  </a:txBody>
                  <a:tcPr/>
                </a:tc>
                <a:tc>
                  <a:txBody>
                    <a:bodyPr/>
                    <a:lstStyle/>
                    <a:p>
                      <a:pPr algn="dist"/>
                      <a:r>
                        <a:rPr lang="en-US" b="0" dirty="0" smtClean="0"/>
                        <a:t>.25</a:t>
                      </a:r>
                      <a:endParaRPr lang="en-US" b="0" dirty="0"/>
                    </a:p>
                  </a:txBody>
                  <a:tcPr/>
                </a:tc>
                <a:tc>
                  <a:txBody>
                    <a:bodyPr/>
                    <a:lstStyle/>
                    <a:p>
                      <a:pPr algn="dist"/>
                      <a:r>
                        <a:rPr lang="en-US" b="0" dirty="0" smtClean="0"/>
                        <a:t>.29</a:t>
                      </a:r>
                      <a:endParaRPr lang="en-US" b="0" dirty="0"/>
                    </a:p>
                  </a:txBody>
                  <a:tcPr/>
                </a:tc>
                <a:tc>
                  <a:txBody>
                    <a:bodyPr/>
                    <a:lstStyle/>
                    <a:p>
                      <a:pPr algn="dist"/>
                      <a:r>
                        <a:rPr lang="en-US" b="0" dirty="0" smtClean="0"/>
                        <a:t>.23</a:t>
                      </a:r>
                      <a:endParaRPr lang="en-US" b="0" dirty="0"/>
                    </a:p>
                  </a:txBody>
                  <a:tcPr/>
                </a:tc>
                <a:tc>
                  <a:txBody>
                    <a:bodyPr/>
                    <a:lstStyle/>
                    <a:p>
                      <a:pPr algn="dist"/>
                      <a:r>
                        <a:rPr lang="en-US" b="0" dirty="0" smtClean="0"/>
                        <a:t>.20</a:t>
                      </a:r>
                      <a:endParaRPr lang="en-US" b="0" dirty="0"/>
                    </a:p>
                  </a:txBody>
                  <a:tcPr/>
                </a:tc>
                <a:tc>
                  <a:txBody>
                    <a:bodyPr/>
                    <a:lstStyle/>
                    <a:p>
                      <a:pPr algn="dist"/>
                      <a:r>
                        <a:rPr lang="en-US" b="0" dirty="0" smtClean="0"/>
                        <a:t>.21</a:t>
                      </a:r>
                      <a:endParaRPr lang="en-US" b="0" dirty="0"/>
                    </a:p>
                  </a:txBody>
                  <a:tcPr/>
                </a:tc>
                <a:tc>
                  <a:txBody>
                    <a:bodyPr/>
                    <a:lstStyle/>
                    <a:p>
                      <a:pPr algn="dist"/>
                      <a:r>
                        <a:rPr lang="en-US" b="0" dirty="0" smtClean="0"/>
                        <a:t>.34</a:t>
                      </a:r>
                      <a:endParaRPr lang="en-US" b="0" dirty="0"/>
                    </a:p>
                  </a:txBody>
                  <a:tcPr/>
                </a:tc>
              </a:tr>
              <a:tr h="381000">
                <a:tc>
                  <a:txBody>
                    <a:bodyPr/>
                    <a:lstStyle/>
                    <a:p>
                      <a:pPr algn="dist"/>
                      <a:r>
                        <a:rPr lang="en-US" b="0" dirty="0" smtClean="0"/>
                        <a:t>Jan</a:t>
                      </a:r>
                      <a:endParaRPr lang="en-US" b="0" dirty="0"/>
                    </a:p>
                  </a:txBody>
                  <a:tcPr/>
                </a:tc>
                <a:tc>
                  <a:txBody>
                    <a:bodyPr/>
                    <a:lstStyle/>
                    <a:p>
                      <a:pPr algn="dist"/>
                      <a:r>
                        <a:rPr lang="en-US" b="0" dirty="0" smtClean="0"/>
                        <a:t>.26</a:t>
                      </a:r>
                      <a:endParaRPr lang="en-US" b="0" dirty="0"/>
                    </a:p>
                  </a:txBody>
                  <a:tcPr/>
                </a:tc>
                <a:tc>
                  <a:txBody>
                    <a:bodyPr/>
                    <a:lstStyle/>
                    <a:p>
                      <a:pPr algn="dist"/>
                      <a:r>
                        <a:rPr lang="en-US" b="0" dirty="0" smtClean="0"/>
                        <a:t>.21</a:t>
                      </a:r>
                      <a:endParaRPr lang="en-US" b="0" dirty="0"/>
                    </a:p>
                  </a:txBody>
                  <a:tcPr/>
                </a:tc>
                <a:tc>
                  <a:txBody>
                    <a:bodyPr/>
                    <a:lstStyle/>
                    <a:p>
                      <a:pPr algn="dist"/>
                      <a:r>
                        <a:rPr lang="en-US" b="0" dirty="0" smtClean="0"/>
                        <a:t>.25</a:t>
                      </a:r>
                      <a:endParaRPr lang="en-US" b="0" dirty="0"/>
                    </a:p>
                  </a:txBody>
                  <a:tcPr/>
                </a:tc>
                <a:tc>
                  <a:txBody>
                    <a:bodyPr/>
                    <a:lstStyle/>
                    <a:p>
                      <a:pPr algn="dist"/>
                      <a:r>
                        <a:rPr lang="en-US" b="0" dirty="0" smtClean="0"/>
                        <a:t>.22</a:t>
                      </a:r>
                      <a:endParaRPr lang="en-US" b="0" dirty="0"/>
                    </a:p>
                  </a:txBody>
                  <a:tcPr/>
                </a:tc>
                <a:tc>
                  <a:txBody>
                    <a:bodyPr/>
                    <a:lstStyle/>
                    <a:p>
                      <a:pPr algn="dist"/>
                      <a:r>
                        <a:rPr lang="en-US" b="0" dirty="0" smtClean="0"/>
                        <a:t>.25</a:t>
                      </a:r>
                      <a:endParaRPr lang="en-US" b="0" dirty="0"/>
                    </a:p>
                  </a:txBody>
                  <a:tcPr/>
                </a:tc>
                <a:tc>
                  <a:txBody>
                    <a:bodyPr/>
                    <a:lstStyle/>
                    <a:p>
                      <a:pPr algn="dist"/>
                      <a:r>
                        <a:rPr lang="en-US" b="0" dirty="0" smtClean="0"/>
                        <a:t>.35</a:t>
                      </a:r>
                      <a:endParaRPr lang="en-US" b="0" dirty="0"/>
                    </a:p>
                  </a:txBody>
                  <a:tcPr/>
                </a:tc>
                <a:tc>
                  <a:txBody>
                    <a:bodyPr/>
                    <a:lstStyle/>
                    <a:p>
                      <a:pPr algn="dist"/>
                      <a:r>
                        <a:rPr lang="en-US" b="0" dirty="0" smtClean="0"/>
                        <a:t>.34</a:t>
                      </a:r>
                      <a:endParaRPr lang="en-US" b="0" dirty="0"/>
                    </a:p>
                  </a:txBody>
                  <a:tcPr/>
                </a:tc>
                <a:tc>
                  <a:txBody>
                    <a:bodyPr/>
                    <a:lstStyle/>
                    <a:p>
                      <a:pPr algn="dist"/>
                      <a:r>
                        <a:rPr lang="en-US" b="0" dirty="0" smtClean="0"/>
                        <a:t>.23</a:t>
                      </a:r>
                      <a:endParaRPr lang="en-US" b="0" dirty="0"/>
                    </a:p>
                  </a:txBody>
                  <a:tcPr/>
                </a:tc>
                <a:tc>
                  <a:txBody>
                    <a:bodyPr/>
                    <a:lstStyle/>
                    <a:p>
                      <a:pPr algn="dist"/>
                      <a:r>
                        <a:rPr lang="en-US" b="0" dirty="0" smtClean="0"/>
                        <a:t>.32</a:t>
                      </a:r>
                      <a:endParaRPr lang="en-US" b="0" dirty="0"/>
                    </a:p>
                  </a:txBody>
                  <a:tcPr/>
                </a:tc>
                <a:tc>
                  <a:txBody>
                    <a:bodyPr/>
                    <a:lstStyle/>
                    <a:p>
                      <a:pPr algn="dist"/>
                      <a:r>
                        <a:rPr lang="en-US" b="0" dirty="0" smtClean="0"/>
                        <a:t>.26</a:t>
                      </a:r>
                      <a:endParaRPr lang="en-US" b="0" dirty="0"/>
                    </a:p>
                  </a:txBody>
                  <a:tcPr/>
                </a:tc>
                <a:tc>
                  <a:txBody>
                    <a:bodyPr/>
                    <a:lstStyle/>
                    <a:p>
                      <a:pPr algn="dist"/>
                      <a:r>
                        <a:rPr lang="en-US" b="0" dirty="0" smtClean="0"/>
                        <a:t>.20</a:t>
                      </a:r>
                      <a:endParaRPr lang="en-US" b="0" dirty="0"/>
                    </a:p>
                  </a:txBody>
                  <a:tcPr/>
                </a:tc>
                <a:tc>
                  <a:txBody>
                    <a:bodyPr/>
                    <a:lstStyle/>
                    <a:p>
                      <a:pPr algn="dist"/>
                      <a:r>
                        <a:rPr lang="en-US" b="0" dirty="0" smtClean="0"/>
                        <a:t>.26</a:t>
                      </a:r>
                      <a:endParaRPr lang="en-US" b="0" dirty="0"/>
                    </a:p>
                  </a:txBody>
                  <a:tcPr/>
                </a:tc>
              </a:tr>
              <a:tr h="381000">
                <a:tc>
                  <a:txBody>
                    <a:bodyPr/>
                    <a:lstStyle/>
                    <a:p>
                      <a:pPr algn="dist"/>
                      <a:r>
                        <a:rPr lang="en-US" b="0" dirty="0" smtClean="0"/>
                        <a:t>diff</a:t>
                      </a:r>
                      <a:endParaRPr lang="en-US" b="0" dirty="0"/>
                    </a:p>
                  </a:txBody>
                  <a:tcPr/>
                </a:tc>
                <a:tc>
                  <a:txBody>
                    <a:bodyPr/>
                    <a:lstStyle/>
                    <a:p>
                      <a:pPr algn="dist"/>
                      <a:endParaRPr lang="en-US" b="0" dirty="0"/>
                    </a:p>
                  </a:txBody>
                  <a:tcPr/>
                </a:tc>
                <a:tc>
                  <a:txBody>
                    <a:bodyPr/>
                    <a:lstStyle/>
                    <a:p>
                      <a:pPr algn="dist"/>
                      <a:endParaRPr lang="en-US" b="0" dirty="0"/>
                    </a:p>
                  </a:txBody>
                  <a:tcPr/>
                </a:tc>
                <a:tc>
                  <a:txBody>
                    <a:bodyPr/>
                    <a:lstStyle/>
                    <a:p>
                      <a:pPr algn="dist"/>
                      <a:endParaRPr lang="en-US" b="0" dirty="0"/>
                    </a:p>
                  </a:txBody>
                  <a:tcPr/>
                </a:tc>
                <a:tc>
                  <a:txBody>
                    <a:bodyPr/>
                    <a:lstStyle/>
                    <a:p>
                      <a:pPr algn="dist"/>
                      <a:endParaRPr lang="en-US" b="0" dirty="0"/>
                    </a:p>
                  </a:txBody>
                  <a:tcPr/>
                </a:tc>
                <a:tc>
                  <a:txBody>
                    <a:bodyPr/>
                    <a:lstStyle/>
                    <a:p>
                      <a:pPr algn="dist"/>
                      <a:endParaRPr lang="en-US" b="0" dirty="0"/>
                    </a:p>
                  </a:txBody>
                  <a:tcPr/>
                </a:tc>
                <a:tc>
                  <a:txBody>
                    <a:bodyPr/>
                    <a:lstStyle/>
                    <a:p>
                      <a:pPr algn="dist"/>
                      <a:endParaRPr lang="en-US" b="0" dirty="0"/>
                    </a:p>
                  </a:txBody>
                  <a:tcPr/>
                </a:tc>
                <a:tc>
                  <a:txBody>
                    <a:bodyPr/>
                    <a:lstStyle/>
                    <a:p>
                      <a:pPr algn="dist"/>
                      <a:endParaRPr lang="en-US" b="0" dirty="0"/>
                    </a:p>
                  </a:txBody>
                  <a:tcPr/>
                </a:tc>
                <a:tc>
                  <a:txBody>
                    <a:bodyPr/>
                    <a:lstStyle/>
                    <a:p>
                      <a:pPr algn="dist"/>
                      <a:endParaRPr lang="en-US" b="0" dirty="0"/>
                    </a:p>
                  </a:txBody>
                  <a:tcPr/>
                </a:tc>
                <a:tc>
                  <a:txBody>
                    <a:bodyPr/>
                    <a:lstStyle/>
                    <a:p>
                      <a:pPr algn="dist"/>
                      <a:endParaRPr lang="en-US" b="0" dirty="0"/>
                    </a:p>
                  </a:txBody>
                  <a:tcPr/>
                </a:tc>
                <a:tc>
                  <a:txBody>
                    <a:bodyPr/>
                    <a:lstStyle/>
                    <a:p>
                      <a:pPr algn="dist"/>
                      <a:endParaRPr lang="en-US" b="0" dirty="0"/>
                    </a:p>
                  </a:txBody>
                  <a:tcPr/>
                </a:tc>
                <a:tc>
                  <a:txBody>
                    <a:bodyPr/>
                    <a:lstStyle/>
                    <a:p>
                      <a:pPr algn="dist"/>
                      <a:endParaRPr lang="en-US" b="0" dirty="0"/>
                    </a:p>
                  </a:txBody>
                  <a:tcPr/>
                </a:tc>
                <a:tc>
                  <a:txBody>
                    <a:bodyPr/>
                    <a:lstStyle/>
                    <a:p>
                      <a:pPr algn="dist"/>
                      <a:endParaRPr lang="en-US" b="0" dirty="0"/>
                    </a:p>
                  </a:txBody>
                  <a:tcPr/>
                </a:tc>
              </a:tr>
            </a:tbl>
          </a:graphicData>
        </a:graphic>
      </p:graphicFrame>
      <p:sp>
        <p:nvSpPr>
          <p:cNvPr id="7" name="TextBox 6"/>
          <p:cNvSpPr txBox="1"/>
          <p:nvPr/>
        </p:nvSpPr>
        <p:spPr>
          <a:xfrm>
            <a:off x="762000" y="3048000"/>
            <a:ext cx="5770067" cy="369332"/>
          </a:xfrm>
          <a:prstGeom prst="rect">
            <a:avLst/>
          </a:prstGeom>
          <a:noFill/>
        </p:spPr>
        <p:txBody>
          <a:bodyPr wrap="none" rtlCol="0">
            <a:spAutoFit/>
          </a:bodyPr>
          <a:lstStyle/>
          <a:p>
            <a:r>
              <a:rPr lang="en-US" dirty="0" smtClean="0"/>
              <a:t>Write the Hypothesis, run the test, write your conclusion.</a:t>
            </a:r>
            <a:endParaRPr lang="en-US" dirty="0"/>
          </a:p>
        </p:txBody>
      </p:sp>
      <p:sp>
        <p:nvSpPr>
          <p:cNvPr id="8" name="Rectangle 7"/>
          <p:cNvSpPr/>
          <p:nvPr/>
        </p:nvSpPr>
        <p:spPr>
          <a:xfrm>
            <a:off x="457200" y="3657600"/>
            <a:ext cx="8686800" cy="1200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dirty="0"/>
              <a:t>Ho: </a:t>
            </a:r>
            <a:r>
              <a:rPr lang="en-US" sz="2400" i="1" dirty="0" err="1" smtClean="0"/>
              <a:t>u</a:t>
            </a:r>
            <a:r>
              <a:rPr lang="en-US" sz="2400" baseline="-25000" dirty="0" err="1"/>
              <a:t>d</a:t>
            </a:r>
            <a:r>
              <a:rPr lang="en-US" sz="2400" dirty="0" smtClean="0"/>
              <a:t> </a:t>
            </a:r>
            <a:r>
              <a:rPr lang="en-US" sz="2400" dirty="0"/>
              <a:t>= </a:t>
            </a:r>
            <a:r>
              <a:rPr lang="en-US" sz="2400" dirty="0" smtClean="0"/>
              <a:t>0  </a:t>
            </a:r>
            <a:r>
              <a:rPr lang="en-US" sz="2400" dirty="0" err="1"/>
              <a:t>vs</a:t>
            </a:r>
            <a:r>
              <a:rPr lang="en-US" sz="2400" dirty="0"/>
              <a:t> </a:t>
            </a:r>
            <a:r>
              <a:rPr lang="en-US" sz="2400" dirty="0" smtClean="0"/>
              <a:t>Ha: </a:t>
            </a:r>
            <a:r>
              <a:rPr lang="en-US" sz="2400" i="1" dirty="0" err="1" smtClean="0"/>
              <a:t>u</a:t>
            </a:r>
            <a:r>
              <a:rPr lang="en-US" sz="2400" baseline="-25000" dirty="0" err="1"/>
              <a:t>d</a:t>
            </a:r>
            <a:r>
              <a:rPr lang="en-US" sz="2400" dirty="0" smtClean="0"/>
              <a:t> </a:t>
            </a:r>
            <a:r>
              <a:rPr lang="en-US" sz="2400" dirty="0"/>
              <a:t>&gt;</a:t>
            </a:r>
            <a:r>
              <a:rPr lang="en-US" sz="2400" dirty="0" smtClean="0"/>
              <a:t> </a:t>
            </a:r>
            <a:r>
              <a:rPr lang="en-US" sz="2400" dirty="0"/>
              <a:t>0</a:t>
            </a:r>
            <a:r>
              <a:rPr lang="en-US" sz="2400" dirty="0" smtClean="0"/>
              <a:t>  where </a:t>
            </a:r>
            <a:r>
              <a:rPr lang="en-US" sz="2400" i="1" dirty="0" err="1"/>
              <a:t>u</a:t>
            </a:r>
            <a:r>
              <a:rPr lang="en-US" sz="2400" baseline="-25000" dirty="0" err="1"/>
              <a:t>d</a:t>
            </a:r>
            <a:r>
              <a:rPr lang="en-US" sz="2400" dirty="0" smtClean="0"/>
              <a:t> is the true mean </a:t>
            </a:r>
            <a:r>
              <a:rPr lang="en-US" sz="2400" dirty="0" smtClean="0"/>
              <a:t>difference(Dec-Jan) in scores from the chimp game from December to January.</a:t>
            </a:r>
            <a:endParaRPr lang="en-US" sz="2400" dirty="0"/>
          </a:p>
        </p:txBody>
      </p:sp>
      <p:sp>
        <p:nvSpPr>
          <p:cNvPr id="9" name="TextBox 8"/>
          <p:cNvSpPr txBox="1"/>
          <p:nvPr/>
        </p:nvSpPr>
        <p:spPr>
          <a:xfrm>
            <a:off x="457200" y="5181600"/>
            <a:ext cx="8382000"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This p-value is _______________ to reject Ho at __________.</a:t>
            </a:r>
          </a:p>
          <a:p>
            <a:endParaRPr lang="en-US" dirty="0"/>
          </a:p>
          <a:p>
            <a:r>
              <a:rPr lang="en-US" dirty="0" smtClean="0"/>
              <a:t>There is ________________evidence to </a:t>
            </a:r>
            <a:r>
              <a:rPr lang="en-US" dirty="0" smtClean="0"/>
              <a:t>suggest that</a:t>
            </a:r>
            <a:endParaRPr lang="en-US" dirty="0"/>
          </a:p>
        </p:txBody>
      </p:sp>
    </p:spTree>
    <p:extLst>
      <p:ext uri="{BB962C8B-B14F-4D97-AF65-F5344CB8AC3E}">
        <p14:creationId xmlns:p14="http://schemas.microsoft.com/office/powerpoint/2010/main" val="2826309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33400"/>
            <a:ext cx="8229600" cy="923330"/>
          </a:xfrm>
          <a:prstGeom prst="rect">
            <a:avLst/>
          </a:prstGeom>
          <a:noFill/>
        </p:spPr>
        <p:txBody>
          <a:bodyPr wrap="square" rtlCol="0">
            <a:spAutoFit/>
          </a:bodyPr>
          <a:lstStyle/>
          <a:p>
            <a:r>
              <a:rPr lang="en-US" dirty="0" smtClean="0"/>
              <a:t>Were the girls better than the chimp significantly more than the boys? 33 out of 63 girls were better than the chimp while only 12 out of 36 boys finished better than the chip. Is this significant evidence that the girls were better?</a:t>
            </a:r>
            <a:endParaRPr lang="en-US" dirty="0"/>
          </a:p>
        </p:txBody>
      </p:sp>
      <p:sp>
        <p:nvSpPr>
          <p:cNvPr id="7" name="TextBox 6"/>
          <p:cNvSpPr txBox="1"/>
          <p:nvPr/>
        </p:nvSpPr>
        <p:spPr>
          <a:xfrm>
            <a:off x="762000" y="1752600"/>
            <a:ext cx="5770067" cy="369332"/>
          </a:xfrm>
          <a:prstGeom prst="rect">
            <a:avLst/>
          </a:prstGeom>
          <a:noFill/>
        </p:spPr>
        <p:txBody>
          <a:bodyPr wrap="none" rtlCol="0">
            <a:spAutoFit/>
          </a:bodyPr>
          <a:lstStyle/>
          <a:p>
            <a:r>
              <a:rPr lang="en-US" dirty="0" smtClean="0"/>
              <a:t>Write the Hypothesis, run the test, write your conclusion.</a:t>
            </a:r>
            <a:endParaRPr lang="en-US" dirty="0"/>
          </a:p>
        </p:txBody>
      </p:sp>
      <p:sp>
        <p:nvSpPr>
          <p:cNvPr id="9" name="TextBox 8"/>
          <p:cNvSpPr txBox="1"/>
          <p:nvPr/>
        </p:nvSpPr>
        <p:spPr>
          <a:xfrm>
            <a:off x="304800" y="5029200"/>
            <a:ext cx="8382000"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This p-value is _______________ to reject Ho at __________.</a:t>
            </a:r>
          </a:p>
          <a:p>
            <a:endParaRPr lang="en-US" dirty="0"/>
          </a:p>
          <a:p>
            <a:r>
              <a:rPr lang="en-US" dirty="0" smtClean="0"/>
              <a:t>There is ________________evidence to suggest </a:t>
            </a:r>
            <a:r>
              <a:rPr lang="en-US" dirty="0" smtClean="0"/>
              <a:t>that</a:t>
            </a:r>
            <a:endParaRPr lang="en-US" dirty="0"/>
          </a:p>
        </p:txBody>
      </p:sp>
      <p:sp>
        <p:nvSpPr>
          <p:cNvPr id="10" name="Rectangle 9"/>
          <p:cNvSpPr/>
          <p:nvPr/>
        </p:nvSpPr>
        <p:spPr>
          <a:xfrm>
            <a:off x="228600" y="2590800"/>
            <a:ext cx="8686800"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dirty="0"/>
              <a:t>Ho: </a:t>
            </a:r>
            <a:r>
              <a:rPr lang="en-US" sz="2400" dirty="0" smtClean="0"/>
              <a:t>P</a:t>
            </a:r>
            <a:r>
              <a:rPr lang="en-US" sz="2400" baseline="-25000" dirty="0"/>
              <a:t>G</a:t>
            </a:r>
            <a:r>
              <a:rPr lang="en-US" sz="2400" dirty="0" smtClean="0"/>
              <a:t> </a:t>
            </a:r>
            <a:r>
              <a:rPr lang="en-US" sz="2400" dirty="0"/>
              <a:t>= </a:t>
            </a:r>
            <a:r>
              <a:rPr lang="en-US" sz="2400" dirty="0" smtClean="0"/>
              <a:t>P</a:t>
            </a:r>
            <a:r>
              <a:rPr lang="en-US" sz="2400" baseline="-25000" dirty="0"/>
              <a:t>B</a:t>
            </a:r>
            <a:r>
              <a:rPr lang="en-US" sz="2400" dirty="0" smtClean="0"/>
              <a:t>  </a:t>
            </a:r>
            <a:r>
              <a:rPr lang="en-US" sz="2400" dirty="0" err="1"/>
              <a:t>vs</a:t>
            </a:r>
            <a:r>
              <a:rPr lang="en-US" sz="2400" dirty="0"/>
              <a:t> </a:t>
            </a:r>
            <a:r>
              <a:rPr lang="en-US" sz="2400" dirty="0" smtClean="0"/>
              <a:t>Ha: </a:t>
            </a:r>
            <a:r>
              <a:rPr lang="en-US" sz="2400" dirty="0" smtClean="0"/>
              <a:t>P</a:t>
            </a:r>
            <a:r>
              <a:rPr lang="en-US" sz="2400" baseline="-25000" dirty="0"/>
              <a:t>G</a:t>
            </a:r>
            <a:r>
              <a:rPr lang="en-US" sz="2400" dirty="0" smtClean="0"/>
              <a:t> </a:t>
            </a:r>
            <a:r>
              <a:rPr lang="en-US" sz="2400" dirty="0"/>
              <a:t>&gt;</a:t>
            </a:r>
            <a:r>
              <a:rPr lang="en-US" sz="2400" dirty="0" smtClean="0"/>
              <a:t> P</a:t>
            </a:r>
            <a:r>
              <a:rPr lang="en-US" sz="2400" baseline="-25000" dirty="0"/>
              <a:t>B</a:t>
            </a:r>
            <a:r>
              <a:rPr lang="en-US" sz="2400" dirty="0" smtClean="0"/>
              <a:t>  </a:t>
            </a:r>
            <a:r>
              <a:rPr lang="en-US" sz="2400" dirty="0" smtClean="0"/>
              <a:t>where P is the true proportion of </a:t>
            </a:r>
            <a:r>
              <a:rPr lang="en-US" sz="2400" dirty="0" smtClean="0"/>
              <a:t>girls and boys who were better than the chimp.</a:t>
            </a:r>
            <a:endParaRPr lang="en-US" sz="2400" dirty="0"/>
          </a:p>
        </p:txBody>
      </p:sp>
    </p:spTree>
    <p:extLst>
      <p:ext uri="{BB962C8B-B14F-4D97-AF65-F5344CB8AC3E}">
        <p14:creationId xmlns:p14="http://schemas.microsoft.com/office/powerpoint/2010/main" val="2171637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33400"/>
            <a:ext cx="8229600" cy="923330"/>
          </a:xfrm>
          <a:prstGeom prst="rect">
            <a:avLst/>
          </a:prstGeom>
          <a:noFill/>
        </p:spPr>
        <p:txBody>
          <a:bodyPr wrap="square" rtlCol="0">
            <a:spAutoFit/>
          </a:bodyPr>
          <a:lstStyle/>
          <a:p>
            <a:r>
              <a:rPr lang="en-US" dirty="0" smtClean="0"/>
              <a:t>Were the 10 heaviest cars significantly faster than the 10 lightest cars? The heavier cars had a mean of 2.77 with a standard deviation of .29694 and the lighter cars had a mean of 3.14 with a standard deviation of .32762.</a:t>
            </a:r>
            <a:endParaRPr lang="en-US" dirty="0"/>
          </a:p>
        </p:txBody>
      </p:sp>
      <p:sp>
        <p:nvSpPr>
          <p:cNvPr id="7" name="TextBox 6"/>
          <p:cNvSpPr txBox="1"/>
          <p:nvPr/>
        </p:nvSpPr>
        <p:spPr>
          <a:xfrm>
            <a:off x="762000" y="1752600"/>
            <a:ext cx="5770067" cy="369332"/>
          </a:xfrm>
          <a:prstGeom prst="rect">
            <a:avLst/>
          </a:prstGeom>
          <a:noFill/>
        </p:spPr>
        <p:txBody>
          <a:bodyPr wrap="none" rtlCol="0">
            <a:spAutoFit/>
          </a:bodyPr>
          <a:lstStyle/>
          <a:p>
            <a:r>
              <a:rPr lang="en-US" dirty="0" smtClean="0"/>
              <a:t>Write the Hypothesis, run the test, write your conclusion.</a:t>
            </a:r>
            <a:endParaRPr lang="en-US" dirty="0"/>
          </a:p>
        </p:txBody>
      </p:sp>
      <p:sp>
        <p:nvSpPr>
          <p:cNvPr id="9" name="TextBox 8"/>
          <p:cNvSpPr txBox="1"/>
          <p:nvPr/>
        </p:nvSpPr>
        <p:spPr>
          <a:xfrm>
            <a:off x="304800" y="5029200"/>
            <a:ext cx="8382000"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This p-value is _______________ to reject Ho at __________.</a:t>
            </a:r>
          </a:p>
          <a:p>
            <a:endParaRPr lang="en-US" dirty="0"/>
          </a:p>
          <a:p>
            <a:r>
              <a:rPr lang="en-US" dirty="0" smtClean="0"/>
              <a:t>There is ________________evidence to suggest </a:t>
            </a:r>
            <a:r>
              <a:rPr lang="en-US" dirty="0" smtClean="0"/>
              <a:t>that</a:t>
            </a:r>
            <a:endParaRPr lang="en-US" dirty="0"/>
          </a:p>
        </p:txBody>
      </p:sp>
      <p:sp>
        <p:nvSpPr>
          <p:cNvPr id="6" name="TextBox 5"/>
          <p:cNvSpPr txBox="1"/>
          <p:nvPr/>
        </p:nvSpPr>
        <p:spPr>
          <a:xfrm>
            <a:off x="381000" y="2743200"/>
            <a:ext cx="81788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H</a:t>
            </a:r>
            <a:r>
              <a:rPr lang="en-US" sz="2400" baseline="-25000" dirty="0" smtClean="0"/>
              <a:t>o</a:t>
            </a:r>
            <a:r>
              <a:rPr lang="en-US" sz="2400" dirty="0" smtClean="0"/>
              <a:t>: </a:t>
            </a:r>
            <a:r>
              <a:rPr lang="en-US" sz="2400" i="1" dirty="0" err="1" smtClean="0"/>
              <a:t>u</a:t>
            </a:r>
            <a:r>
              <a:rPr lang="en-US" sz="2400" i="1" baseline="-25000" dirty="0" err="1"/>
              <a:t>H</a:t>
            </a:r>
            <a:r>
              <a:rPr lang="en-US" sz="2400" i="1" dirty="0" smtClean="0"/>
              <a:t> </a:t>
            </a:r>
            <a:r>
              <a:rPr lang="en-US" sz="2400" i="1" dirty="0" smtClean="0"/>
              <a:t>= </a:t>
            </a:r>
            <a:r>
              <a:rPr lang="en-US" sz="2400" i="1" dirty="0" err="1" smtClean="0"/>
              <a:t>u</a:t>
            </a:r>
            <a:r>
              <a:rPr lang="en-US" sz="2400" i="1" baseline="-25000" dirty="0" err="1"/>
              <a:t>L</a:t>
            </a:r>
            <a:r>
              <a:rPr lang="en-US" sz="2400" i="1" dirty="0" smtClean="0"/>
              <a:t>    </a:t>
            </a:r>
            <a:r>
              <a:rPr lang="en-US" sz="2400" i="1" dirty="0" err="1" smtClean="0"/>
              <a:t>vs</a:t>
            </a:r>
            <a:r>
              <a:rPr lang="en-US" sz="2400" i="1" dirty="0" smtClean="0"/>
              <a:t>    </a:t>
            </a:r>
            <a:r>
              <a:rPr lang="en-US" sz="2400" dirty="0" smtClean="0"/>
              <a:t>H</a:t>
            </a:r>
            <a:r>
              <a:rPr lang="en-US" sz="2400" baseline="-25000" dirty="0" smtClean="0"/>
              <a:t>a</a:t>
            </a:r>
            <a:r>
              <a:rPr lang="en-US" sz="2400" dirty="0" smtClean="0"/>
              <a:t>: </a:t>
            </a:r>
            <a:r>
              <a:rPr lang="en-US" sz="2400" i="1" dirty="0" err="1" smtClean="0"/>
              <a:t>u</a:t>
            </a:r>
            <a:r>
              <a:rPr lang="en-US" sz="2400" i="1" baseline="-25000" dirty="0" err="1"/>
              <a:t>H</a:t>
            </a:r>
            <a:r>
              <a:rPr lang="en-US" sz="2400" i="1" dirty="0" smtClean="0"/>
              <a:t> &lt; </a:t>
            </a:r>
            <a:r>
              <a:rPr lang="en-US" sz="2400" i="1" dirty="0" err="1" smtClean="0"/>
              <a:t>u</a:t>
            </a:r>
            <a:r>
              <a:rPr lang="en-US" sz="2400" i="1" baseline="-25000" dirty="0" err="1"/>
              <a:t>L</a:t>
            </a:r>
            <a:r>
              <a:rPr lang="en-US" sz="2400" i="1" dirty="0" smtClean="0"/>
              <a:t>  </a:t>
            </a:r>
            <a:r>
              <a:rPr lang="en-US" sz="2400" dirty="0" smtClean="0"/>
              <a:t>where </a:t>
            </a:r>
            <a:r>
              <a:rPr lang="en-US" sz="2400" i="1" dirty="0" smtClean="0"/>
              <a:t>u</a:t>
            </a:r>
            <a:r>
              <a:rPr lang="en-US" sz="2400" dirty="0" smtClean="0"/>
              <a:t> is the true mean </a:t>
            </a:r>
            <a:r>
              <a:rPr lang="en-US" sz="2400" dirty="0" smtClean="0"/>
              <a:t>time for the heaviest and lightest cars.</a:t>
            </a:r>
            <a:endParaRPr lang="en-US" sz="2400" dirty="0"/>
          </a:p>
        </p:txBody>
      </p:sp>
    </p:spTree>
    <p:extLst>
      <p:ext uri="{BB962C8B-B14F-4D97-AF65-F5344CB8AC3E}">
        <p14:creationId xmlns:p14="http://schemas.microsoft.com/office/powerpoint/2010/main" val="294946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0"/>
            <a:ext cx="5257800" cy="905436"/>
          </a:xfrm>
        </p:spPr>
        <p:txBody>
          <a:bodyPr/>
          <a:lstStyle/>
          <a:p>
            <a:pPr algn="l"/>
            <a:r>
              <a:rPr lang="en-US" dirty="0" smtClean="0"/>
              <a:t>Formulas for ch13</a:t>
            </a:r>
            <a:endParaRPr lang="en-US" dirty="0"/>
          </a:p>
        </p:txBody>
      </p:sp>
      <p:pic>
        <p:nvPicPr>
          <p:cNvPr id="5" name="Picture 4" descr="Screen Shot 2015-02-05 at 11.42.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43000"/>
            <a:ext cx="4191000" cy="3405704"/>
          </a:xfrm>
          <a:prstGeom prst="rect">
            <a:avLst/>
          </a:prstGeom>
        </p:spPr>
      </p:pic>
      <p:pic>
        <p:nvPicPr>
          <p:cNvPr id="8" name="Picture 7" descr="Screen Shot 2015-02-05 at 11.52.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1066800"/>
            <a:ext cx="4203700" cy="2828379"/>
          </a:xfrm>
          <a:prstGeom prst="rect">
            <a:avLst/>
          </a:prstGeom>
        </p:spPr>
      </p:pic>
      <p:sp>
        <p:nvSpPr>
          <p:cNvPr id="6" name="Frame 5"/>
          <p:cNvSpPr/>
          <p:nvPr/>
        </p:nvSpPr>
        <p:spPr>
          <a:xfrm>
            <a:off x="4876800" y="2438400"/>
            <a:ext cx="36576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 name="Picture 9" descr="Screen Shot 2015-02-05 at 11.54.07 AM.png"/>
          <p:cNvPicPr>
            <a:picLocks noChangeAspect="1"/>
          </p:cNvPicPr>
          <p:nvPr/>
        </p:nvPicPr>
        <p:blipFill rotWithShape="1">
          <a:blip r:embed="rId4">
            <a:extLst>
              <a:ext uri="{28A0092B-C50C-407E-A947-70E740481C1C}">
                <a14:useLocalDpi xmlns:a14="http://schemas.microsoft.com/office/drawing/2010/main" val="0"/>
              </a:ext>
            </a:extLst>
          </a:blip>
          <a:srcRect l="34645" r="42258"/>
          <a:stretch/>
        </p:blipFill>
        <p:spPr>
          <a:xfrm rot="5400000">
            <a:off x="2502387" y="3212613"/>
            <a:ext cx="1929426" cy="4800600"/>
          </a:xfrm>
          <a:prstGeom prst="rect">
            <a:avLst/>
          </a:prstGeom>
        </p:spPr>
      </p:pic>
      <p:sp>
        <p:nvSpPr>
          <p:cNvPr id="11" name="TextBox 10"/>
          <p:cNvSpPr txBox="1"/>
          <p:nvPr/>
        </p:nvSpPr>
        <p:spPr>
          <a:xfrm>
            <a:off x="6506266" y="5340282"/>
            <a:ext cx="2267117" cy="646331"/>
          </a:xfrm>
          <a:prstGeom prst="rect">
            <a:avLst/>
          </a:prstGeom>
          <a:solidFill>
            <a:srgbClr val="FF0000"/>
          </a:solidFill>
        </p:spPr>
        <p:txBody>
          <a:bodyPr wrap="none" rtlCol="0">
            <a:spAutoFit/>
          </a:bodyPr>
          <a:lstStyle/>
          <a:p>
            <a:r>
              <a:rPr lang="en-US" dirty="0" smtClean="0">
                <a:solidFill>
                  <a:schemeClr val="bg1"/>
                </a:solidFill>
              </a:rPr>
              <a:t>Formula Sheet</a:t>
            </a:r>
          </a:p>
          <a:p>
            <a:r>
              <a:rPr lang="en-US" dirty="0" smtClean="0">
                <a:solidFill>
                  <a:schemeClr val="bg1"/>
                </a:solidFill>
              </a:rPr>
              <a:t>Gives Standard Error</a:t>
            </a:r>
            <a:endParaRPr lang="en-US" dirty="0">
              <a:solidFill>
                <a:schemeClr val="bg1"/>
              </a:solidFill>
            </a:endParaRPr>
          </a:p>
        </p:txBody>
      </p:sp>
      <p:sp>
        <p:nvSpPr>
          <p:cNvPr id="12" name="Donut 11"/>
          <p:cNvSpPr/>
          <p:nvPr/>
        </p:nvSpPr>
        <p:spPr>
          <a:xfrm>
            <a:off x="3505200" y="5480118"/>
            <a:ext cx="1905000" cy="13716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1676400" y="3048000"/>
            <a:ext cx="2590800" cy="15240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19666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0"/>
            <a:ext cx="5257800" cy="905436"/>
          </a:xfrm>
        </p:spPr>
        <p:txBody>
          <a:bodyPr/>
          <a:lstStyle/>
          <a:p>
            <a:pPr algn="l"/>
            <a:r>
              <a:rPr lang="en-US" dirty="0" smtClean="0"/>
              <a:t>Formulas for ch13</a:t>
            </a:r>
            <a:endParaRPr lang="en-US" dirty="0"/>
          </a:p>
        </p:txBody>
      </p:sp>
      <p:pic>
        <p:nvPicPr>
          <p:cNvPr id="8" name="Picture 7" descr="Screen Shot 2015-02-05 at 11.52.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712" y="3505200"/>
            <a:ext cx="4203700" cy="2828379"/>
          </a:xfrm>
          <a:prstGeom prst="rect">
            <a:avLst/>
          </a:prstGeom>
        </p:spPr>
      </p:pic>
      <p:sp>
        <p:nvSpPr>
          <p:cNvPr id="6" name="Frame 5"/>
          <p:cNvSpPr/>
          <p:nvPr/>
        </p:nvSpPr>
        <p:spPr>
          <a:xfrm>
            <a:off x="4876800" y="4191000"/>
            <a:ext cx="3657600" cy="5334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 name="Picture 2" descr="Screen Shot 2015-02-05 at 11.42.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4526" y="1634725"/>
            <a:ext cx="5022051" cy="4191000"/>
          </a:xfrm>
          <a:prstGeom prst="rect">
            <a:avLst/>
          </a:prstGeom>
        </p:spPr>
      </p:pic>
      <p:sp>
        <p:nvSpPr>
          <p:cNvPr id="7" name="TextBox 6"/>
          <p:cNvSpPr txBox="1"/>
          <p:nvPr/>
        </p:nvSpPr>
        <p:spPr>
          <a:xfrm>
            <a:off x="4572000" y="2743200"/>
            <a:ext cx="2267117" cy="646331"/>
          </a:xfrm>
          <a:prstGeom prst="rect">
            <a:avLst/>
          </a:prstGeom>
          <a:solidFill>
            <a:srgbClr val="FF0000"/>
          </a:solidFill>
        </p:spPr>
        <p:txBody>
          <a:bodyPr wrap="none" rtlCol="0">
            <a:spAutoFit/>
          </a:bodyPr>
          <a:lstStyle/>
          <a:p>
            <a:r>
              <a:rPr lang="en-US" dirty="0" smtClean="0">
                <a:solidFill>
                  <a:schemeClr val="bg1"/>
                </a:solidFill>
              </a:rPr>
              <a:t>Formula Sheet</a:t>
            </a:r>
          </a:p>
          <a:p>
            <a:r>
              <a:rPr lang="en-US" dirty="0" smtClean="0">
                <a:solidFill>
                  <a:schemeClr val="bg1"/>
                </a:solidFill>
              </a:rPr>
              <a:t>Gives Standard Error</a:t>
            </a:r>
            <a:endParaRPr lang="en-US" dirty="0">
              <a:solidFill>
                <a:schemeClr val="bg1"/>
              </a:solidFill>
            </a:endParaRPr>
          </a:p>
        </p:txBody>
      </p:sp>
      <p:sp>
        <p:nvSpPr>
          <p:cNvPr id="10" name="Donut 9"/>
          <p:cNvSpPr/>
          <p:nvPr/>
        </p:nvSpPr>
        <p:spPr>
          <a:xfrm>
            <a:off x="1905000" y="5029200"/>
            <a:ext cx="1905000" cy="12192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4" name="Picture 3" descr="Screen Shot 2015-02-05 at 11.54.07 AM.png"/>
          <p:cNvPicPr>
            <a:picLocks noChangeAspect="1"/>
          </p:cNvPicPr>
          <p:nvPr/>
        </p:nvPicPr>
        <p:blipFill rotWithShape="1">
          <a:blip r:embed="rId4">
            <a:extLst>
              <a:ext uri="{28A0092B-C50C-407E-A947-70E740481C1C}">
                <a14:useLocalDpi xmlns:a14="http://schemas.microsoft.com/office/drawing/2010/main" val="0"/>
              </a:ext>
            </a:extLst>
          </a:blip>
          <a:srcRect l="10931" t="15173" r="80266" b="60709"/>
          <a:stretch/>
        </p:blipFill>
        <p:spPr>
          <a:xfrm rot="5400000">
            <a:off x="6417360" y="288240"/>
            <a:ext cx="1914857" cy="3014777"/>
          </a:xfrm>
          <a:prstGeom prst="rect">
            <a:avLst/>
          </a:prstGeom>
        </p:spPr>
      </p:pic>
      <p:sp>
        <p:nvSpPr>
          <p:cNvPr id="9" name="Donut 8"/>
          <p:cNvSpPr/>
          <p:nvPr/>
        </p:nvSpPr>
        <p:spPr>
          <a:xfrm>
            <a:off x="5943600" y="1295400"/>
            <a:ext cx="1905000" cy="1371600"/>
          </a:xfrm>
          <a:prstGeom prst="donut">
            <a:avLst>
              <a:gd name="adj" fmla="val 712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2750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0813" cy="829236"/>
          </a:xfrm>
        </p:spPr>
        <p:txBody>
          <a:bodyPr/>
          <a:lstStyle/>
          <a:p>
            <a:r>
              <a:rPr lang="en-US" dirty="0" smtClean="0"/>
              <a:t>Second Semester Changes</a:t>
            </a:r>
            <a:endParaRPr lang="en-US" dirty="0"/>
          </a:p>
        </p:txBody>
      </p:sp>
      <p:sp>
        <p:nvSpPr>
          <p:cNvPr id="3" name="Content Placeholder 2"/>
          <p:cNvSpPr>
            <a:spLocks noGrp="1"/>
          </p:cNvSpPr>
          <p:nvPr>
            <p:ph idx="1"/>
          </p:nvPr>
        </p:nvSpPr>
        <p:spPr>
          <a:xfrm>
            <a:off x="304800" y="1371600"/>
            <a:ext cx="8610600" cy="5334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buAutoNum type="arabicParenBoth"/>
            </a:pPr>
            <a:r>
              <a:rPr lang="en-US" dirty="0" smtClean="0"/>
              <a:t>New baseball card incentives(see wall)</a:t>
            </a:r>
          </a:p>
          <a:p>
            <a:pPr>
              <a:buAutoNum type="arabicParenBoth"/>
            </a:pPr>
            <a:r>
              <a:rPr lang="en-US" dirty="0" smtClean="0"/>
              <a:t>Mr. Pines will give out baseball cards to first team that gets Warm-up correct(5 to individual student(no help) or 1 per person in group(help))</a:t>
            </a:r>
          </a:p>
          <a:p>
            <a:pPr>
              <a:buAutoNum type="arabicParenBoth"/>
            </a:pPr>
            <a:r>
              <a:rPr lang="en-US" dirty="0" smtClean="0"/>
              <a:t>If you have a stamp on every HW assignment for a chapter you will receive 10 baseball cards</a:t>
            </a:r>
          </a:p>
          <a:p>
            <a:pPr>
              <a:buAutoNum type="arabicParenBoth"/>
            </a:pPr>
            <a:r>
              <a:rPr lang="en-US" dirty="0" smtClean="0"/>
              <a:t>Classwork/Activities will be collected at times and go into your quiz grade</a:t>
            </a:r>
          </a:p>
          <a:p>
            <a:pPr>
              <a:buAutoNum type="arabicParenBoth"/>
            </a:pPr>
            <a:r>
              <a:rPr lang="en-US" dirty="0" smtClean="0"/>
              <a:t>Low test scores will go in as is(no 40% minimum this semester, you should be used to format by now)</a:t>
            </a:r>
            <a:endParaRPr lang="en-US" dirty="0"/>
          </a:p>
        </p:txBody>
      </p:sp>
    </p:spTree>
    <p:extLst>
      <p:ext uri="{BB962C8B-B14F-4D97-AF65-F5344CB8AC3E}">
        <p14:creationId xmlns:p14="http://schemas.microsoft.com/office/powerpoint/2010/main" val="8350733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Two-Proportion Z Test</a:t>
            </a:r>
            <a:endParaRPr lang="en-US" dirty="0"/>
          </a:p>
        </p:txBody>
      </p:sp>
      <p:sp>
        <p:nvSpPr>
          <p:cNvPr id="3" name="Content Placeholder 2"/>
          <p:cNvSpPr>
            <a:spLocks noGrp="1"/>
          </p:cNvSpPr>
          <p:nvPr>
            <p:ph idx="1"/>
          </p:nvPr>
        </p:nvSpPr>
        <p:spPr/>
        <p:txBody>
          <a:bodyPr/>
          <a:lstStyle/>
          <a:p>
            <a:r>
              <a:rPr lang="en-US" dirty="0" smtClean="0"/>
              <a:t>We are going to compare your fake die to another students fake die</a:t>
            </a:r>
          </a:p>
          <a:p>
            <a:r>
              <a:rPr lang="en-US" dirty="0" smtClean="0"/>
              <a:t>We will compare by calculating the proportion of times a 3 comes up.</a:t>
            </a:r>
          </a:p>
          <a:p>
            <a:r>
              <a:rPr lang="en-US" dirty="0" smtClean="0"/>
              <a:t>Roll your die 60 times and record the number of times the number 3 shows up.</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p:txBody>
          <a:bodyPr/>
          <a:lstStyle/>
          <a:p>
            <a:r>
              <a:rPr lang="en-US" dirty="0" smtClean="0"/>
              <a:t>Ho: P1 – P2 = 0 </a:t>
            </a:r>
            <a:r>
              <a:rPr lang="en-US" dirty="0" err="1" smtClean="0"/>
              <a:t>vs</a:t>
            </a:r>
            <a:r>
              <a:rPr lang="en-US" dirty="0" smtClean="0"/>
              <a:t> Ha: P1 – P2 ≠ 0</a:t>
            </a:r>
          </a:p>
          <a:p>
            <a:endParaRPr lang="en-US" dirty="0" smtClean="0"/>
          </a:p>
          <a:p>
            <a:r>
              <a:rPr lang="en-US" dirty="0" smtClean="0"/>
              <a:t>Or</a:t>
            </a:r>
          </a:p>
          <a:p>
            <a:endParaRPr lang="en-US" dirty="0" smtClean="0"/>
          </a:p>
          <a:p>
            <a:r>
              <a:rPr lang="en-US" dirty="0" smtClean="0"/>
              <a:t>Ho: P1 = P2  </a:t>
            </a:r>
            <a:r>
              <a:rPr lang="en-US" dirty="0" err="1" smtClean="0"/>
              <a:t>vs</a:t>
            </a:r>
            <a:r>
              <a:rPr lang="en-US" dirty="0" smtClean="0"/>
              <a:t> Ha P1 ≠ P2</a:t>
            </a:r>
            <a:endParaRPr lang="en-US" dirty="0"/>
          </a:p>
        </p:txBody>
      </p:sp>
      <p:sp>
        <p:nvSpPr>
          <p:cNvPr id="4" name="TextBox 3"/>
          <p:cNvSpPr txBox="1"/>
          <p:nvPr/>
        </p:nvSpPr>
        <p:spPr>
          <a:xfrm>
            <a:off x="6230471" y="4064000"/>
            <a:ext cx="1915909" cy="646331"/>
          </a:xfrm>
          <a:prstGeom prst="rect">
            <a:avLst/>
          </a:prstGeom>
          <a:noFill/>
        </p:spPr>
        <p:txBody>
          <a:bodyPr wrap="none" rtlCol="0">
            <a:spAutoFit/>
          </a:bodyPr>
          <a:lstStyle/>
          <a:p>
            <a:r>
              <a:rPr lang="en-US" sz="3600" dirty="0" smtClean="0">
                <a:solidFill>
                  <a:srgbClr val="FF6600"/>
                </a:solidFill>
              </a:rPr>
              <a:t>EASIER</a:t>
            </a:r>
            <a:endParaRPr lang="en-US" sz="3600" dirty="0">
              <a:solidFill>
                <a:srgbClr val="FF6600"/>
              </a:solidFill>
            </a:endParaRPr>
          </a:p>
        </p:txBody>
      </p:sp>
      <p:cxnSp>
        <p:nvCxnSpPr>
          <p:cNvPr id="6" name="Straight Arrow Connector 5"/>
          <p:cNvCxnSpPr/>
          <p:nvPr/>
        </p:nvCxnSpPr>
        <p:spPr>
          <a:xfrm flipH="1">
            <a:off x="3429000" y="4495800"/>
            <a:ext cx="25146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7802</TotalTime>
  <Words>2815</Words>
  <Application>Microsoft Macintosh PowerPoint</Application>
  <PresentationFormat>On-screen Show (4:3)</PresentationFormat>
  <Paragraphs>550</Paragraphs>
  <Slides>48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Folio</vt:lpstr>
      <vt:lpstr>Equation</vt:lpstr>
      <vt:lpstr>CHAPTER 10</vt:lpstr>
      <vt:lpstr>Formulas for ch13</vt:lpstr>
      <vt:lpstr>Formulas for ch13</vt:lpstr>
      <vt:lpstr>Formulas for ch13</vt:lpstr>
      <vt:lpstr>Formulas for ch13</vt:lpstr>
      <vt:lpstr>Formulas for ch13</vt:lpstr>
      <vt:lpstr>Second Semester Changes</vt:lpstr>
      <vt:lpstr>Two-Proportion Z Test</vt:lpstr>
      <vt:lpstr>Hypothesis</vt:lpstr>
      <vt:lpstr>PowerPoint Presentation</vt:lpstr>
      <vt:lpstr>PowerPoint Presentation</vt:lpstr>
      <vt:lpstr>Ex. Michelle’s  and Lola’s dice.</vt:lpstr>
      <vt:lpstr>Ex. Ryan’s and Kevin’s dice</vt:lpstr>
      <vt:lpstr>Use a CI to make a decision</vt:lpstr>
      <vt:lpstr>Calculator Practice</vt:lpstr>
      <vt:lpstr>Paper Airplane Competition</vt:lpstr>
      <vt:lpstr>PAPER AIRPLANE   “TWO Sample  t-Test”</vt:lpstr>
      <vt:lpstr>Rules</vt:lpstr>
      <vt:lpstr>Airplane Data</vt:lpstr>
      <vt:lpstr>Group 3 vs Group 5  per1</vt:lpstr>
      <vt:lpstr>Group 3 vs Group 5  per1</vt:lpstr>
      <vt:lpstr>Period 1 Results</vt:lpstr>
      <vt:lpstr>PowerPoint Presentation</vt:lpstr>
      <vt:lpstr>Period 3 Results</vt:lpstr>
      <vt:lpstr>PowerPoint Presentation</vt:lpstr>
      <vt:lpstr>Paper Airplane Champions</vt:lpstr>
      <vt:lpstr>Home Field Advantage</vt:lpstr>
      <vt:lpstr>PowerPoint Presentation</vt:lpstr>
      <vt:lpstr>Matched Pairs Test</vt:lpstr>
      <vt:lpstr>Bouncing Coins in a Cup</vt:lpstr>
      <vt:lpstr>PowerPoint Presentation</vt:lpstr>
      <vt:lpstr>PowerPoint Presentation</vt:lpstr>
      <vt:lpstr>PowerPoint Presentation</vt:lpstr>
      <vt:lpstr>PowerPoint Presentation</vt:lpstr>
      <vt:lpstr>Catching Tic Tacs</vt:lpstr>
      <vt:lpstr>Paired T Test</vt:lpstr>
      <vt:lpstr>Paired T Test</vt:lpstr>
      <vt:lpstr>Paired t Test</vt:lpstr>
      <vt:lpstr>PowerPoint Presentation</vt:lpstr>
      <vt:lpstr>PowerPoint Presentation</vt:lpstr>
      <vt:lpstr>PowerPoint Presentation</vt:lpstr>
      <vt:lpstr>PowerPoint Presentation</vt:lpstr>
      <vt:lpstr>PowerPoint Presentation</vt:lpstr>
      <vt:lpstr>Bouncing Coins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AIRPLANE   “TWO Sample  t-Test”</dc:title>
  <dc:creator>Greg</dc:creator>
  <cp:lastModifiedBy>Greg Pines</cp:lastModifiedBy>
  <cp:revision>88</cp:revision>
  <dcterms:created xsi:type="dcterms:W3CDTF">2012-03-05T16:06:36Z</dcterms:created>
  <dcterms:modified xsi:type="dcterms:W3CDTF">2016-02-02T05:15:47Z</dcterms:modified>
</cp:coreProperties>
</file>