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notesMasterIdLst>
    <p:notesMasterId r:id="rId111"/>
  </p:notesMasterIdLst>
  <p:sldIdLst>
    <p:sldId id="258" r:id="rId2"/>
    <p:sldId id="362" r:id="rId3"/>
    <p:sldId id="361" r:id="rId4"/>
    <p:sldId id="363" r:id="rId5"/>
    <p:sldId id="364" r:id="rId6"/>
    <p:sldId id="352" r:id="rId7"/>
    <p:sldId id="353" r:id="rId8"/>
    <p:sldId id="366" r:id="rId9"/>
    <p:sldId id="367" r:id="rId10"/>
    <p:sldId id="368" r:id="rId11"/>
    <p:sldId id="369" r:id="rId12"/>
    <p:sldId id="370" r:id="rId13"/>
    <p:sldId id="371" r:id="rId14"/>
    <p:sldId id="344" r:id="rId15"/>
    <p:sldId id="347" r:id="rId16"/>
    <p:sldId id="348" r:id="rId17"/>
    <p:sldId id="349" r:id="rId18"/>
    <p:sldId id="346" r:id="rId19"/>
    <p:sldId id="350" r:id="rId20"/>
    <p:sldId id="351" r:id="rId21"/>
    <p:sldId id="259" r:id="rId22"/>
    <p:sldId id="345" r:id="rId23"/>
    <p:sldId id="365" r:id="rId24"/>
    <p:sldId id="260" r:id="rId25"/>
    <p:sldId id="300" r:id="rId26"/>
    <p:sldId id="303" r:id="rId27"/>
    <p:sldId id="261" r:id="rId28"/>
    <p:sldId id="299" r:id="rId29"/>
    <p:sldId id="302" r:id="rId30"/>
    <p:sldId id="297" r:id="rId31"/>
    <p:sldId id="286" r:id="rId32"/>
    <p:sldId id="356" r:id="rId33"/>
    <p:sldId id="355" r:id="rId34"/>
    <p:sldId id="357" r:id="rId35"/>
    <p:sldId id="359" r:id="rId36"/>
    <p:sldId id="358" r:id="rId37"/>
    <p:sldId id="312" r:id="rId38"/>
    <p:sldId id="311" r:id="rId39"/>
    <p:sldId id="360" r:id="rId40"/>
    <p:sldId id="282" r:id="rId41"/>
    <p:sldId id="283" r:id="rId42"/>
    <p:sldId id="284" r:id="rId43"/>
    <p:sldId id="287" r:id="rId44"/>
    <p:sldId id="288" r:id="rId45"/>
    <p:sldId id="289" r:id="rId46"/>
    <p:sldId id="290" r:id="rId47"/>
    <p:sldId id="291" r:id="rId48"/>
    <p:sldId id="292" r:id="rId49"/>
    <p:sldId id="293" r:id="rId50"/>
    <p:sldId id="294" r:id="rId51"/>
    <p:sldId id="354" r:id="rId52"/>
    <p:sldId id="295" r:id="rId53"/>
    <p:sldId id="296" r:id="rId54"/>
    <p:sldId id="313" r:id="rId55"/>
    <p:sldId id="315" r:id="rId56"/>
    <p:sldId id="316" r:id="rId57"/>
    <p:sldId id="319" r:id="rId58"/>
    <p:sldId id="320" r:id="rId59"/>
    <p:sldId id="321" r:id="rId60"/>
    <p:sldId id="322" r:id="rId61"/>
    <p:sldId id="323" r:id="rId62"/>
    <p:sldId id="324" r:id="rId63"/>
    <p:sldId id="325" r:id="rId64"/>
    <p:sldId id="326" r:id="rId65"/>
    <p:sldId id="327" r:id="rId66"/>
    <p:sldId id="328" r:id="rId67"/>
    <p:sldId id="317" r:id="rId68"/>
    <p:sldId id="329" r:id="rId69"/>
    <p:sldId id="267" r:id="rId70"/>
    <p:sldId id="264" r:id="rId71"/>
    <p:sldId id="265" r:id="rId72"/>
    <p:sldId id="266" r:id="rId73"/>
    <p:sldId id="268" r:id="rId74"/>
    <p:sldId id="269" r:id="rId75"/>
    <p:sldId id="275" r:id="rId76"/>
    <p:sldId id="276" r:id="rId77"/>
    <p:sldId id="274" r:id="rId78"/>
    <p:sldId id="270" r:id="rId79"/>
    <p:sldId id="272" r:id="rId80"/>
    <p:sldId id="271" r:id="rId81"/>
    <p:sldId id="273" r:id="rId82"/>
    <p:sldId id="301" r:id="rId83"/>
    <p:sldId id="277" r:id="rId84"/>
    <p:sldId id="278" r:id="rId85"/>
    <p:sldId id="279" r:id="rId86"/>
    <p:sldId id="280" r:id="rId87"/>
    <p:sldId id="256" r:id="rId88"/>
    <p:sldId id="257" r:id="rId89"/>
    <p:sldId id="342" r:id="rId90"/>
    <p:sldId id="343" r:id="rId91"/>
    <p:sldId id="304" r:id="rId92"/>
    <p:sldId id="305" r:id="rId93"/>
    <p:sldId id="333" r:id="rId94"/>
    <p:sldId id="334" r:id="rId95"/>
    <p:sldId id="306" r:id="rId96"/>
    <p:sldId id="307" r:id="rId97"/>
    <p:sldId id="308" r:id="rId98"/>
    <p:sldId id="309" r:id="rId99"/>
    <p:sldId id="310" r:id="rId100"/>
    <p:sldId id="330" r:id="rId101"/>
    <p:sldId id="331" r:id="rId102"/>
    <p:sldId id="332" r:id="rId103"/>
    <p:sldId id="335" r:id="rId104"/>
    <p:sldId id="336" r:id="rId105"/>
    <p:sldId id="337" r:id="rId106"/>
    <p:sldId id="338" r:id="rId107"/>
    <p:sldId id="340" r:id="rId108"/>
    <p:sldId id="341" r:id="rId109"/>
    <p:sldId id="339"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2" d="100"/>
          <a:sy n="62" d="100"/>
        </p:scale>
        <p:origin x="-157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notesMaster" Target="notesMasters/notesMaster1.xml"/><Relationship Id="rId112" Type="http://schemas.openxmlformats.org/officeDocument/2006/relationships/printerSettings" Target="printerSettings/printerSettings1.bin"/><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F9623A-1813-3D46-8A93-7D23818F8BFD}" type="datetimeFigureOut">
              <a:rPr lang="en-US" smtClean="0"/>
              <a:t>9/7/16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F184B4-C038-1246-9F0E-A699613F132D}" type="slidenum">
              <a:rPr lang="en-US" smtClean="0"/>
              <a:t>‹#›</a:t>
            </a:fld>
            <a:endParaRPr lang="en-US"/>
          </a:p>
        </p:txBody>
      </p:sp>
    </p:spTree>
    <p:extLst>
      <p:ext uri="{BB962C8B-B14F-4D97-AF65-F5344CB8AC3E}">
        <p14:creationId xmlns:p14="http://schemas.microsoft.com/office/powerpoint/2010/main" val="25314030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F184B4-C038-1246-9F0E-A699613F132D}" type="slidenum">
              <a:rPr lang="en-US" smtClean="0"/>
              <a:t>14</a:t>
            </a:fld>
            <a:endParaRPr lang="en-US"/>
          </a:p>
        </p:txBody>
      </p:sp>
    </p:spTree>
    <p:extLst>
      <p:ext uri="{BB962C8B-B14F-4D97-AF65-F5344CB8AC3E}">
        <p14:creationId xmlns:p14="http://schemas.microsoft.com/office/powerpoint/2010/main" val="3077586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F184B4-C038-1246-9F0E-A699613F132D}" type="slidenum">
              <a:rPr lang="en-US" smtClean="0"/>
              <a:t>15</a:t>
            </a:fld>
            <a:endParaRPr lang="en-US"/>
          </a:p>
        </p:txBody>
      </p:sp>
    </p:spTree>
    <p:extLst>
      <p:ext uri="{BB962C8B-B14F-4D97-AF65-F5344CB8AC3E}">
        <p14:creationId xmlns:p14="http://schemas.microsoft.com/office/powerpoint/2010/main" val="3077586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F184B4-C038-1246-9F0E-A699613F132D}" type="slidenum">
              <a:rPr lang="en-US" smtClean="0"/>
              <a:t>16</a:t>
            </a:fld>
            <a:endParaRPr lang="en-US"/>
          </a:p>
        </p:txBody>
      </p:sp>
    </p:spTree>
    <p:extLst>
      <p:ext uri="{BB962C8B-B14F-4D97-AF65-F5344CB8AC3E}">
        <p14:creationId xmlns:p14="http://schemas.microsoft.com/office/powerpoint/2010/main" val="3077586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F184B4-C038-1246-9F0E-A699613F132D}" type="slidenum">
              <a:rPr lang="en-US" smtClean="0"/>
              <a:t>17</a:t>
            </a:fld>
            <a:endParaRPr lang="en-US"/>
          </a:p>
        </p:txBody>
      </p:sp>
    </p:spTree>
    <p:extLst>
      <p:ext uri="{BB962C8B-B14F-4D97-AF65-F5344CB8AC3E}">
        <p14:creationId xmlns:p14="http://schemas.microsoft.com/office/powerpoint/2010/main" val="3077586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F184B4-C038-1246-9F0E-A699613F132D}" type="slidenum">
              <a:rPr lang="en-US" smtClean="0"/>
              <a:t>18</a:t>
            </a:fld>
            <a:endParaRPr lang="en-US"/>
          </a:p>
        </p:txBody>
      </p:sp>
    </p:spTree>
    <p:extLst>
      <p:ext uri="{BB962C8B-B14F-4D97-AF65-F5344CB8AC3E}">
        <p14:creationId xmlns:p14="http://schemas.microsoft.com/office/powerpoint/2010/main" val="3077586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F184B4-C038-1246-9F0E-A699613F132D}" type="slidenum">
              <a:rPr lang="en-US" smtClean="0"/>
              <a:t>19</a:t>
            </a:fld>
            <a:endParaRPr lang="en-US"/>
          </a:p>
        </p:txBody>
      </p:sp>
    </p:spTree>
    <p:extLst>
      <p:ext uri="{BB962C8B-B14F-4D97-AF65-F5344CB8AC3E}">
        <p14:creationId xmlns:p14="http://schemas.microsoft.com/office/powerpoint/2010/main" val="3077586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F184B4-C038-1246-9F0E-A699613F132D}" type="slidenum">
              <a:rPr lang="en-US" smtClean="0"/>
              <a:t>20</a:t>
            </a:fld>
            <a:endParaRPr lang="en-US"/>
          </a:p>
        </p:txBody>
      </p:sp>
    </p:spTree>
    <p:extLst>
      <p:ext uri="{BB962C8B-B14F-4D97-AF65-F5344CB8AC3E}">
        <p14:creationId xmlns:p14="http://schemas.microsoft.com/office/powerpoint/2010/main" val="3077586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en-US"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chorCtr="0">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75294"/>
            <a:ext cx="1600200" cy="365125"/>
          </a:xfrm>
        </p:spPr>
        <p:txBody>
          <a:bodyPr/>
          <a:lstStyle>
            <a:lvl1pPr>
              <a:defRPr sz="1100">
                <a:solidFill>
                  <a:schemeClr val="tx2"/>
                </a:solidFill>
              </a:defRPr>
            </a:lvl1pPr>
          </a:lstStyle>
          <a:p>
            <a:fld id="{F1634D31-8844-8D44-83DF-658952FCB829}" type="datetimeFigureOut">
              <a:rPr lang="en-US" smtClean="0"/>
              <a:pPr/>
              <a:t>9/7/16</a:t>
            </a:fld>
            <a:endParaRPr lang="en-US"/>
          </a:p>
        </p:txBody>
      </p:sp>
      <p:sp>
        <p:nvSpPr>
          <p:cNvPr id="5" name="Footer Placeholder 4"/>
          <p:cNvSpPr>
            <a:spLocks noGrp="1"/>
          </p:cNvSpPr>
          <p:nvPr>
            <p:ph type="ftr" sz="quarter" idx="11"/>
          </p:nvPr>
        </p:nvSpPr>
        <p:spPr>
          <a:xfrm>
            <a:off x="2209800" y="6275294"/>
            <a:ext cx="5638800" cy="365125"/>
          </a:xfrm>
        </p:spPr>
        <p:txBody>
          <a:bodyPr/>
          <a:lstStyle>
            <a:lvl1pPr algn="l">
              <a:defRPr sz="1100">
                <a:solidFill>
                  <a:schemeClr val="tx2"/>
                </a:solidFill>
              </a:defRPr>
            </a:lvl1pPr>
          </a:lstStyle>
          <a:p>
            <a:endParaRPr lang="en-US"/>
          </a:p>
        </p:txBody>
      </p:sp>
      <p:sp>
        <p:nvSpPr>
          <p:cNvPr id="6" name="Slide Number Placeholder 5"/>
          <p:cNvSpPr>
            <a:spLocks noGrp="1"/>
          </p:cNvSpPr>
          <p:nvPr>
            <p:ph type="sldNum" sz="quarter" idx="12"/>
          </p:nvPr>
        </p:nvSpPr>
        <p:spPr>
          <a:xfrm>
            <a:off x="8077200" y="6275294"/>
            <a:ext cx="609600" cy="365125"/>
          </a:xfrm>
        </p:spPr>
        <p:txBody>
          <a:bodyPr/>
          <a:lstStyle>
            <a:lvl1pPr>
              <a:defRPr sz="1400">
                <a:solidFill>
                  <a:schemeClr val="tx2"/>
                </a:solidFill>
              </a:defRPr>
            </a:lvl1pPr>
          </a:lstStyle>
          <a:p>
            <a:fld id="{B9F05FDD-44C5-1349-A25E-489AA50D22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634D31-8844-8D44-83DF-658952FCB829}" type="datetimeFigureOut">
              <a:rPr lang="en-US" smtClean="0"/>
              <a:pPr/>
              <a:t>9/7/16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F05FDD-44C5-1349-A25E-489AA50D22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F1634D31-8844-8D44-83DF-658952FCB829}" type="datetimeFigureOut">
              <a:rPr lang="en-US" smtClean="0"/>
              <a:pPr/>
              <a:t>9/7/16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F05FDD-44C5-1349-A25E-489AA50D2292}" type="slidenum">
              <a:rPr lang="en-US" smtClean="0"/>
              <a:pPr/>
              <a:t>‹#›</a:t>
            </a:fld>
            <a:endParaRPr lang="en-US"/>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F1634D31-8844-8D44-83DF-658952FCB829}" type="datetimeFigureOut">
              <a:rPr lang="en-US" smtClean="0"/>
              <a:pPr/>
              <a:t>9/7/16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F05FDD-44C5-1349-A25E-489AA50D2292}" type="slidenum">
              <a:rPr lang="en-US" smtClean="0"/>
              <a:pPr/>
              <a:t>‹#›</a:t>
            </a:fld>
            <a:endParaRPr lang="en-US"/>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1634D31-8844-8D44-83DF-658952FCB829}" type="datetimeFigureOut">
              <a:rPr lang="en-US" smtClean="0"/>
              <a:pPr/>
              <a:t>9/7/16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05FDD-44C5-1349-A25E-489AA50D2292}"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en-US" smtClean="0"/>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1634D31-8844-8D44-83DF-658952FCB829}" type="datetimeFigureOut">
              <a:rPr lang="en-US" smtClean="0"/>
              <a:pPr/>
              <a:t>9/7/16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05FDD-44C5-1349-A25E-489AA50D22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1634D31-8844-8D44-83DF-658952FCB829}" type="datetimeFigureOut">
              <a:rPr lang="en-US" smtClean="0"/>
              <a:pPr/>
              <a:t>9/7/16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05FDD-44C5-1349-A25E-489AA50D22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1634D31-8844-8D44-83DF-658952FCB829}" type="datetimeFigureOut">
              <a:rPr lang="en-US" smtClean="0"/>
              <a:pPr/>
              <a:t>9/7/16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F05FDD-44C5-1349-A25E-489AA50D22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6"/>
            <a:ext cx="7918450" cy="788894"/>
          </a:xfrm>
        </p:spPr>
        <p:txBody>
          <a:bodyPr>
            <a:noAutofit/>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F1634D31-8844-8D44-83DF-658952FCB829}" type="datetimeFigureOut">
              <a:rPr lang="en-US" smtClean="0"/>
              <a:pPr/>
              <a:t>9/7/16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F05FDD-44C5-1349-A25E-489AA50D2292}" type="slidenum">
              <a:rPr lang="en-US" smtClean="0"/>
              <a:pPr/>
              <a:t>‹#›</a:t>
            </a:fld>
            <a:endParaRPr lang="en-US"/>
          </a:p>
        </p:txBody>
      </p:sp>
      <p:sp>
        <p:nvSpPr>
          <p:cNvPr id="12" name="Rectangle 11"/>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1634D31-8844-8D44-83DF-658952FCB829}" type="datetimeFigureOut">
              <a:rPr lang="en-US" smtClean="0"/>
              <a:pPr/>
              <a:t>9/7/16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F05FDD-44C5-1349-A25E-489AA50D22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34D31-8844-8D44-83DF-658952FCB829}" type="datetimeFigureOut">
              <a:rPr lang="en-US" smtClean="0"/>
              <a:pPr/>
              <a:t>9/7/16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F05FDD-44C5-1349-A25E-489AA50D22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634D31-8844-8D44-83DF-658952FCB829}" type="datetimeFigureOut">
              <a:rPr lang="en-US" smtClean="0"/>
              <a:pPr/>
              <a:t>9/7/16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F05FDD-44C5-1349-A25E-489AA50D22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5" y="582706"/>
            <a:ext cx="7918450" cy="788894"/>
          </a:xfrm>
          <a:prstGeom prst="rect">
            <a:avLst/>
          </a:prstGeom>
        </p:spPr>
        <p:txBody>
          <a:bodyPr vert="horz" lIns="91440" tIns="45720" rIns="91440" bIns="45720" rtlCol="0" anchor="t" anchorCtr="0">
            <a:normAutofit/>
          </a:bodyPr>
          <a:lstStyle/>
          <a:p>
            <a:r>
              <a:rPr lang="en-US" smtClean="0"/>
              <a:t>Click to edit Master title style</a:t>
            </a:r>
            <a:endParaRPr/>
          </a:p>
        </p:txBody>
      </p:sp>
      <p:sp>
        <p:nvSpPr>
          <p:cNvPr id="3" name="Text Placeholder 2"/>
          <p:cNvSpPr>
            <a:spLocks noGrp="1"/>
          </p:cNvSpPr>
          <p:nvPr>
            <p:ph type="body" idx="1"/>
          </p:nvPr>
        </p:nvSpPr>
        <p:spPr>
          <a:xfrm>
            <a:off x="988358" y="2044700"/>
            <a:ext cx="7167284" cy="40814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275294"/>
            <a:ext cx="1600200" cy="365125"/>
          </a:xfrm>
          <a:prstGeom prst="rect">
            <a:avLst/>
          </a:prstGeom>
        </p:spPr>
        <p:txBody>
          <a:bodyPr vert="horz" lIns="91440" tIns="45720" rIns="91440" bIns="45720" rtlCol="0" anchor="ctr"/>
          <a:lstStyle>
            <a:lvl1pPr algn="l">
              <a:defRPr sz="1100">
                <a:solidFill>
                  <a:schemeClr val="tx2"/>
                </a:solidFill>
              </a:defRPr>
            </a:lvl1pPr>
          </a:lstStyle>
          <a:p>
            <a:fld id="{F1634D31-8844-8D44-83DF-658952FCB829}" type="datetimeFigureOut">
              <a:rPr lang="en-US" smtClean="0"/>
              <a:pPr/>
              <a:t>9/7/16</a:t>
            </a:fld>
            <a:endParaRPr lang="en-US"/>
          </a:p>
        </p:txBody>
      </p:sp>
      <p:sp>
        <p:nvSpPr>
          <p:cNvPr id="5" name="Footer Placeholder 4"/>
          <p:cNvSpPr>
            <a:spLocks noGrp="1"/>
          </p:cNvSpPr>
          <p:nvPr>
            <p:ph type="ftr" sz="quarter" idx="3"/>
          </p:nvPr>
        </p:nvSpPr>
        <p:spPr>
          <a:xfrm>
            <a:off x="2205318" y="6275294"/>
            <a:ext cx="5643282"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8077200" y="6275294"/>
            <a:ext cx="609600" cy="365125"/>
          </a:xfrm>
          <a:prstGeom prst="rect">
            <a:avLst/>
          </a:prstGeom>
        </p:spPr>
        <p:txBody>
          <a:bodyPr vert="horz" lIns="91440" tIns="45720" rIns="91440" bIns="45720" rtlCol="0" anchor="ctr"/>
          <a:lstStyle>
            <a:lvl1pPr algn="r">
              <a:defRPr sz="1400">
                <a:solidFill>
                  <a:schemeClr val="tx2"/>
                </a:solidFill>
              </a:defRPr>
            </a:lvl1pPr>
          </a:lstStyle>
          <a:p>
            <a:fld id="{B9F05FDD-44C5-1349-A25E-489AA50D229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txStyles>
    <p:titleStyle>
      <a:lvl1pPr algn="ctr" defTabSz="914400" rtl="0" eaLnBrk="1" latinLnBrk="0" hangingPunct="1">
        <a:spcBef>
          <a:spcPct val="0"/>
        </a:spcBef>
        <a:buNone/>
        <a:defRPr sz="42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4"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microsoft.com/office/2007/relationships/hdphoto" Target="../media/hdphoto6.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microsoft.com/office/2007/relationships/hdphoto" Target="../media/hdphoto7.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microsoft.com/office/2007/relationships/hdphoto" Target="../media/hdphoto8.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microsoft.com/office/2007/relationships/hdphoto" Target="../media/hdphoto9.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microsoft.com/office/2007/relationships/hdphoto" Target="../media/hdphoto10.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microsoft.com/office/2007/relationships/hdphoto" Target="../media/hdphoto10.wd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microsoft.com/office/2007/relationships/hdphoto" Target="../media/hdphoto10.wdp"/></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microsoft.com/office/2007/relationships/hdphoto" Target="../media/hdphoto10.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microsoft.com/office/2007/relationships/hdphoto" Target="../media/hdphoto10.wdp"/></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microsoft.com/office/2007/relationships/hdphoto" Target="../media/hdphoto11.wdp"/></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microsoft.com/office/2007/relationships/hdphoto" Target="../media/hdphoto12.wdp"/></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9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06388" y="453309"/>
            <a:ext cx="2662577" cy="1039215"/>
          </a:xfrm>
        </p:spPr>
        <p:txBody>
          <a:bodyPr anchor="ctr">
            <a:normAutofit fontScale="85000" lnSpcReduction="10000"/>
          </a:bodyPr>
          <a:lstStyle/>
          <a:p>
            <a:r>
              <a:rPr lang="en-US" dirty="0" smtClean="0"/>
              <a:t>Chapter 1</a:t>
            </a:r>
            <a:endParaRPr lang="en-US" dirty="0"/>
          </a:p>
        </p:txBody>
      </p:sp>
      <p:sp>
        <p:nvSpPr>
          <p:cNvPr id="2" name="TextBox 1"/>
          <p:cNvSpPr txBox="1"/>
          <p:nvPr/>
        </p:nvSpPr>
        <p:spPr>
          <a:xfrm>
            <a:off x="3013810" y="840894"/>
            <a:ext cx="2413078" cy="369332"/>
          </a:xfrm>
          <a:prstGeom prst="rect">
            <a:avLst/>
          </a:prstGeom>
          <a:solidFill>
            <a:srgbClr val="FF0000"/>
          </a:solidFill>
        </p:spPr>
        <p:txBody>
          <a:bodyPr wrap="none" rtlCol="0">
            <a:spAutoFit/>
          </a:bodyPr>
          <a:lstStyle/>
          <a:p>
            <a:r>
              <a:rPr lang="en-US" dirty="0" smtClean="0"/>
              <a:t>Descriptive Statistics</a:t>
            </a:r>
          </a:p>
        </p:txBody>
      </p:sp>
      <p:sp>
        <p:nvSpPr>
          <p:cNvPr id="3" name="TextBox 2"/>
          <p:cNvSpPr txBox="1"/>
          <p:nvPr/>
        </p:nvSpPr>
        <p:spPr>
          <a:xfrm>
            <a:off x="841025" y="2385391"/>
            <a:ext cx="2352214" cy="3416320"/>
          </a:xfrm>
          <a:prstGeom prst="rect">
            <a:avLst/>
          </a:prstGeom>
          <a:noFill/>
        </p:spPr>
        <p:txBody>
          <a:bodyPr wrap="none" rtlCol="0">
            <a:spAutoFit/>
          </a:bodyPr>
          <a:lstStyle/>
          <a:p>
            <a:r>
              <a:rPr lang="en-US" dirty="0" smtClean="0"/>
              <a:t>Mean</a:t>
            </a:r>
          </a:p>
          <a:p>
            <a:r>
              <a:rPr lang="en-US" dirty="0" smtClean="0"/>
              <a:t>Median</a:t>
            </a:r>
          </a:p>
          <a:p>
            <a:r>
              <a:rPr lang="en-US" dirty="0" smtClean="0"/>
              <a:t>Mode</a:t>
            </a:r>
          </a:p>
          <a:p>
            <a:r>
              <a:rPr lang="en-US" dirty="0" smtClean="0"/>
              <a:t>Standard Deviation</a:t>
            </a:r>
          </a:p>
          <a:p>
            <a:r>
              <a:rPr lang="en-US" dirty="0" smtClean="0"/>
              <a:t>Shape</a:t>
            </a:r>
          </a:p>
          <a:p>
            <a:r>
              <a:rPr lang="en-US" dirty="0" smtClean="0"/>
              <a:t>Skew</a:t>
            </a:r>
          </a:p>
          <a:p>
            <a:r>
              <a:rPr lang="en-US" dirty="0" smtClean="0"/>
              <a:t>Outliers</a:t>
            </a:r>
          </a:p>
          <a:p>
            <a:endParaRPr lang="en-US" dirty="0"/>
          </a:p>
          <a:p>
            <a:r>
              <a:rPr lang="en-US" dirty="0" err="1" smtClean="0"/>
              <a:t>Stemplots</a:t>
            </a:r>
            <a:endParaRPr lang="en-US" dirty="0" smtClean="0"/>
          </a:p>
          <a:p>
            <a:r>
              <a:rPr lang="en-US" dirty="0" smtClean="0"/>
              <a:t>Dot Plots</a:t>
            </a:r>
          </a:p>
          <a:p>
            <a:r>
              <a:rPr lang="en-US" dirty="0" smtClean="0"/>
              <a:t>Histograms</a:t>
            </a:r>
          </a:p>
          <a:p>
            <a:r>
              <a:rPr lang="en-US" dirty="0" smtClean="0"/>
              <a:t>Boxplots</a:t>
            </a:r>
            <a:endParaRPr lang="en-US" dirty="0"/>
          </a:p>
        </p:txBody>
      </p:sp>
    </p:spTree>
    <p:extLst>
      <p:ext uri="{BB962C8B-B14F-4D97-AF65-F5344CB8AC3E}">
        <p14:creationId xmlns:p14="http://schemas.microsoft.com/office/powerpoint/2010/main" val="260958922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9-07 at 8.56.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62" y="338829"/>
            <a:ext cx="8072947" cy="6345053"/>
          </a:xfrm>
          <a:prstGeom prst="rect">
            <a:avLst/>
          </a:prstGeom>
        </p:spPr>
      </p:pic>
    </p:spTree>
    <p:extLst>
      <p:ext uri="{BB962C8B-B14F-4D97-AF65-F5344CB8AC3E}">
        <p14:creationId xmlns:p14="http://schemas.microsoft.com/office/powerpoint/2010/main" val="717603510"/>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88259"/>
            <a:ext cx="7918450" cy="788894"/>
          </a:xfrm>
        </p:spPr>
        <p:txBody>
          <a:bodyPr/>
          <a:lstStyle/>
          <a:p>
            <a:r>
              <a:rPr lang="en-US" dirty="0" smtClean="0"/>
              <a:t>Standard Deviation</a:t>
            </a:r>
            <a:endParaRPr lang="en-US" dirty="0"/>
          </a:p>
        </p:txBody>
      </p:sp>
      <p:pic>
        <p:nvPicPr>
          <p:cNvPr id="4" name="Picture 3" descr="Screen Shot 2013-09-10 at 7.39.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879" y="1411283"/>
            <a:ext cx="3952094" cy="3767561"/>
          </a:xfrm>
          <a:prstGeom prst="rect">
            <a:avLst/>
          </a:prstGeom>
        </p:spPr>
      </p:pic>
      <p:sp>
        <p:nvSpPr>
          <p:cNvPr id="5" name="TextBox 4"/>
          <p:cNvSpPr txBox="1"/>
          <p:nvPr/>
        </p:nvSpPr>
        <p:spPr>
          <a:xfrm>
            <a:off x="444238" y="5424622"/>
            <a:ext cx="8486419"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solidFill>
                  <a:srgbClr val="000000"/>
                </a:solidFill>
              </a:rPr>
              <a:t>Both histograms have the same mean and median. Which one has the smallest standard deviation?</a:t>
            </a:r>
            <a:endParaRPr lang="en-US" dirty="0">
              <a:solidFill>
                <a:srgbClr val="000000"/>
              </a:solidFill>
            </a:endParaRPr>
          </a:p>
        </p:txBody>
      </p:sp>
    </p:spTree>
    <p:extLst>
      <p:ext uri="{BB962C8B-B14F-4D97-AF65-F5344CB8AC3E}">
        <p14:creationId xmlns:p14="http://schemas.microsoft.com/office/powerpoint/2010/main" val="53629738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88259"/>
            <a:ext cx="7918450" cy="788894"/>
          </a:xfrm>
        </p:spPr>
        <p:txBody>
          <a:bodyPr/>
          <a:lstStyle/>
          <a:p>
            <a:r>
              <a:rPr lang="en-US" dirty="0" smtClean="0"/>
              <a:t>Standard Deviation</a:t>
            </a:r>
            <a:endParaRPr lang="en-US" dirty="0"/>
          </a:p>
        </p:txBody>
      </p:sp>
      <p:pic>
        <p:nvPicPr>
          <p:cNvPr id="4" name="Picture 3" descr="Screen Shot 2013-09-10 at 7.39.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879" y="1411283"/>
            <a:ext cx="3952094" cy="3767561"/>
          </a:xfrm>
          <a:prstGeom prst="rect">
            <a:avLst/>
          </a:prstGeom>
        </p:spPr>
      </p:pic>
      <p:sp>
        <p:nvSpPr>
          <p:cNvPr id="5" name="TextBox 4"/>
          <p:cNvSpPr txBox="1"/>
          <p:nvPr/>
        </p:nvSpPr>
        <p:spPr>
          <a:xfrm>
            <a:off x="444238" y="5424622"/>
            <a:ext cx="8486419"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solidFill>
                  <a:srgbClr val="000000"/>
                </a:solidFill>
              </a:rPr>
              <a:t>Histogram “a” has more data clustered around its center. Which gives it less variability, which results in a </a:t>
            </a:r>
            <a:r>
              <a:rPr lang="en-US" b="1" dirty="0" smtClean="0">
                <a:solidFill>
                  <a:srgbClr val="000000"/>
                </a:solidFill>
              </a:rPr>
              <a:t>SMALLER</a:t>
            </a:r>
            <a:r>
              <a:rPr lang="en-US" dirty="0" smtClean="0">
                <a:solidFill>
                  <a:srgbClr val="000000"/>
                </a:solidFill>
              </a:rPr>
              <a:t> Standard Deviation.</a:t>
            </a:r>
            <a:endParaRPr lang="en-US" dirty="0">
              <a:solidFill>
                <a:srgbClr val="000000"/>
              </a:solidFill>
            </a:endParaRPr>
          </a:p>
        </p:txBody>
      </p:sp>
    </p:spTree>
    <p:extLst>
      <p:ext uri="{BB962C8B-B14F-4D97-AF65-F5344CB8AC3E}">
        <p14:creationId xmlns:p14="http://schemas.microsoft.com/office/powerpoint/2010/main" val="2988841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88259"/>
            <a:ext cx="7918450" cy="788894"/>
          </a:xfrm>
        </p:spPr>
        <p:txBody>
          <a:bodyPr/>
          <a:lstStyle/>
          <a:p>
            <a:r>
              <a:rPr lang="en-US" dirty="0" smtClean="0"/>
              <a:t>Standard Deviation</a:t>
            </a:r>
            <a:endParaRPr lang="en-US" dirty="0"/>
          </a:p>
        </p:txBody>
      </p:sp>
      <p:pic>
        <p:nvPicPr>
          <p:cNvPr id="4" name="Picture 3" descr="Screen Shot 2013-09-10 at 7.39.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879" y="1411283"/>
            <a:ext cx="3952094" cy="3767561"/>
          </a:xfrm>
          <a:prstGeom prst="rect">
            <a:avLst/>
          </a:prstGeom>
        </p:spPr>
      </p:pic>
      <p:sp>
        <p:nvSpPr>
          <p:cNvPr id="5" name="TextBox 4"/>
          <p:cNvSpPr txBox="1"/>
          <p:nvPr/>
        </p:nvSpPr>
        <p:spPr>
          <a:xfrm>
            <a:off x="444238" y="5424622"/>
            <a:ext cx="8486419"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solidFill>
                  <a:srgbClr val="000000"/>
                </a:solidFill>
              </a:rPr>
              <a:t>Histogram “b” has more data away from the center. It has two clusters with almost a gap in the middle. Which gives it more variability, which results in a </a:t>
            </a:r>
            <a:r>
              <a:rPr lang="en-US" b="1" dirty="0" smtClean="0">
                <a:solidFill>
                  <a:srgbClr val="000000"/>
                </a:solidFill>
              </a:rPr>
              <a:t>LARGER</a:t>
            </a:r>
            <a:r>
              <a:rPr lang="en-US" dirty="0" smtClean="0">
                <a:solidFill>
                  <a:srgbClr val="000000"/>
                </a:solidFill>
              </a:rPr>
              <a:t> Standard Deviation.</a:t>
            </a:r>
            <a:endParaRPr lang="en-US" dirty="0">
              <a:solidFill>
                <a:srgbClr val="000000"/>
              </a:solidFill>
            </a:endParaRPr>
          </a:p>
        </p:txBody>
      </p:sp>
    </p:spTree>
    <p:extLst>
      <p:ext uri="{BB962C8B-B14F-4D97-AF65-F5344CB8AC3E}">
        <p14:creationId xmlns:p14="http://schemas.microsoft.com/office/powerpoint/2010/main" val="32130583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DA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ln w="57150" cmpd="sng">
            <a:solidFill>
              <a:srgbClr val="FFFFFF"/>
            </a:solidFill>
          </a:ln>
        </p:spPr>
        <p:txBody>
          <a:bodyPr/>
          <a:lstStyle/>
          <a:p>
            <a:r>
              <a:rPr lang="en-US" dirty="0" smtClean="0">
                <a:solidFill>
                  <a:schemeClr val="tx1"/>
                </a:solidFill>
              </a:rPr>
              <a:t>LA Angels 2013 Salaries</a:t>
            </a:r>
            <a:endParaRPr lang="en-US" dirty="0">
              <a:solidFill>
                <a:schemeClr val="tx1"/>
              </a:solidFill>
            </a:endParaRPr>
          </a:p>
        </p:txBody>
      </p:sp>
      <p:pic>
        <p:nvPicPr>
          <p:cNvPr id="4" name="Picture 3" descr="Screen Shot 2013-09-13 at 11.54.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775" y="1907882"/>
            <a:ext cx="7848600" cy="4279900"/>
          </a:xfrm>
          <a:prstGeom prst="rect">
            <a:avLst/>
          </a:prstGeom>
          <a:ln w="76200" cmpd="sng">
            <a:solidFill>
              <a:schemeClr val="tx1"/>
            </a:solidFill>
          </a:ln>
        </p:spPr>
      </p:pic>
    </p:spTree>
    <p:extLst>
      <p:ext uri="{BB962C8B-B14F-4D97-AF65-F5344CB8AC3E}">
        <p14:creationId xmlns:p14="http://schemas.microsoft.com/office/powerpoint/2010/main" val="1265191350"/>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DA0000"/>
        </a:solidFill>
        <a:effectLst/>
      </p:bgPr>
    </p:bg>
    <p:spTree>
      <p:nvGrpSpPr>
        <p:cNvPr id="1" name=""/>
        <p:cNvGrpSpPr/>
        <p:nvPr/>
      </p:nvGrpSpPr>
      <p:grpSpPr>
        <a:xfrm>
          <a:off x="0" y="0"/>
          <a:ext cx="0" cy="0"/>
          <a:chOff x="0" y="0"/>
          <a:chExt cx="0" cy="0"/>
        </a:xfrm>
      </p:grpSpPr>
      <p:pic>
        <p:nvPicPr>
          <p:cNvPr id="6" name="Picture 5" descr="Screen Shot 2013-09-13 at 1.12.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64" y="674638"/>
            <a:ext cx="8318500" cy="5397500"/>
          </a:xfrm>
          <a:prstGeom prst="rect">
            <a:avLst/>
          </a:prstGeom>
        </p:spPr>
      </p:pic>
    </p:spTree>
    <p:extLst>
      <p:ext uri="{BB962C8B-B14F-4D97-AF65-F5344CB8AC3E}">
        <p14:creationId xmlns:p14="http://schemas.microsoft.com/office/powerpoint/2010/main" val="642246392"/>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DA0000"/>
        </a:solidFill>
        <a:effectLst/>
      </p:bgPr>
    </p:bg>
    <p:spTree>
      <p:nvGrpSpPr>
        <p:cNvPr id="1" name=""/>
        <p:cNvGrpSpPr/>
        <p:nvPr/>
      </p:nvGrpSpPr>
      <p:grpSpPr>
        <a:xfrm>
          <a:off x="0" y="0"/>
          <a:ext cx="0" cy="0"/>
          <a:chOff x="0" y="0"/>
          <a:chExt cx="0" cy="0"/>
        </a:xfrm>
      </p:grpSpPr>
      <p:pic>
        <p:nvPicPr>
          <p:cNvPr id="6" name="Picture 5" descr="Screen Shot 2013-09-13 at 1.12.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908" y="992115"/>
            <a:ext cx="6489610" cy="4210816"/>
          </a:xfrm>
          <a:prstGeom prst="rect">
            <a:avLst/>
          </a:prstGeom>
        </p:spPr>
      </p:pic>
      <p:sp>
        <p:nvSpPr>
          <p:cNvPr id="2" name="TextBox 1"/>
          <p:cNvSpPr txBox="1"/>
          <p:nvPr/>
        </p:nvSpPr>
        <p:spPr>
          <a:xfrm>
            <a:off x="992294" y="5708501"/>
            <a:ext cx="7315825" cy="584776"/>
          </a:xfrm>
          <a:prstGeom prst="rect">
            <a:avLst/>
          </a:prstGeom>
          <a:noFill/>
        </p:spPr>
        <p:txBody>
          <a:bodyPr wrap="none" rtlCol="0">
            <a:spAutoFit/>
          </a:bodyPr>
          <a:lstStyle/>
          <a:p>
            <a:r>
              <a:rPr lang="en-US" sz="3200" dirty="0" smtClean="0"/>
              <a:t>What shape will these salaries form?</a:t>
            </a:r>
            <a:endParaRPr lang="en-US" sz="3200" dirty="0"/>
          </a:p>
        </p:txBody>
      </p:sp>
    </p:spTree>
    <p:extLst>
      <p:ext uri="{BB962C8B-B14F-4D97-AF65-F5344CB8AC3E}">
        <p14:creationId xmlns:p14="http://schemas.microsoft.com/office/powerpoint/2010/main" val="3873802376"/>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DA0000"/>
        </a:solidFill>
        <a:effectLst/>
      </p:bgPr>
    </p:bg>
    <p:spTree>
      <p:nvGrpSpPr>
        <p:cNvPr id="1" name=""/>
        <p:cNvGrpSpPr/>
        <p:nvPr/>
      </p:nvGrpSpPr>
      <p:grpSpPr>
        <a:xfrm>
          <a:off x="0" y="0"/>
          <a:ext cx="0" cy="0"/>
          <a:chOff x="0" y="0"/>
          <a:chExt cx="0" cy="0"/>
        </a:xfrm>
      </p:grpSpPr>
      <p:pic>
        <p:nvPicPr>
          <p:cNvPr id="6" name="Picture 5" descr="Screen Shot 2013-09-13 at 1.12.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908" y="317476"/>
            <a:ext cx="6489610" cy="4210816"/>
          </a:xfrm>
          <a:prstGeom prst="rect">
            <a:avLst/>
          </a:prstGeom>
        </p:spPr>
      </p:pic>
      <p:sp>
        <p:nvSpPr>
          <p:cNvPr id="2" name="TextBox 1"/>
          <p:cNvSpPr txBox="1"/>
          <p:nvPr/>
        </p:nvSpPr>
        <p:spPr>
          <a:xfrm>
            <a:off x="436608" y="4736228"/>
            <a:ext cx="8216206" cy="2062103"/>
          </a:xfrm>
          <a:prstGeom prst="rect">
            <a:avLst/>
          </a:prstGeom>
          <a:noFill/>
        </p:spPr>
        <p:txBody>
          <a:bodyPr wrap="square" rtlCol="0">
            <a:spAutoFit/>
          </a:bodyPr>
          <a:lstStyle/>
          <a:p>
            <a:r>
              <a:rPr lang="en-US" sz="3200" dirty="0" smtClean="0"/>
              <a:t>If you wanted to convince someone that the LA Angels are overpaid, would you show them the median salary or mean salary? Explain?</a:t>
            </a:r>
            <a:endParaRPr lang="en-US" sz="3200" dirty="0"/>
          </a:p>
        </p:txBody>
      </p:sp>
    </p:spTree>
    <p:extLst>
      <p:ext uri="{BB962C8B-B14F-4D97-AF65-F5344CB8AC3E}">
        <p14:creationId xmlns:p14="http://schemas.microsoft.com/office/powerpoint/2010/main" val="3076078005"/>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DA0000"/>
        </a:solidFill>
        <a:effectLst/>
      </p:bgPr>
    </p:bg>
    <p:spTree>
      <p:nvGrpSpPr>
        <p:cNvPr id="1" name=""/>
        <p:cNvGrpSpPr/>
        <p:nvPr/>
      </p:nvGrpSpPr>
      <p:grpSpPr>
        <a:xfrm>
          <a:off x="0" y="0"/>
          <a:ext cx="0" cy="0"/>
          <a:chOff x="0" y="0"/>
          <a:chExt cx="0" cy="0"/>
        </a:xfrm>
      </p:grpSpPr>
      <p:pic>
        <p:nvPicPr>
          <p:cNvPr id="6" name="Picture 5" descr="Screen Shot 2013-09-13 at 1.12.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056" y="0"/>
            <a:ext cx="4643942" cy="3013245"/>
          </a:xfrm>
          <a:prstGeom prst="rect">
            <a:avLst/>
          </a:prstGeom>
        </p:spPr>
      </p:pic>
      <p:pic>
        <p:nvPicPr>
          <p:cNvPr id="2" name="Picture 1" descr="Screen Shot 2013-09-13 at 1.23.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56" y="3332647"/>
            <a:ext cx="7924800" cy="1866900"/>
          </a:xfrm>
          <a:prstGeom prst="rect">
            <a:avLst/>
          </a:prstGeom>
        </p:spPr>
      </p:pic>
      <p:sp>
        <p:nvSpPr>
          <p:cNvPr id="4" name="TextBox 3"/>
          <p:cNvSpPr txBox="1"/>
          <p:nvPr/>
        </p:nvSpPr>
        <p:spPr>
          <a:xfrm>
            <a:off x="773990" y="5728343"/>
            <a:ext cx="8017745" cy="646331"/>
          </a:xfrm>
          <a:prstGeom prst="rect">
            <a:avLst/>
          </a:prstGeom>
          <a:noFill/>
        </p:spPr>
        <p:txBody>
          <a:bodyPr wrap="square" rtlCol="0">
            <a:spAutoFit/>
          </a:bodyPr>
          <a:lstStyle/>
          <a:p>
            <a:r>
              <a:rPr lang="en-US" dirty="0" smtClean="0"/>
              <a:t>Strong Skew to the right, so the mean is greater than the median. The huge salaries pull the mean to the right. The mean is non resistant.</a:t>
            </a:r>
            <a:endParaRPr lang="en-US" dirty="0"/>
          </a:p>
        </p:txBody>
      </p:sp>
    </p:spTree>
    <p:extLst>
      <p:ext uri="{BB962C8B-B14F-4D97-AF65-F5344CB8AC3E}">
        <p14:creationId xmlns:p14="http://schemas.microsoft.com/office/powerpoint/2010/main" val="1995237930"/>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DA0000"/>
        </a:solidFill>
        <a:effectLst/>
      </p:bgPr>
    </p:bg>
    <p:spTree>
      <p:nvGrpSpPr>
        <p:cNvPr id="1" name=""/>
        <p:cNvGrpSpPr/>
        <p:nvPr/>
      </p:nvGrpSpPr>
      <p:grpSpPr>
        <a:xfrm>
          <a:off x="0" y="0"/>
          <a:ext cx="0" cy="0"/>
          <a:chOff x="0" y="0"/>
          <a:chExt cx="0" cy="0"/>
        </a:xfrm>
      </p:grpSpPr>
      <p:pic>
        <p:nvPicPr>
          <p:cNvPr id="6" name="Picture 5" descr="Screen Shot 2013-09-13 at 1.12.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899" y="178581"/>
            <a:ext cx="4281271" cy="2777924"/>
          </a:xfrm>
          <a:prstGeom prst="rect">
            <a:avLst/>
          </a:prstGeom>
        </p:spPr>
      </p:pic>
      <p:sp>
        <p:nvSpPr>
          <p:cNvPr id="4" name="TextBox 3"/>
          <p:cNvSpPr txBox="1"/>
          <p:nvPr/>
        </p:nvSpPr>
        <p:spPr>
          <a:xfrm>
            <a:off x="337380" y="6236174"/>
            <a:ext cx="8454355" cy="369332"/>
          </a:xfrm>
          <a:prstGeom prst="rect">
            <a:avLst/>
          </a:prstGeom>
          <a:noFill/>
        </p:spPr>
        <p:txBody>
          <a:bodyPr wrap="square" rtlCol="0">
            <a:spAutoFit/>
          </a:bodyPr>
          <a:lstStyle/>
          <a:p>
            <a:r>
              <a:rPr lang="en-US" dirty="0" smtClean="0"/>
              <a:t>Another view of the shape from a histogram, clearly skewed to the right.</a:t>
            </a:r>
            <a:endParaRPr lang="en-US" dirty="0"/>
          </a:p>
        </p:txBody>
      </p:sp>
      <p:pic>
        <p:nvPicPr>
          <p:cNvPr id="3" name="Picture 2" descr="Screen Shot 2013-09-13 at 1.23.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535" y="3213396"/>
            <a:ext cx="4755082" cy="2679771"/>
          </a:xfrm>
          <a:prstGeom prst="rect">
            <a:avLst/>
          </a:prstGeom>
        </p:spPr>
      </p:pic>
    </p:spTree>
    <p:extLst>
      <p:ext uri="{BB962C8B-B14F-4D97-AF65-F5344CB8AC3E}">
        <p14:creationId xmlns:p14="http://schemas.microsoft.com/office/powerpoint/2010/main" val="1337601062"/>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DA0000"/>
        </a:solidFill>
        <a:effectLst/>
      </p:bgPr>
    </p:bg>
    <p:spTree>
      <p:nvGrpSpPr>
        <p:cNvPr id="1" name=""/>
        <p:cNvGrpSpPr/>
        <p:nvPr/>
      </p:nvGrpSpPr>
      <p:grpSpPr>
        <a:xfrm>
          <a:off x="0" y="0"/>
          <a:ext cx="0" cy="0"/>
          <a:chOff x="0" y="0"/>
          <a:chExt cx="0" cy="0"/>
        </a:xfrm>
      </p:grpSpPr>
      <p:pic>
        <p:nvPicPr>
          <p:cNvPr id="6" name="Picture 5" descr="Screen Shot 2013-09-13 at 1.12.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908" y="317476"/>
            <a:ext cx="6489610" cy="4210816"/>
          </a:xfrm>
          <a:prstGeom prst="rect">
            <a:avLst/>
          </a:prstGeom>
        </p:spPr>
      </p:pic>
      <p:sp>
        <p:nvSpPr>
          <p:cNvPr id="3" name="TextBox 2"/>
          <p:cNvSpPr txBox="1"/>
          <p:nvPr/>
        </p:nvSpPr>
        <p:spPr>
          <a:xfrm>
            <a:off x="1170908" y="4933019"/>
            <a:ext cx="6719358" cy="76944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4400" dirty="0" smtClean="0"/>
              <a:t>Mean Salary: $4,633,200 </a:t>
            </a:r>
            <a:endParaRPr lang="en-US" sz="4400" dirty="0"/>
          </a:p>
        </p:txBody>
      </p:sp>
      <p:sp>
        <p:nvSpPr>
          <p:cNvPr id="5" name="TextBox 4"/>
          <p:cNvSpPr txBox="1"/>
          <p:nvPr/>
        </p:nvSpPr>
        <p:spPr>
          <a:xfrm>
            <a:off x="813681" y="5949663"/>
            <a:ext cx="7218868" cy="76944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4400" dirty="0" smtClean="0"/>
              <a:t>Median Salary: $1,181,250 </a:t>
            </a:r>
            <a:endParaRPr lang="en-US" sz="4400" dirty="0"/>
          </a:p>
        </p:txBody>
      </p:sp>
    </p:spTree>
    <p:extLst>
      <p:ext uri="{BB962C8B-B14F-4D97-AF65-F5344CB8AC3E}">
        <p14:creationId xmlns:p14="http://schemas.microsoft.com/office/powerpoint/2010/main" val="4734423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CHALLENGE</a:t>
            </a:r>
            <a:endParaRPr lang="en-US" dirty="0"/>
          </a:p>
        </p:txBody>
      </p:sp>
      <p:pic>
        <p:nvPicPr>
          <p:cNvPr id="4" name="Picture 3" descr="Screen Shot 2016-09-08 at 9.09.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27" y="1733052"/>
            <a:ext cx="8053598" cy="4167183"/>
          </a:xfrm>
          <a:prstGeom prst="rect">
            <a:avLst/>
          </a:prstGeom>
          <a:ln w="57150" cmpd="sng">
            <a:solidFill>
              <a:schemeClr val="accent2">
                <a:lumMod val="75000"/>
              </a:schemeClr>
            </a:solidFill>
          </a:ln>
        </p:spPr>
      </p:pic>
    </p:spTree>
    <p:extLst>
      <p:ext uri="{BB962C8B-B14F-4D97-AF65-F5344CB8AC3E}">
        <p14:creationId xmlns:p14="http://schemas.microsoft.com/office/powerpoint/2010/main" val="3511739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CHALLENGE</a:t>
            </a:r>
            <a:endParaRPr lang="en-US" dirty="0"/>
          </a:p>
        </p:txBody>
      </p:sp>
      <p:sp>
        <p:nvSpPr>
          <p:cNvPr id="3" name="TextBox 2"/>
          <p:cNvSpPr txBox="1"/>
          <p:nvPr/>
        </p:nvSpPr>
        <p:spPr>
          <a:xfrm>
            <a:off x="1106191" y="1371600"/>
            <a:ext cx="7425034" cy="6463309"/>
          </a:xfrm>
          <a:prstGeom prst="rect">
            <a:avLst/>
          </a:prstGeom>
          <a:noFill/>
        </p:spPr>
        <p:txBody>
          <a:bodyPr wrap="square" rtlCol="0">
            <a:spAutoFit/>
          </a:bodyPr>
          <a:lstStyle/>
          <a:p>
            <a:r>
              <a:rPr lang="en-US" dirty="0" smtClean="0"/>
              <a:t>As a group answer all questions on the NFL questionnaire</a:t>
            </a:r>
          </a:p>
          <a:p>
            <a:endParaRPr lang="en-US" dirty="0"/>
          </a:p>
          <a:p>
            <a:endParaRPr lang="en-US" dirty="0" smtClean="0"/>
          </a:p>
          <a:p>
            <a:r>
              <a:rPr lang="en-US" dirty="0" smtClean="0"/>
              <a:t>You do not need to write the city name, just the mascot</a:t>
            </a:r>
          </a:p>
          <a:p>
            <a:r>
              <a:rPr lang="en-US" i="1" dirty="0" smtClean="0"/>
              <a:t>Example: Los Angeles Rams</a:t>
            </a:r>
            <a:r>
              <a:rPr lang="is-IS" i="1" dirty="0" smtClean="0"/>
              <a:t>…...just write RAMS</a:t>
            </a:r>
          </a:p>
          <a:p>
            <a:endParaRPr lang="is-IS" i="1" dirty="0"/>
          </a:p>
          <a:p>
            <a:endParaRPr lang="is-IS" i="1" dirty="0" smtClean="0"/>
          </a:p>
          <a:p>
            <a:r>
              <a:rPr lang="is-IS" dirty="0" smtClean="0"/>
              <a:t>Use your cell phones</a:t>
            </a:r>
          </a:p>
          <a:p>
            <a:endParaRPr lang="is-IS" dirty="0"/>
          </a:p>
          <a:p>
            <a:r>
              <a:rPr lang="is-IS" dirty="0" smtClean="0"/>
              <a:t>Use Google, Find an NFL site, search for predictions, etc</a:t>
            </a:r>
          </a:p>
          <a:p>
            <a:endParaRPr lang="is-IS" dirty="0"/>
          </a:p>
          <a:p>
            <a:r>
              <a:rPr lang="is-IS" dirty="0" smtClean="0"/>
              <a:t>After the SUPER BOWL in Febuary, we will see who wins,.....baseball cards awarded to best group.....we will use this data in class later</a:t>
            </a:r>
          </a:p>
          <a:p>
            <a:endParaRPr lang="is-IS" dirty="0"/>
          </a:p>
          <a:p>
            <a:r>
              <a:rPr lang="is-IS" dirty="0" smtClean="0"/>
              <a:t>You have 15 minutes.....GO</a:t>
            </a:r>
            <a:endParaRPr lang="is-IS" dirty="0"/>
          </a:p>
          <a:p>
            <a:endParaRPr lang="is-IS" dirty="0" smtClean="0"/>
          </a:p>
          <a:p>
            <a:endParaRPr lang="is-IS" i="1" dirty="0"/>
          </a:p>
          <a:p>
            <a:endParaRPr lang="is-IS" i="1" dirty="0" smtClean="0"/>
          </a:p>
          <a:p>
            <a:endParaRPr lang="en-US" i="1" dirty="0" smtClean="0"/>
          </a:p>
          <a:p>
            <a:endParaRPr lang="en-US" dirty="0"/>
          </a:p>
          <a:p>
            <a:endParaRPr lang="en-US" dirty="0" smtClean="0"/>
          </a:p>
          <a:p>
            <a:endParaRPr lang="en-US" dirty="0"/>
          </a:p>
        </p:txBody>
      </p:sp>
    </p:spTree>
    <p:extLst>
      <p:ext uri="{BB962C8B-B14F-4D97-AF65-F5344CB8AC3E}">
        <p14:creationId xmlns:p14="http://schemas.microsoft.com/office/powerpoint/2010/main" val="3263313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NFL CHALLENGE</a:t>
            </a:r>
            <a:endParaRPr lang="en-US" dirty="0"/>
          </a:p>
        </p:txBody>
      </p:sp>
      <p:pic>
        <p:nvPicPr>
          <p:cNvPr id="4" name="Picture 3" descr="Screen Shot 2016-09-08 at 9.14.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91" y="582706"/>
            <a:ext cx="8531225" cy="5687483"/>
          </a:xfrm>
          <a:prstGeom prst="rect">
            <a:avLst/>
          </a:prstGeom>
        </p:spPr>
      </p:pic>
    </p:spTree>
    <p:extLst>
      <p:ext uri="{BB962C8B-B14F-4D97-AF65-F5344CB8AC3E}">
        <p14:creationId xmlns:p14="http://schemas.microsoft.com/office/powerpoint/2010/main" val="3771536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Game of Greed</a:t>
            </a:r>
            <a:endParaRPr lang="en-US" dirty="0"/>
          </a:p>
        </p:txBody>
      </p:sp>
      <p:sp>
        <p:nvSpPr>
          <p:cNvPr id="3" name="Content Placeholder 2"/>
          <p:cNvSpPr>
            <a:spLocks noGrp="1"/>
          </p:cNvSpPr>
          <p:nvPr>
            <p:ph idx="1"/>
          </p:nvPr>
        </p:nvSpPr>
        <p:spPr>
          <a:xfrm>
            <a:off x="988358" y="2044701"/>
            <a:ext cx="7167284" cy="546624"/>
          </a:xfrm>
        </p:spPr>
        <p:txBody>
          <a:bodyPr>
            <a:normAutofit fontScale="77500" lnSpcReduction="20000"/>
          </a:bodyPr>
          <a:lstStyle/>
          <a:p>
            <a:r>
              <a:rPr lang="en-US" dirty="0" smtClean="0"/>
              <a:t>The object of this game is to get the Highest Score you can after 5 rounds.</a:t>
            </a:r>
          </a:p>
          <a:p>
            <a:endParaRPr lang="en-US" dirty="0"/>
          </a:p>
        </p:txBody>
      </p:sp>
      <p:sp>
        <p:nvSpPr>
          <p:cNvPr id="4" name="Content Placeholder 2"/>
          <p:cNvSpPr txBox="1">
            <a:spLocks/>
          </p:cNvSpPr>
          <p:nvPr/>
        </p:nvSpPr>
        <p:spPr>
          <a:xfrm>
            <a:off x="988358" y="2743725"/>
            <a:ext cx="7167284" cy="546624"/>
          </a:xfrm>
          <a:prstGeom prst="rect">
            <a:avLst/>
          </a:prstGeom>
        </p:spPr>
        <p:txBody>
          <a:bodyPr vert="horz" lIns="91440" tIns="45720" rIns="91440" bIns="45720" rtlCol="0">
            <a:normAutofit fontScale="92500"/>
          </a:bodyPr>
          <a:lstStyle>
            <a:lvl1pPr marL="342900" indent="-342900" algn="l" defTabSz="914400" rtl="0" eaLnBrk="1" latinLnBrk="0" hangingPunct="1">
              <a:spcBef>
                <a:spcPts val="22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ts val="6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ts val="6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ts val="6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ts val="6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I will roll a 12-sided die to give you points to start with.</a:t>
            </a:r>
          </a:p>
          <a:p>
            <a:endParaRPr lang="en-US" dirty="0"/>
          </a:p>
        </p:txBody>
      </p:sp>
      <p:sp>
        <p:nvSpPr>
          <p:cNvPr id="5" name="Content Placeholder 2"/>
          <p:cNvSpPr txBox="1">
            <a:spLocks/>
          </p:cNvSpPr>
          <p:nvPr/>
        </p:nvSpPr>
        <p:spPr>
          <a:xfrm>
            <a:off x="988358" y="3432700"/>
            <a:ext cx="7167284" cy="54662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ts val="22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ts val="6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ts val="6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ts val="6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ts val="6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After my initial roll, I will start rolling a 6-sided die. You will add these points to your score.</a:t>
            </a:r>
          </a:p>
          <a:p>
            <a:endParaRPr lang="en-US" dirty="0"/>
          </a:p>
        </p:txBody>
      </p:sp>
      <p:sp>
        <p:nvSpPr>
          <p:cNvPr id="6" name="Content Placeholder 2"/>
          <p:cNvSpPr txBox="1">
            <a:spLocks/>
          </p:cNvSpPr>
          <p:nvPr/>
        </p:nvSpPr>
        <p:spPr>
          <a:xfrm>
            <a:off x="988358" y="4325558"/>
            <a:ext cx="7167284" cy="54662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ts val="22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ts val="6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ts val="6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ts val="6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ts val="6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BEWARE! If I roll a 2 you will lose all the points you have counted for that round.</a:t>
            </a:r>
          </a:p>
          <a:p>
            <a:endParaRPr lang="en-US" dirty="0"/>
          </a:p>
        </p:txBody>
      </p:sp>
      <p:sp>
        <p:nvSpPr>
          <p:cNvPr id="7" name="Content Placeholder 2"/>
          <p:cNvSpPr txBox="1">
            <a:spLocks/>
          </p:cNvSpPr>
          <p:nvPr/>
        </p:nvSpPr>
        <p:spPr>
          <a:xfrm>
            <a:off x="988358" y="5183130"/>
            <a:ext cx="7167284" cy="54662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ts val="22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ts val="6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ts val="6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ts val="6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ts val="6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You may sit down anytime and take the points you have earned for that round.</a:t>
            </a:r>
          </a:p>
          <a:p>
            <a:endParaRPr lang="en-US" dirty="0"/>
          </a:p>
        </p:txBody>
      </p:sp>
    </p:spTree>
    <p:extLst>
      <p:ext uri="{BB962C8B-B14F-4D97-AF65-F5344CB8AC3E}">
        <p14:creationId xmlns:p14="http://schemas.microsoft.com/office/powerpoint/2010/main" val="3013053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9883"/>
            <a:ext cx="7918450" cy="788894"/>
          </a:xfrm>
        </p:spPr>
        <p:txBody>
          <a:bodyPr/>
          <a:lstStyle/>
          <a:p>
            <a:r>
              <a:rPr lang="en-US" dirty="0" smtClean="0"/>
              <a:t>The Game of Greed</a:t>
            </a:r>
            <a:endParaRPr lang="en-US" dirty="0"/>
          </a:p>
        </p:txBody>
      </p:sp>
      <p:sp>
        <p:nvSpPr>
          <p:cNvPr id="10" name="TextBox 9"/>
          <p:cNvSpPr txBox="1"/>
          <p:nvPr/>
        </p:nvSpPr>
        <p:spPr>
          <a:xfrm>
            <a:off x="7408691" y="4198595"/>
            <a:ext cx="732555" cy="369332"/>
          </a:xfrm>
          <a:prstGeom prst="rect">
            <a:avLst/>
          </a:prstGeom>
          <a:noFill/>
        </p:spPr>
        <p:txBody>
          <a:bodyPr wrap="none" rtlCol="0">
            <a:spAutoFit/>
          </a:bodyPr>
          <a:lstStyle/>
          <a:p>
            <a:r>
              <a:rPr lang="en-US" dirty="0" smtClean="0"/>
              <a:t>Per 2</a:t>
            </a:r>
            <a:endParaRPr lang="en-US" dirty="0"/>
          </a:p>
        </p:txBody>
      </p:sp>
      <p:pic>
        <p:nvPicPr>
          <p:cNvPr id="3" name="Picture 2" descr="Screen Shot 2015-09-08 at 8.31.12 P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425936" y="1018777"/>
            <a:ext cx="4154592" cy="5645171"/>
          </a:xfrm>
          <a:prstGeom prst="rect">
            <a:avLst/>
          </a:prstGeom>
        </p:spPr>
      </p:pic>
    </p:spTree>
    <p:extLst>
      <p:ext uri="{BB962C8B-B14F-4D97-AF65-F5344CB8AC3E}">
        <p14:creationId xmlns:p14="http://schemas.microsoft.com/office/powerpoint/2010/main" val="20521062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423935"/>
            <a:ext cx="7918450" cy="788894"/>
          </a:xfrm>
        </p:spPr>
        <p:txBody>
          <a:bodyPr/>
          <a:lstStyle/>
          <a:p>
            <a:r>
              <a:rPr lang="en-US" dirty="0" smtClean="0"/>
              <a:t>The Game of Greed</a:t>
            </a:r>
            <a:endParaRPr lang="en-US" dirty="0"/>
          </a:p>
        </p:txBody>
      </p:sp>
      <p:pic>
        <p:nvPicPr>
          <p:cNvPr id="9" name="Picture 8" descr="Screen Shot 2015-09-08 at 8.32.51 P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884427" y="1371600"/>
            <a:ext cx="3573120" cy="5323219"/>
          </a:xfrm>
          <a:prstGeom prst="rect">
            <a:avLst/>
          </a:prstGeom>
        </p:spPr>
      </p:pic>
      <p:sp>
        <p:nvSpPr>
          <p:cNvPr id="10" name="TextBox 9"/>
          <p:cNvSpPr txBox="1"/>
          <p:nvPr/>
        </p:nvSpPr>
        <p:spPr>
          <a:xfrm>
            <a:off x="7408691" y="4198595"/>
            <a:ext cx="732555" cy="369332"/>
          </a:xfrm>
          <a:prstGeom prst="rect">
            <a:avLst/>
          </a:prstGeom>
          <a:noFill/>
        </p:spPr>
        <p:txBody>
          <a:bodyPr wrap="none" rtlCol="0">
            <a:spAutoFit/>
          </a:bodyPr>
          <a:lstStyle/>
          <a:p>
            <a:r>
              <a:rPr lang="en-US" dirty="0" smtClean="0"/>
              <a:t>Per 3</a:t>
            </a:r>
            <a:endParaRPr lang="en-US" dirty="0"/>
          </a:p>
        </p:txBody>
      </p:sp>
    </p:spTree>
    <p:extLst>
      <p:ext uri="{BB962C8B-B14F-4D97-AF65-F5344CB8AC3E}">
        <p14:creationId xmlns:p14="http://schemas.microsoft.com/office/powerpoint/2010/main" val="21730640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78700"/>
            <a:ext cx="7918450" cy="788894"/>
          </a:xfrm>
        </p:spPr>
        <p:txBody>
          <a:bodyPr/>
          <a:lstStyle/>
          <a:p>
            <a:r>
              <a:rPr lang="en-US" dirty="0" smtClean="0"/>
              <a:t>The Game of Greed</a:t>
            </a:r>
            <a:endParaRPr lang="en-US" dirty="0"/>
          </a:p>
        </p:txBody>
      </p:sp>
      <p:sp>
        <p:nvSpPr>
          <p:cNvPr id="10" name="TextBox 9"/>
          <p:cNvSpPr txBox="1"/>
          <p:nvPr/>
        </p:nvSpPr>
        <p:spPr>
          <a:xfrm>
            <a:off x="7774968" y="6192046"/>
            <a:ext cx="732555" cy="369332"/>
          </a:xfrm>
          <a:prstGeom prst="rect">
            <a:avLst/>
          </a:prstGeom>
          <a:noFill/>
        </p:spPr>
        <p:txBody>
          <a:bodyPr wrap="none" rtlCol="0">
            <a:spAutoFit/>
          </a:bodyPr>
          <a:lstStyle/>
          <a:p>
            <a:r>
              <a:rPr lang="en-US" dirty="0" smtClean="0"/>
              <a:t>Per 4</a:t>
            </a:r>
            <a:endParaRPr lang="en-US" dirty="0"/>
          </a:p>
        </p:txBody>
      </p:sp>
      <p:pic>
        <p:nvPicPr>
          <p:cNvPr id="4" name="Picture 3" descr="Screen Shot 2015-09-08 at 8.32.12 P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697793" y="1227612"/>
            <a:ext cx="4798330" cy="5333766"/>
          </a:xfrm>
          <a:prstGeom prst="rect">
            <a:avLst/>
          </a:prstGeom>
        </p:spPr>
      </p:pic>
    </p:spTree>
    <p:extLst>
      <p:ext uri="{BB962C8B-B14F-4D97-AF65-F5344CB8AC3E}">
        <p14:creationId xmlns:p14="http://schemas.microsoft.com/office/powerpoint/2010/main" val="375444601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423935"/>
            <a:ext cx="7918450" cy="788894"/>
          </a:xfrm>
        </p:spPr>
        <p:txBody>
          <a:bodyPr/>
          <a:lstStyle/>
          <a:p>
            <a:r>
              <a:rPr lang="en-US" dirty="0" smtClean="0"/>
              <a:t>The Game of Greed</a:t>
            </a:r>
            <a:endParaRPr lang="en-US" dirty="0"/>
          </a:p>
        </p:txBody>
      </p:sp>
      <p:sp>
        <p:nvSpPr>
          <p:cNvPr id="10" name="TextBox 9"/>
          <p:cNvSpPr txBox="1"/>
          <p:nvPr/>
        </p:nvSpPr>
        <p:spPr>
          <a:xfrm>
            <a:off x="7408691" y="4198595"/>
            <a:ext cx="732555" cy="369332"/>
          </a:xfrm>
          <a:prstGeom prst="rect">
            <a:avLst/>
          </a:prstGeom>
          <a:noFill/>
        </p:spPr>
        <p:txBody>
          <a:bodyPr wrap="none" rtlCol="0">
            <a:spAutoFit/>
          </a:bodyPr>
          <a:lstStyle/>
          <a:p>
            <a:r>
              <a:rPr lang="en-US" dirty="0" smtClean="0"/>
              <a:t>Per 4</a:t>
            </a:r>
            <a:endParaRPr lang="en-US" dirty="0"/>
          </a:p>
        </p:txBody>
      </p:sp>
      <p:pic>
        <p:nvPicPr>
          <p:cNvPr id="11" name="Picture 10" descr="Screen Shot 2015-09-08 at 8.32.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384" y="1354252"/>
            <a:ext cx="3605444" cy="4992153"/>
          </a:xfrm>
          <a:prstGeom prst="rect">
            <a:avLst/>
          </a:prstGeom>
        </p:spPr>
      </p:pic>
    </p:spTree>
    <p:extLst>
      <p:ext uri="{BB962C8B-B14F-4D97-AF65-F5344CB8AC3E}">
        <p14:creationId xmlns:p14="http://schemas.microsoft.com/office/powerpoint/2010/main" val="5814395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35371"/>
            <a:ext cx="7918450" cy="788894"/>
          </a:xfrm>
        </p:spPr>
        <p:txBody>
          <a:bodyPr/>
          <a:lstStyle/>
          <a:p>
            <a:r>
              <a:rPr lang="en-US" dirty="0" smtClean="0"/>
              <a:t>The Game of Greed</a:t>
            </a:r>
            <a:endParaRPr lang="en-US" dirty="0"/>
          </a:p>
        </p:txBody>
      </p:sp>
      <p:sp>
        <p:nvSpPr>
          <p:cNvPr id="10" name="TextBox 9"/>
          <p:cNvSpPr txBox="1"/>
          <p:nvPr/>
        </p:nvSpPr>
        <p:spPr>
          <a:xfrm>
            <a:off x="7774968" y="6192046"/>
            <a:ext cx="732555" cy="369332"/>
          </a:xfrm>
          <a:prstGeom prst="rect">
            <a:avLst/>
          </a:prstGeom>
          <a:noFill/>
        </p:spPr>
        <p:txBody>
          <a:bodyPr wrap="none" rtlCol="0">
            <a:spAutoFit/>
          </a:bodyPr>
          <a:lstStyle/>
          <a:p>
            <a:r>
              <a:rPr lang="en-US" dirty="0" smtClean="0"/>
              <a:t>Per 4</a:t>
            </a:r>
            <a:endParaRPr lang="en-US" dirty="0"/>
          </a:p>
        </p:txBody>
      </p:sp>
      <p:pic>
        <p:nvPicPr>
          <p:cNvPr id="3" name="Picture 2" descr="Screen Shot 2015-09-08 at 8.31.54 P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43697" y="1358900"/>
            <a:ext cx="8500886" cy="4656735"/>
          </a:xfrm>
          <a:prstGeom prst="rect">
            <a:avLst/>
          </a:prstGeom>
        </p:spPr>
      </p:pic>
    </p:spTree>
    <p:extLst>
      <p:ext uri="{BB962C8B-B14F-4D97-AF65-F5344CB8AC3E}">
        <p14:creationId xmlns:p14="http://schemas.microsoft.com/office/powerpoint/2010/main" val="161271018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Game of Greed</a:t>
            </a:r>
          </a:p>
        </p:txBody>
      </p:sp>
      <p:pic>
        <p:nvPicPr>
          <p:cNvPr id="4" name="Picture 3" descr="Greed Stemplot 1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74" y="1622160"/>
            <a:ext cx="8120051" cy="4843892"/>
          </a:xfrm>
          <a:prstGeom prst="rect">
            <a:avLst/>
          </a:prstGeom>
        </p:spPr>
      </p:pic>
    </p:spTree>
    <p:extLst>
      <p:ext uri="{BB962C8B-B14F-4D97-AF65-F5344CB8AC3E}">
        <p14:creationId xmlns:p14="http://schemas.microsoft.com/office/powerpoint/2010/main" val="142399933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35371"/>
            <a:ext cx="7918450" cy="788894"/>
          </a:xfrm>
        </p:spPr>
        <p:txBody>
          <a:bodyPr/>
          <a:lstStyle/>
          <a:p>
            <a:r>
              <a:rPr lang="en-US" dirty="0" smtClean="0"/>
              <a:t>The Game of Greed</a:t>
            </a:r>
            <a:endParaRPr lang="en-US" dirty="0"/>
          </a:p>
        </p:txBody>
      </p:sp>
      <p:pic>
        <p:nvPicPr>
          <p:cNvPr id="6" name="Picture 5" descr="Screen Shot 2015-09-08 at 9.04.04 P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83105" y="1149717"/>
            <a:ext cx="8466205" cy="4248898"/>
          </a:xfrm>
          <a:prstGeom prst="rect">
            <a:avLst/>
          </a:prstGeom>
        </p:spPr>
      </p:pic>
      <p:sp>
        <p:nvSpPr>
          <p:cNvPr id="7" name="TextBox 6"/>
          <p:cNvSpPr txBox="1"/>
          <p:nvPr/>
        </p:nvSpPr>
        <p:spPr>
          <a:xfrm>
            <a:off x="2804719" y="6015635"/>
            <a:ext cx="2743660" cy="369332"/>
          </a:xfrm>
          <a:prstGeom prst="rect">
            <a:avLst/>
          </a:prstGeom>
          <a:solidFill>
            <a:srgbClr val="FFFF00"/>
          </a:solidFill>
        </p:spPr>
        <p:txBody>
          <a:bodyPr wrap="none" rtlCol="0">
            <a:spAutoFit/>
          </a:bodyPr>
          <a:lstStyle/>
          <a:p>
            <a:r>
              <a:rPr lang="en-US" dirty="0" smtClean="0">
                <a:solidFill>
                  <a:srgbClr val="008000"/>
                </a:solidFill>
              </a:rPr>
              <a:t>Back-To-Back </a:t>
            </a:r>
            <a:r>
              <a:rPr lang="en-US" dirty="0" err="1" smtClean="0">
                <a:solidFill>
                  <a:srgbClr val="008000"/>
                </a:solidFill>
              </a:rPr>
              <a:t>Stemplot</a:t>
            </a:r>
            <a:endParaRPr lang="en-US" dirty="0">
              <a:solidFill>
                <a:srgbClr val="008000"/>
              </a:solidFill>
            </a:endParaRPr>
          </a:p>
        </p:txBody>
      </p:sp>
    </p:spTree>
    <p:extLst>
      <p:ext uri="{BB962C8B-B14F-4D97-AF65-F5344CB8AC3E}">
        <p14:creationId xmlns:p14="http://schemas.microsoft.com/office/powerpoint/2010/main" val="33406776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old is our teacher?</a:t>
            </a:r>
            <a:endParaRPr lang="en-US" dirty="0"/>
          </a:p>
        </p:txBody>
      </p:sp>
      <p:sp>
        <p:nvSpPr>
          <p:cNvPr id="3" name="Content Placeholder 2"/>
          <p:cNvSpPr>
            <a:spLocks noGrp="1"/>
          </p:cNvSpPr>
          <p:nvPr>
            <p:ph idx="1"/>
          </p:nvPr>
        </p:nvSpPr>
        <p:spPr>
          <a:xfrm>
            <a:off x="988358" y="2044700"/>
            <a:ext cx="7167284" cy="825515"/>
          </a:xfrm>
        </p:spPr>
        <p:txBody>
          <a:bodyPr/>
          <a:lstStyle/>
          <a:p>
            <a:r>
              <a:rPr lang="en-US" dirty="0" smtClean="0"/>
              <a:t>Write down on a piece of paper the age you think Mr. Pines is.</a:t>
            </a:r>
            <a:endParaRPr lang="en-US" dirty="0"/>
          </a:p>
        </p:txBody>
      </p:sp>
      <p:sp>
        <p:nvSpPr>
          <p:cNvPr id="4" name="Content Placeholder 2"/>
          <p:cNvSpPr txBox="1">
            <a:spLocks/>
          </p:cNvSpPr>
          <p:nvPr/>
        </p:nvSpPr>
        <p:spPr>
          <a:xfrm>
            <a:off x="988358" y="3257492"/>
            <a:ext cx="7167284" cy="825515"/>
          </a:xfrm>
          <a:prstGeom prst="rect">
            <a:avLst/>
          </a:prstGeom>
        </p:spPr>
        <p:txBody>
          <a:bodyPr vert="horz" lIns="91440" tIns="45720" rIns="91440" bIns="45720" rtlCol="0">
            <a:normAutofit/>
          </a:bodyPr>
          <a:lstStyle>
            <a:lvl1pPr marL="342900" indent="-342900" algn="l" defTabSz="914400" rtl="0" eaLnBrk="1" latinLnBrk="0" hangingPunct="1">
              <a:spcBef>
                <a:spcPts val="22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ts val="6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ts val="6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ts val="6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ts val="6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Don</a:t>
            </a:r>
            <a:r>
              <a:rPr lang="fr-FR" dirty="0" smtClean="0"/>
              <a:t>’</a:t>
            </a:r>
            <a:r>
              <a:rPr lang="en-US" dirty="0" smtClean="0"/>
              <a:t>t ask anyone else, hide your answer, we will use this data in a few minutes.</a:t>
            </a:r>
            <a:endParaRPr lang="en-US" dirty="0"/>
          </a:p>
        </p:txBody>
      </p:sp>
    </p:spTree>
    <p:extLst>
      <p:ext uri="{BB962C8B-B14F-4D97-AF65-F5344CB8AC3E}">
        <p14:creationId xmlns:p14="http://schemas.microsoft.com/office/powerpoint/2010/main" val="2683568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942" y="188259"/>
            <a:ext cx="7918450" cy="788894"/>
          </a:xfrm>
        </p:spPr>
        <p:txBody>
          <a:bodyPr/>
          <a:lstStyle/>
          <a:p>
            <a:r>
              <a:rPr lang="en-US" dirty="0" smtClean="0"/>
              <a:t>How old is our teacher?</a:t>
            </a:r>
            <a:endParaRPr lang="en-US" dirty="0"/>
          </a:p>
        </p:txBody>
      </p:sp>
      <p:pic>
        <p:nvPicPr>
          <p:cNvPr id="3" name="Picture 2" descr="Screen Shot 2016-09-01 at 8.51.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892" y="1146487"/>
            <a:ext cx="7556500" cy="5334000"/>
          </a:xfrm>
          <a:prstGeom prst="rect">
            <a:avLst/>
          </a:prstGeom>
        </p:spPr>
      </p:pic>
    </p:spTree>
    <p:extLst>
      <p:ext uri="{BB962C8B-B14F-4D97-AF65-F5344CB8AC3E}">
        <p14:creationId xmlns:p14="http://schemas.microsoft.com/office/powerpoint/2010/main" val="5031203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old is our teacher?</a:t>
            </a:r>
            <a:endParaRPr lang="en-US" dirty="0"/>
          </a:p>
        </p:txBody>
      </p:sp>
      <p:pic>
        <p:nvPicPr>
          <p:cNvPr id="6" name="Picture 5" descr="Screen Shot 2015-09-08 at 8.31.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137" y="1808004"/>
            <a:ext cx="7585088" cy="4863380"/>
          </a:xfrm>
          <a:prstGeom prst="rect">
            <a:avLst/>
          </a:prstGeom>
        </p:spPr>
      </p:pic>
    </p:spTree>
    <p:extLst>
      <p:ext uri="{BB962C8B-B14F-4D97-AF65-F5344CB8AC3E}">
        <p14:creationId xmlns:p14="http://schemas.microsoft.com/office/powerpoint/2010/main" val="276129567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330623"/>
            <a:ext cx="7918450" cy="788894"/>
          </a:xfrm>
        </p:spPr>
        <p:txBody>
          <a:bodyPr/>
          <a:lstStyle/>
          <a:p>
            <a:r>
              <a:rPr lang="en-US" dirty="0" smtClean="0"/>
              <a:t>How old is our teacher?</a:t>
            </a:r>
            <a:endParaRPr lang="en-US" dirty="0"/>
          </a:p>
        </p:txBody>
      </p:sp>
      <p:sp>
        <p:nvSpPr>
          <p:cNvPr id="6" name="TextBox 5"/>
          <p:cNvSpPr txBox="1"/>
          <p:nvPr/>
        </p:nvSpPr>
        <p:spPr>
          <a:xfrm>
            <a:off x="3282356" y="3596017"/>
            <a:ext cx="1655997" cy="369332"/>
          </a:xfrm>
          <a:prstGeom prst="rect">
            <a:avLst/>
          </a:prstGeom>
          <a:noFill/>
        </p:spPr>
        <p:txBody>
          <a:bodyPr wrap="none" rtlCol="0">
            <a:spAutoFit/>
          </a:bodyPr>
          <a:lstStyle/>
          <a:p>
            <a:r>
              <a:rPr lang="en-US" dirty="0" smtClean="0"/>
              <a:t>Dot plot here</a:t>
            </a:r>
            <a:endParaRPr lang="en-US" dirty="0"/>
          </a:p>
        </p:txBody>
      </p:sp>
      <p:sp>
        <p:nvSpPr>
          <p:cNvPr id="4" name="TextBox 3"/>
          <p:cNvSpPr txBox="1"/>
          <p:nvPr/>
        </p:nvSpPr>
        <p:spPr>
          <a:xfrm>
            <a:off x="2467428" y="6241143"/>
            <a:ext cx="4154127" cy="369332"/>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dirty="0" smtClean="0"/>
              <a:t>Student Age Estimation for Mr. Pines</a:t>
            </a:r>
            <a:endParaRPr lang="en-US" dirty="0"/>
          </a:p>
        </p:txBody>
      </p:sp>
      <p:sp>
        <p:nvSpPr>
          <p:cNvPr id="5" name="TextBox 4"/>
          <p:cNvSpPr txBox="1"/>
          <p:nvPr/>
        </p:nvSpPr>
        <p:spPr>
          <a:xfrm>
            <a:off x="7700269" y="6223001"/>
            <a:ext cx="849098"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dirty="0"/>
              <a:t>n</a:t>
            </a:r>
            <a:r>
              <a:rPr lang="en-US" dirty="0" smtClean="0"/>
              <a:t>=108</a:t>
            </a:r>
            <a:endParaRPr lang="en-US" dirty="0"/>
          </a:p>
        </p:txBody>
      </p:sp>
      <p:pic>
        <p:nvPicPr>
          <p:cNvPr id="3" name="Picture 2" descr="Screen Shot 2015-09-08 at 8.05.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01" y="1246517"/>
            <a:ext cx="7327900" cy="4699000"/>
          </a:xfrm>
          <a:prstGeom prst="rect">
            <a:avLst/>
          </a:prstGeom>
        </p:spPr>
      </p:pic>
    </p:spTree>
    <p:extLst>
      <p:ext uri="{BB962C8B-B14F-4D97-AF65-F5344CB8AC3E}">
        <p14:creationId xmlns:p14="http://schemas.microsoft.com/office/powerpoint/2010/main" val="305509000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old is our teacher?</a:t>
            </a:r>
            <a:endParaRPr lang="en-US" dirty="0"/>
          </a:p>
        </p:txBody>
      </p:sp>
      <p:sp>
        <p:nvSpPr>
          <p:cNvPr id="6" name="TextBox 5"/>
          <p:cNvSpPr txBox="1"/>
          <p:nvPr/>
        </p:nvSpPr>
        <p:spPr>
          <a:xfrm>
            <a:off x="217715" y="5294477"/>
            <a:ext cx="8636762" cy="369332"/>
          </a:xfrm>
          <a:prstGeom prst="rect">
            <a:avLst/>
          </a:prstGeom>
          <a:noFill/>
        </p:spPr>
        <p:txBody>
          <a:bodyPr wrap="none" rtlCol="0">
            <a:spAutoFit/>
          </a:bodyPr>
          <a:lstStyle/>
          <a:p>
            <a:r>
              <a:rPr lang="en-US" dirty="0" smtClean="0"/>
              <a:t>Can you estimate the mean and median from the shape of the distribution?</a:t>
            </a:r>
            <a:endParaRPr lang="en-US" dirty="0"/>
          </a:p>
        </p:txBody>
      </p:sp>
      <p:sp>
        <p:nvSpPr>
          <p:cNvPr id="7" name="TextBox 6"/>
          <p:cNvSpPr txBox="1"/>
          <p:nvPr/>
        </p:nvSpPr>
        <p:spPr>
          <a:xfrm>
            <a:off x="7700269" y="6223001"/>
            <a:ext cx="849098"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dirty="0"/>
              <a:t>n</a:t>
            </a:r>
            <a:r>
              <a:rPr lang="en-US" dirty="0" smtClean="0"/>
              <a:t>=108</a:t>
            </a:r>
            <a:endParaRPr lang="en-US" dirty="0"/>
          </a:p>
        </p:txBody>
      </p:sp>
      <p:pic>
        <p:nvPicPr>
          <p:cNvPr id="3" name="Picture 2" descr="Screen Shot 2015-09-08 at 8.05.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737" y="1371600"/>
            <a:ext cx="5815998" cy="3729496"/>
          </a:xfrm>
          <a:prstGeom prst="rect">
            <a:avLst/>
          </a:prstGeom>
        </p:spPr>
      </p:pic>
      <p:sp>
        <p:nvSpPr>
          <p:cNvPr id="4" name="TextBox 3"/>
          <p:cNvSpPr txBox="1"/>
          <p:nvPr/>
        </p:nvSpPr>
        <p:spPr>
          <a:xfrm>
            <a:off x="1358260" y="6156764"/>
            <a:ext cx="339648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Mean = 36.6       Median = 37</a:t>
            </a:r>
            <a:endParaRPr lang="en-US" dirty="0"/>
          </a:p>
        </p:txBody>
      </p:sp>
    </p:spTree>
    <p:extLst>
      <p:ext uri="{BB962C8B-B14F-4D97-AF65-F5344CB8AC3E}">
        <p14:creationId xmlns:p14="http://schemas.microsoft.com/office/powerpoint/2010/main" val="2633639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old is our teacher?</a:t>
            </a:r>
            <a:endParaRPr lang="en-US" dirty="0"/>
          </a:p>
        </p:txBody>
      </p:sp>
      <p:sp>
        <p:nvSpPr>
          <p:cNvPr id="4" name="TextBox 3"/>
          <p:cNvSpPr txBox="1"/>
          <p:nvPr/>
        </p:nvSpPr>
        <p:spPr>
          <a:xfrm>
            <a:off x="1072733" y="5370286"/>
            <a:ext cx="7458492" cy="584776"/>
          </a:xfrm>
          <a:prstGeom prst="rect">
            <a:avLst/>
          </a:prstGeom>
          <a:solidFill>
            <a:srgbClr val="FF0000"/>
          </a:solidFill>
        </p:spPr>
        <p:txBody>
          <a:bodyPr wrap="none" rtlCol="0">
            <a:spAutoFit/>
          </a:bodyPr>
          <a:lstStyle/>
          <a:p>
            <a:r>
              <a:rPr lang="en-US" sz="3200" dirty="0" smtClean="0"/>
              <a:t>Mr. Pines actual age is…………………</a:t>
            </a:r>
            <a:endParaRPr lang="en-US" sz="3200" dirty="0"/>
          </a:p>
        </p:txBody>
      </p:sp>
      <p:sp>
        <p:nvSpPr>
          <p:cNvPr id="5" name="TextBox 4"/>
          <p:cNvSpPr txBox="1"/>
          <p:nvPr/>
        </p:nvSpPr>
        <p:spPr>
          <a:xfrm>
            <a:off x="3664857" y="4971142"/>
            <a:ext cx="1614714" cy="1446550"/>
          </a:xfrm>
          <a:prstGeom prst="rect">
            <a:avLst/>
          </a:prstGeom>
          <a:solidFill>
            <a:schemeClr val="tx2"/>
          </a:solidFill>
          <a:ln>
            <a:solidFill>
              <a:srgbClr val="3366FF"/>
            </a:solidFill>
          </a:ln>
        </p:spPr>
        <p:txBody>
          <a:bodyPr wrap="square" rtlCol="0">
            <a:spAutoFit/>
          </a:bodyPr>
          <a:lstStyle/>
          <a:p>
            <a:r>
              <a:rPr lang="en-US" sz="8800" dirty="0" smtClean="0">
                <a:solidFill>
                  <a:srgbClr val="0000FF"/>
                </a:solidFill>
              </a:rPr>
              <a:t>37</a:t>
            </a:r>
            <a:endParaRPr lang="en-US" sz="8800" dirty="0">
              <a:solidFill>
                <a:srgbClr val="0000FF"/>
              </a:solidFill>
            </a:endParaRPr>
          </a:p>
        </p:txBody>
      </p:sp>
      <p:sp>
        <p:nvSpPr>
          <p:cNvPr id="8" name="TextBox 7"/>
          <p:cNvSpPr txBox="1"/>
          <p:nvPr/>
        </p:nvSpPr>
        <p:spPr>
          <a:xfrm>
            <a:off x="7947225" y="4423603"/>
            <a:ext cx="849098"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dirty="0"/>
              <a:t>n</a:t>
            </a:r>
            <a:r>
              <a:rPr lang="en-US" dirty="0" smtClean="0"/>
              <a:t>=108</a:t>
            </a:r>
            <a:endParaRPr lang="en-US" dirty="0"/>
          </a:p>
        </p:txBody>
      </p:sp>
      <p:pic>
        <p:nvPicPr>
          <p:cNvPr id="3" name="Picture 2" descr="Screen Shot 2015-09-08 at 8.05.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376" y="1432215"/>
            <a:ext cx="5639601" cy="3616382"/>
          </a:xfrm>
          <a:prstGeom prst="rect">
            <a:avLst/>
          </a:prstGeom>
        </p:spPr>
      </p:pic>
    </p:spTree>
    <p:extLst>
      <p:ext uri="{BB962C8B-B14F-4D97-AF65-F5344CB8AC3E}">
        <p14:creationId xmlns:p14="http://schemas.microsoft.com/office/powerpoint/2010/main" val="873266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grpId="1" nodeType="clickEffect">
                                  <p:stCondLst>
                                    <p:cond delay="0"/>
                                  </p:stCondLst>
                                  <p:childTnLst>
                                    <p:animEffect transition="out" filter="blinds(horizontal)">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old is our teacher?</a:t>
            </a:r>
            <a:endParaRPr lang="en-US" dirty="0"/>
          </a:p>
        </p:txBody>
      </p:sp>
      <p:sp>
        <p:nvSpPr>
          <p:cNvPr id="5" name="Content Placeholder 2"/>
          <p:cNvSpPr>
            <a:spLocks noGrp="1"/>
          </p:cNvSpPr>
          <p:nvPr>
            <p:ph idx="1"/>
          </p:nvPr>
        </p:nvSpPr>
        <p:spPr>
          <a:xfrm>
            <a:off x="790427" y="4982131"/>
            <a:ext cx="7167284" cy="1716642"/>
          </a:xfrm>
        </p:spPr>
        <p:txBody>
          <a:bodyPr>
            <a:normAutofit fontScale="92500" lnSpcReduction="20000"/>
          </a:bodyPr>
          <a:lstStyle/>
          <a:p>
            <a:r>
              <a:rPr lang="en-US" dirty="0" smtClean="0"/>
              <a:t>Describe the distribution. </a:t>
            </a:r>
          </a:p>
          <a:p>
            <a:r>
              <a:rPr lang="en-US" dirty="0" smtClean="0"/>
              <a:t>CUSS: </a:t>
            </a:r>
            <a:r>
              <a:rPr lang="en-US" sz="3000" b="1" dirty="0" smtClean="0">
                <a:solidFill>
                  <a:srgbClr val="FF0000"/>
                </a:solidFill>
              </a:rPr>
              <a:t>C</a:t>
            </a:r>
            <a:r>
              <a:rPr lang="en-US" dirty="0" smtClean="0"/>
              <a:t>enter(mean and median), </a:t>
            </a:r>
            <a:r>
              <a:rPr lang="en-US" sz="3000" b="1" dirty="0" smtClean="0">
                <a:solidFill>
                  <a:srgbClr val="FF0000"/>
                </a:solidFill>
              </a:rPr>
              <a:t>U</a:t>
            </a:r>
            <a:r>
              <a:rPr lang="en-US" dirty="0" smtClean="0"/>
              <a:t>nusual features(are there outliers?), </a:t>
            </a:r>
            <a:r>
              <a:rPr lang="en-US" sz="3000" b="1" dirty="0" smtClean="0">
                <a:solidFill>
                  <a:srgbClr val="FF0000"/>
                </a:solidFill>
              </a:rPr>
              <a:t>S</a:t>
            </a:r>
            <a:r>
              <a:rPr lang="en-US" dirty="0" smtClean="0"/>
              <a:t>hape(skewed </a:t>
            </a:r>
            <a:r>
              <a:rPr lang="en-US" dirty="0" err="1" smtClean="0"/>
              <a:t>left,symmetric</a:t>
            </a:r>
            <a:r>
              <a:rPr lang="en-US" dirty="0" smtClean="0"/>
              <a:t>, skewed right), </a:t>
            </a:r>
            <a:r>
              <a:rPr lang="en-US" sz="3000" b="1" dirty="0" smtClean="0">
                <a:solidFill>
                  <a:srgbClr val="FF0000"/>
                </a:solidFill>
              </a:rPr>
              <a:t>S</a:t>
            </a:r>
            <a:r>
              <a:rPr lang="en-US" dirty="0" smtClean="0"/>
              <a:t>pread(max to min)</a:t>
            </a:r>
            <a:endParaRPr lang="en-US" dirty="0"/>
          </a:p>
        </p:txBody>
      </p:sp>
      <p:sp>
        <p:nvSpPr>
          <p:cNvPr id="8" name="TextBox 7"/>
          <p:cNvSpPr txBox="1"/>
          <p:nvPr/>
        </p:nvSpPr>
        <p:spPr>
          <a:xfrm>
            <a:off x="7700269" y="5884624"/>
            <a:ext cx="849098"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dirty="0"/>
              <a:t>n</a:t>
            </a:r>
            <a:r>
              <a:rPr lang="en-US" dirty="0" smtClean="0"/>
              <a:t>=108</a:t>
            </a:r>
            <a:endParaRPr lang="en-US" dirty="0"/>
          </a:p>
        </p:txBody>
      </p:sp>
      <p:pic>
        <p:nvPicPr>
          <p:cNvPr id="3" name="Picture 2" descr="Screen Shot 2015-09-08 at 8.05.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214" y="1297881"/>
            <a:ext cx="5745439" cy="3684250"/>
          </a:xfrm>
          <a:prstGeom prst="rect">
            <a:avLst/>
          </a:prstGeom>
        </p:spPr>
      </p:pic>
    </p:spTree>
    <p:extLst>
      <p:ext uri="{BB962C8B-B14F-4D97-AF65-F5344CB8AC3E}">
        <p14:creationId xmlns:p14="http://schemas.microsoft.com/office/powerpoint/2010/main" val="1785640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old is our teacher?</a:t>
            </a:r>
            <a:endParaRPr lang="en-US" dirty="0"/>
          </a:p>
        </p:txBody>
      </p:sp>
      <p:sp>
        <p:nvSpPr>
          <p:cNvPr id="6" name="TextBox 5"/>
          <p:cNvSpPr txBox="1"/>
          <p:nvPr/>
        </p:nvSpPr>
        <p:spPr>
          <a:xfrm>
            <a:off x="1107602" y="5115745"/>
            <a:ext cx="7650845" cy="1477328"/>
          </a:xfrm>
          <a:prstGeom prst="rect">
            <a:avLst/>
          </a:prstGeom>
          <a:solidFill>
            <a:schemeClr val="accent4">
              <a:lumMod val="40000"/>
              <a:lumOff val="60000"/>
            </a:schemeClr>
          </a:solidFill>
        </p:spPr>
        <p:txBody>
          <a:bodyPr wrap="square" rtlCol="0">
            <a:spAutoFit/>
          </a:bodyPr>
          <a:lstStyle/>
          <a:p>
            <a:r>
              <a:rPr lang="en-US" dirty="0" smtClean="0">
                <a:solidFill>
                  <a:srgbClr val="000000"/>
                </a:solidFill>
              </a:rPr>
              <a:t>The distribution of age guesses are fairly symmetric, with a mean age guess of 36.6 which slightly less than the median guess of 37. Students made six guesses that were considered outliers, they were 21,22,26,26,27, and one at 50 years old. Guesses of Mr. Pines’ age ranged from 21 to 50 years old.</a:t>
            </a:r>
            <a:endParaRPr lang="en-US" dirty="0">
              <a:solidFill>
                <a:srgbClr val="000000"/>
              </a:solidFill>
            </a:endParaRPr>
          </a:p>
        </p:txBody>
      </p:sp>
      <p:pic>
        <p:nvPicPr>
          <p:cNvPr id="3" name="Picture 2" descr="Screen Shot 2015-09-08 at 8.05.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858" y="1371600"/>
            <a:ext cx="5186876" cy="3326073"/>
          </a:xfrm>
          <a:prstGeom prst="rect">
            <a:avLst/>
          </a:prstGeom>
        </p:spPr>
      </p:pic>
    </p:spTree>
    <p:extLst>
      <p:ext uri="{BB962C8B-B14F-4D97-AF65-F5344CB8AC3E}">
        <p14:creationId xmlns:p14="http://schemas.microsoft.com/office/powerpoint/2010/main" val="115192943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a:t>
            </a:r>
            <a:endParaRPr lang="en-US" dirty="0"/>
          </a:p>
        </p:txBody>
      </p:sp>
      <p:sp>
        <p:nvSpPr>
          <p:cNvPr id="7" name="TextBox 6"/>
          <p:cNvSpPr txBox="1"/>
          <p:nvPr/>
        </p:nvSpPr>
        <p:spPr>
          <a:xfrm>
            <a:off x="3647828" y="6218173"/>
            <a:ext cx="2654731" cy="369332"/>
          </a:xfrm>
          <a:prstGeom prst="rect">
            <a:avLst/>
          </a:prstGeom>
          <a:noFill/>
        </p:spPr>
        <p:txBody>
          <a:bodyPr wrap="none" rtlCol="0">
            <a:spAutoFit/>
          </a:bodyPr>
          <a:lstStyle/>
          <a:p>
            <a:r>
              <a:rPr lang="en-US" dirty="0" smtClean="0"/>
              <a:t>Mr. Pines Age Guesses</a:t>
            </a:r>
            <a:endParaRPr lang="en-US" dirty="0"/>
          </a:p>
        </p:txBody>
      </p:sp>
      <p:pic>
        <p:nvPicPr>
          <p:cNvPr id="3" name="Picture 2" descr="Screen Shot 2014-09-04 at 8.59.50 A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99033" y="1578999"/>
            <a:ext cx="5863990" cy="4276900"/>
          </a:xfrm>
          <a:prstGeom prst="rect">
            <a:avLst/>
          </a:prstGeom>
        </p:spPr>
      </p:pic>
    </p:spTree>
    <p:extLst>
      <p:ext uri="{BB962C8B-B14F-4D97-AF65-F5344CB8AC3E}">
        <p14:creationId xmlns:p14="http://schemas.microsoft.com/office/powerpoint/2010/main" val="11364868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Game of Greed</a:t>
            </a:r>
            <a:endParaRPr lang="en-US" dirty="0"/>
          </a:p>
        </p:txBody>
      </p:sp>
      <p:sp>
        <p:nvSpPr>
          <p:cNvPr id="4" name="TextBox 3"/>
          <p:cNvSpPr txBox="1"/>
          <p:nvPr/>
        </p:nvSpPr>
        <p:spPr>
          <a:xfrm>
            <a:off x="392179" y="1895817"/>
            <a:ext cx="7650845" cy="4031873"/>
          </a:xfrm>
          <a:prstGeom prst="rect">
            <a:avLst/>
          </a:prstGeom>
          <a:solidFill>
            <a:schemeClr val="accent4">
              <a:lumMod val="40000"/>
              <a:lumOff val="60000"/>
            </a:schemeClr>
          </a:solidFill>
        </p:spPr>
        <p:txBody>
          <a:bodyPr wrap="square" rtlCol="0">
            <a:spAutoFit/>
          </a:bodyPr>
          <a:lstStyle/>
          <a:p>
            <a:r>
              <a:rPr lang="en-US" sz="3200" dirty="0" smtClean="0">
                <a:solidFill>
                  <a:srgbClr val="000000"/>
                </a:solidFill>
              </a:rPr>
              <a:t>The distribution of Greed scores were slightly skewed to the right. The distribution had a mean score of 73.3 which is slightly more than the median </a:t>
            </a:r>
            <a:r>
              <a:rPr lang="en-US" sz="3200" dirty="0">
                <a:solidFill>
                  <a:srgbClr val="000000"/>
                </a:solidFill>
              </a:rPr>
              <a:t>s</a:t>
            </a:r>
            <a:r>
              <a:rPr lang="en-US" sz="3200" dirty="0" smtClean="0">
                <a:solidFill>
                  <a:srgbClr val="000000"/>
                </a:solidFill>
              </a:rPr>
              <a:t>core  of 71.5. Out of the 26 students who played there were no outliers . Scored ranged from 25 up to 151.</a:t>
            </a:r>
            <a:endParaRPr lang="en-US" sz="3200" dirty="0">
              <a:solidFill>
                <a:srgbClr val="000000"/>
              </a:solidFill>
            </a:endParaRPr>
          </a:p>
        </p:txBody>
      </p:sp>
      <p:sp>
        <p:nvSpPr>
          <p:cNvPr id="5" name="TextBox 4"/>
          <p:cNvSpPr txBox="1"/>
          <p:nvPr/>
        </p:nvSpPr>
        <p:spPr>
          <a:xfrm>
            <a:off x="8323385" y="1602154"/>
            <a:ext cx="776963" cy="369332"/>
          </a:xfrm>
          <a:prstGeom prst="rect">
            <a:avLst/>
          </a:prstGeom>
          <a:solidFill>
            <a:srgbClr val="CCB400"/>
          </a:solidFill>
        </p:spPr>
        <p:txBody>
          <a:bodyPr wrap="none" rtlCol="0">
            <a:spAutoFit/>
          </a:bodyPr>
          <a:lstStyle/>
          <a:p>
            <a:r>
              <a:rPr lang="en-US" dirty="0" smtClean="0"/>
              <a:t>PER 1</a:t>
            </a:r>
            <a:endParaRPr lang="en-US" dirty="0"/>
          </a:p>
        </p:txBody>
      </p:sp>
    </p:spTree>
    <p:extLst>
      <p:ext uri="{BB962C8B-B14F-4D97-AF65-F5344CB8AC3E}">
        <p14:creationId xmlns:p14="http://schemas.microsoft.com/office/powerpoint/2010/main" val="31870294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a:t>
            </a:r>
            <a:endParaRPr lang="en-US" dirty="0"/>
          </a:p>
        </p:txBody>
      </p:sp>
      <p:pic>
        <p:nvPicPr>
          <p:cNvPr id="4" name="Picture 3" descr="Screen Shot 2013-09-03 at 1.40.22 P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77603" y="1630148"/>
            <a:ext cx="8318983" cy="1905037"/>
          </a:xfrm>
          <a:prstGeom prst="rect">
            <a:avLst/>
          </a:prstGeom>
        </p:spPr>
      </p:pic>
      <p:sp>
        <p:nvSpPr>
          <p:cNvPr id="5" name="TextBox 4"/>
          <p:cNvSpPr txBox="1"/>
          <p:nvPr/>
        </p:nvSpPr>
        <p:spPr>
          <a:xfrm>
            <a:off x="755206" y="4015695"/>
            <a:ext cx="7338555" cy="369332"/>
          </a:xfrm>
          <a:prstGeom prst="rect">
            <a:avLst/>
          </a:prstGeom>
          <a:noFill/>
        </p:spPr>
        <p:txBody>
          <a:bodyPr wrap="none" rtlCol="0">
            <a:spAutoFit/>
          </a:bodyPr>
          <a:lstStyle/>
          <a:p>
            <a:r>
              <a:rPr lang="en-US" dirty="0" smtClean="0"/>
              <a:t>Skewed Right                   Skewed Left                              Symmetric</a:t>
            </a:r>
            <a:endParaRPr lang="en-US" dirty="0"/>
          </a:p>
        </p:txBody>
      </p:sp>
      <p:sp>
        <p:nvSpPr>
          <p:cNvPr id="6" name="TextBox 5"/>
          <p:cNvSpPr txBox="1"/>
          <p:nvPr/>
        </p:nvSpPr>
        <p:spPr>
          <a:xfrm>
            <a:off x="1287283" y="4873749"/>
            <a:ext cx="6428525" cy="369332"/>
          </a:xfrm>
          <a:prstGeom prst="rect">
            <a:avLst/>
          </a:prstGeom>
          <a:noFill/>
        </p:spPr>
        <p:txBody>
          <a:bodyPr wrap="none" rtlCol="0">
            <a:spAutoFit/>
          </a:bodyPr>
          <a:lstStyle/>
          <a:p>
            <a:r>
              <a:rPr lang="en-US" dirty="0" smtClean="0"/>
              <a:t>Where do the mean and median lie in each histogram?</a:t>
            </a:r>
            <a:endParaRPr lang="en-US" dirty="0"/>
          </a:p>
        </p:txBody>
      </p:sp>
      <p:sp>
        <p:nvSpPr>
          <p:cNvPr id="7" name="TextBox 6"/>
          <p:cNvSpPr txBox="1"/>
          <p:nvPr/>
        </p:nvSpPr>
        <p:spPr>
          <a:xfrm>
            <a:off x="1750705" y="5663159"/>
            <a:ext cx="4224233" cy="923330"/>
          </a:xfrm>
          <a:prstGeom prst="rect">
            <a:avLst/>
          </a:prstGeom>
          <a:noFill/>
        </p:spPr>
        <p:txBody>
          <a:bodyPr wrap="none" rtlCol="0">
            <a:spAutoFit/>
          </a:bodyPr>
          <a:lstStyle/>
          <a:p>
            <a:pPr marL="342900" indent="-342900">
              <a:buAutoNum type="alphaUcParenR"/>
            </a:pPr>
            <a:r>
              <a:rPr lang="en-US" b="1" dirty="0" smtClean="0">
                <a:solidFill>
                  <a:schemeClr val="accent2">
                    <a:lumMod val="75000"/>
                  </a:schemeClr>
                </a:solidFill>
              </a:rPr>
              <a:t>Mean is greater than the Median</a:t>
            </a:r>
          </a:p>
          <a:p>
            <a:pPr marL="342900" indent="-342900">
              <a:buAutoNum type="alphaUcParenR"/>
            </a:pPr>
            <a:r>
              <a:rPr lang="en-US" b="1" dirty="0" smtClean="0">
                <a:solidFill>
                  <a:schemeClr val="accent2">
                    <a:lumMod val="75000"/>
                  </a:schemeClr>
                </a:solidFill>
              </a:rPr>
              <a:t>Mean is less than the Median</a:t>
            </a:r>
          </a:p>
          <a:p>
            <a:pPr marL="342900" indent="-342900">
              <a:buAutoNum type="alphaUcParenR"/>
            </a:pPr>
            <a:r>
              <a:rPr lang="en-US" b="1" dirty="0" smtClean="0">
                <a:solidFill>
                  <a:schemeClr val="accent2">
                    <a:lumMod val="75000"/>
                  </a:schemeClr>
                </a:solidFill>
              </a:rPr>
              <a:t>Mean and Median are the same</a:t>
            </a:r>
            <a:endParaRPr lang="en-US" b="1" dirty="0">
              <a:solidFill>
                <a:schemeClr val="accent2">
                  <a:lumMod val="75000"/>
                </a:schemeClr>
              </a:solidFill>
            </a:endParaRPr>
          </a:p>
        </p:txBody>
      </p:sp>
    </p:spTree>
    <p:extLst>
      <p:ext uri="{BB962C8B-B14F-4D97-AF65-F5344CB8AC3E}">
        <p14:creationId xmlns:p14="http://schemas.microsoft.com/office/powerpoint/2010/main" val="386516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Summary</a:t>
            </a:r>
            <a:endParaRPr lang="en-US" dirty="0"/>
          </a:p>
        </p:txBody>
      </p:sp>
      <p:sp>
        <p:nvSpPr>
          <p:cNvPr id="5" name="TextBox 4"/>
          <p:cNvSpPr txBox="1"/>
          <p:nvPr/>
        </p:nvSpPr>
        <p:spPr>
          <a:xfrm>
            <a:off x="749300" y="2285791"/>
            <a:ext cx="7400925" cy="2646362"/>
          </a:xfrm>
          <a:prstGeom prst="rect">
            <a:avLst/>
          </a:prstGeom>
          <a:solidFill>
            <a:schemeClr val="tx2"/>
          </a:solidFill>
        </p:spPr>
        <p:style>
          <a:lnRef idx="2">
            <a:schemeClr val="accent2">
              <a:shade val="50000"/>
            </a:schemeClr>
          </a:lnRef>
          <a:fillRef idx="1">
            <a:schemeClr val="accent2"/>
          </a:fillRef>
          <a:effectRef idx="0">
            <a:schemeClr val="accent2"/>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u="sng" smtClean="0">
                <a:solidFill>
                  <a:srgbClr val="E81F30"/>
                </a:solidFill>
              </a:rPr>
              <a:t>Definition:</a:t>
            </a:r>
          </a:p>
          <a:p>
            <a:pPr eaLnBrk="1" hangingPunct="1">
              <a:defRPr/>
            </a:pPr>
            <a:endParaRPr lang="en-US" sz="600" b="1" u="sng" smtClean="0">
              <a:solidFill>
                <a:srgbClr val="E81F30"/>
              </a:solidFill>
            </a:endParaRPr>
          </a:p>
          <a:p>
            <a:pPr eaLnBrk="1" hangingPunct="1">
              <a:spcAft>
                <a:spcPts val="1200"/>
              </a:spcAft>
              <a:defRPr/>
            </a:pPr>
            <a:r>
              <a:rPr lang="en-US" sz="2000" smtClean="0"/>
              <a:t>The </a:t>
            </a:r>
            <a:r>
              <a:rPr lang="en-US" sz="2000" b="1" smtClean="0"/>
              <a:t>five-number summary</a:t>
            </a:r>
            <a:r>
              <a:rPr lang="en-US" sz="2000" smtClean="0"/>
              <a:t> of a distribution consists of the smallest observation, the first quartile, the median, the third quartile, and the largest observation, written in order from smallest to largest.</a:t>
            </a:r>
          </a:p>
          <a:p>
            <a:pPr algn="ctr" eaLnBrk="1" hangingPunct="1">
              <a:spcAft>
                <a:spcPts val="1200"/>
              </a:spcAft>
              <a:defRPr/>
            </a:pPr>
            <a:r>
              <a:rPr lang="en-US" sz="2000" b="1" i="1" smtClean="0"/>
              <a:t>Minimum     Q</a:t>
            </a:r>
            <a:r>
              <a:rPr lang="en-US" sz="2000" b="1" i="1" baseline="-25000" smtClean="0"/>
              <a:t>1</a:t>
            </a:r>
            <a:r>
              <a:rPr lang="en-US" sz="2000" b="1" i="1" smtClean="0"/>
              <a:t>     M     Q</a:t>
            </a:r>
            <a:r>
              <a:rPr lang="en-US" sz="2000" b="1" i="1" baseline="-25000" smtClean="0"/>
              <a:t>3</a:t>
            </a:r>
            <a:r>
              <a:rPr lang="en-US" sz="2000" b="1" i="1" smtClean="0"/>
              <a:t>     Maximum</a:t>
            </a:r>
          </a:p>
          <a:p>
            <a:pPr eaLnBrk="1" hangingPunct="1">
              <a:spcAft>
                <a:spcPts val="1200"/>
              </a:spcAft>
              <a:defRPr/>
            </a:pPr>
            <a:r>
              <a:rPr lang="en-US" sz="2000" smtClean="0"/>
              <a:t>  </a:t>
            </a:r>
          </a:p>
        </p:txBody>
      </p:sp>
    </p:spTree>
    <p:extLst>
      <p:ext uri="{BB962C8B-B14F-4D97-AF65-F5344CB8AC3E}">
        <p14:creationId xmlns:p14="http://schemas.microsoft.com/office/powerpoint/2010/main" val="345249867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504" y="596677"/>
            <a:ext cx="6085874" cy="788894"/>
          </a:xfrm>
        </p:spPr>
        <p:txBody>
          <a:bodyPr/>
          <a:lstStyle/>
          <a:p>
            <a:r>
              <a:rPr lang="en-US" dirty="0" smtClean="0"/>
              <a:t>Find the 5# Summary</a:t>
            </a:r>
            <a:endParaRPr lang="en-US" dirty="0"/>
          </a:p>
        </p:txBody>
      </p:sp>
      <p:sp>
        <p:nvSpPr>
          <p:cNvPr id="3" name="TextBox 2"/>
          <p:cNvSpPr txBox="1"/>
          <p:nvPr/>
        </p:nvSpPr>
        <p:spPr>
          <a:xfrm>
            <a:off x="2445351" y="1686365"/>
            <a:ext cx="3510096" cy="646331"/>
          </a:xfrm>
          <a:prstGeom prst="rect">
            <a:avLst/>
          </a:prstGeom>
          <a:noFill/>
        </p:spPr>
        <p:txBody>
          <a:bodyPr wrap="none" rtlCol="0">
            <a:spAutoFit/>
          </a:bodyPr>
          <a:lstStyle/>
          <a:p>
            <a:r>
              <a:rPr lang="en-US" sz="3600" dirty="0" smtClean="0"/>
              <a:t>1,1,6,9,13,21,35</a:t>
            </a:r>
            <a:endParaRPr lang="en-US" sz="3600" dirty="0"/>
          </a:p>
        </p:txBody>
      </p:sp>
      <p:sp>
        <p:nvSpPr>
          <p:cNvPr id="4" name="TextBox 3"/>
          <p:cNvSpPr txBox="1"/>
          <p:nvPr/>
        </p:nvSpPr>
        <p:spPr>
          <a:xfrm>
            <a:off x="2498889" y="2682881"/>
            <a:ext cx="3456558"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Find the min,Q1,Med,Q3,Max</a:t>
            </a:r>
            <a:endParaRPr lang="en-US" dirty="0"/>
          </a:p>
        </p:txBody>
      </p:sp>
      <p:sp>
        <p:nvSpPr>
          <p:cNvPr id="6" name="TextBox 5"/>
          <p:cNvSpPr txBox="1"/>
          <p:nvPr/>
        </p:nvSpPr>
        <p:spPr>
          <a:xfrm>
            <a:off x="7336052" y="1838911"/>
            <a:ext cx="721058" cy="369332"/>
          </a:xfrm>
          <a:prstGeom prst="rect">
            <a:avLst/>
          </a:prstGeom>
          <a:solidFill>
            <a:schemeClr val="accent3">
              <a:lumMod val="40000"/>
              <a:lumOff val="60000"/>
            </a:schemeClr>
          </a:solidFill>
        </p:spPr>
        <p:txBody>
          <a:bodyPr wrap="none" rtlCol="0">
            <a:spAutoFit/>
          </a:bodyPr>
          <a:lstStyle/>
          <a:p>
            <a:r>
              <a:rPr lang="en-US" dirty="0">
                <a:ln>
                  <a:solidFill>
                    <a:srgbClr val="000000"/>
                  </a:solidFill>
                </a:ln>
                <a:solidFill>
                  <a:schemeClr val="bg1"/>
                </a:solidFill>
              </a:rPr>
              <a:t>n</a:t>
            </a:r>
            <a:r>
              <a:rPr lang="en-US" dirty="0" smtClean="0">
                <a:ln>
                  <a:solidFill>
                    <a:srgbClr val="000000"/>
                  </a:solidFill>
                </a:ln>
                <a:solidFill>
                  <a:schemeClr val="bg1"/>
                </a:solidFill>
              </a:rPr>
              <a:t> = 7 </a:t>
            </a:r>
            <a:endParaRPr lang="en-US" dirty="0">
              <a:ln>
                <a:solidFill>
                  <a:srgbClr val="000000"/>
                </a:solidFill>
              </a:ln>
              <a:solidFill>
                <a:schemeClr val="bg1"/>
              </a:solidFill>
            </a:endParaRPr>
          </a:p>
        </p:txBody>
      </p:sp>
    </p:spTree>
    <p:extLst>
      <p:ext uri="{BB962C8B-B14F-4D97-AF65-F5344CB8AC3E}">
        <p14:creationId xmlns:p14="http://schemas.microsoft.com/office/powerpoint/2010/main" val="30661069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80504" y="596677"/>
            <a:ext cx="6085874" cy="788894"/>
          </a:xfrm>
        </p:spPr>
        <p:txBody>
          <a:bodyPr/>
          <a:lstStyle/>
          <a:p>
            <a:r>
              <a:rPr lang="en-US" dirty="0" smtClean="0"/>
              <a:t>Find the 5# Summary</a:t>
            </a:r>
            <a:endParaRPr lang="en-US" dirty="0"/>
          </a:p>
        </p:txBody>
      </p:sp>
      <p:sp>
        <p:nvSpPr>
          <p:cNvPr id="6" name="TextBox 5"/>
          <p:cNvSpPr txBox="1"/>
          <p:nvPr/>
        </p:nvSpPr>
        <p:spPr>
          <a:xfrm>
            <a:off x="2445351" y="1686365"/>
            <a:ext cx="3382281" cy="646331"/>
          </a:xfrm>
          <a:prstGeom prst="rect">
            <a:avLst/>
          </a:prstGeom>
          <a:noFill/>
        </p:spPr>
        <p:txBody>
          <a:bodyPr wrap="none" rtlCol="0">
            <a:spAutoFit/>
          </a:bodyPr>
          <a:lstStyle/>
          <a:p>
            <a:r>
              <a:rPr lang="en-US" sz="3600" dirty="0" smtClean="0"/>
              <a:t>2,6,22,41,15,19</a:t>
            </a:r>
            <a:endParaRPr lang="en-US" sz="3600" dirty="0"/>
          </a:p>
        </p:txBody>
      </p:sp>
      <p:sp>
        <p:nvSpPr>
          <p:cNvPr id="7" name="TextBox 6"/>
          <p:cNvSpPr txBox="1"/>
          <p:nvPr/>
        </p:nvSpPr>
        <p:spPr>
          <a:xfrm>
            <a:off x="2498889" y="2682881"/>
            <a:ext cx="3456558"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Find the min,Q1,Med,Q3,Max</a:t>
            </a:r>
            <a:endParaRPr lang="en-US" dirty="0"/>
          </a:p>
        </p:txBody>
      </p:sp>
      <p:sp>
        <p:nvSpPr>
          <p:cNvPr id="8" name="TextBox 7"/>
          <p:cNvSpPr txBox="1"/>
          <p:nvPr/>
        </p:nvSpPr>
        <p:spPr>
          <a:xfrm>
            <a:off x="1838751" y="3453245"/>
            <a:ext cx="4887275" cy="584776"/>
          </a:xfrm>
          <a:prstGeom prst="rect">
            <a:avLst/>
          </a:prstGeom>
          <a:solidFill>
            <a:srgbClr val="FF0000"/>
          </a:solidFill>
        </p:spPr>
        <p:txBody>
          <a:bodyPr wrap="none" rtlCol="0">
            <a:spAutoFit/>
          </a:bodyPr>
          <a:lstStyle/>
          <a:p>
            <a:r>
              <a:rPr lang="en-US" sz="3200" dirty="0" smtClean="0"/>
              <a:t>Let the Calculator do it!</a:t>
            </a:r>
            <a:endParaRPr lang="en-US" sz="3200" dirty="0"/>
          </a:p>
        </p:txBody>
      </p:sp>
      <p:sp>
        <p:nvSpPr>
          <p:cNvPr id="9" name="TextBox 8"/>
          <p:cNvSpPr txBox="1"/>
          <p:nvPr/>
        </p:nvSpPr>
        <p:spPr>
          <a:xfrm>
            <a:off x="7336052" y="1838911"/>
            <a:ext cx="657151" cy="369332"/>
          </a:xfrm>
          <a:prstGeom prst="rect">
            <a:avLst/>
          </a:prstGeom>
          <a:solidFill>
            <a:schemeClr val="accent3">
              <a:lumMod val="40000"/>
              <a:lumOff val="60000"/>
            </a:schemeClr>
          </a:solidFill>
        </p:spPr>
        <p:txBody>
          <a:bodyPr wrap="none" rtlCol="0">
            <a:spAutoFit/>
          </a:bodyPr>
          <a:lstStyle/>
          <a:p>
            <a:r>
              <a:rPr lang="en-US" dirty="0">
                <a:ln>
                  <a:solidFill>
                    <a:srgbClr val="000000"/>
                  </a:solidFill>
                </a:ln>
                <a:solidFill>
                  <a:schemeClr val="bg1"/>
                </a:solidFill>
              </a:rPr>
              <a:t>n</a:t>
            </a:r>
            <a:r>
              <a:rPr lang="en-US" dirty="0" smtClean="0">
                <a:ln>
                  <a:solidFill>
                    <a:srgbClr val="000000"/>
                  </a:solidFill>
                </a:ln>
                <a:solidFill>
                  <a:schemeClr val="bg1"/>
                </a:solidFill>
              </a:rPr>
              <a:t> =6 </a:t>
            </a:r>
            <a:endParaRPr lang="en-US" dirty="0">
              <a:ln>
                <a:solidFill>
                  <a:srgbClr val="000000"/>
                </a:solidFill>
              </a:ln>
              <a:solidFill>
                <a:schemeClr val="bg1"/>
              </a:solidFill>
            </a:endParaRPr>
          </a:p>
        </p:txBody>
      </p:sp>
    </p:spTree>
    <p:extLst>
      <p:ext uri="{BB962C8B-B14F-4D97-AF65-F5344CB8AC3E}">
        <p14:creationId xmlns:p14="http://schemas.microsoft.com/office/powerpoint/2010/main" val="3825131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80504" y="596677"/>
            <a:ext cx="6085874" cy="788894"/>
          </a:xfrm>
        </p:spPr>
        <p:txBody>
          <a:bodyPr/>
          <a:lstStyle/>
          <a:p>
            <a:r>
              <a:rPr lang="en-US" dirty="0" smtClean="0"/>
              <a:t>This is the 5# Summary</a:t>
            </a:r>
            <a:endParaRPr lang="en-US" dirty="0"/>
          </a:p>
        </p:txBody>
      </p:sp>
      <p:sp>
        <p:nvSpPr>
          <p:cNvPr id="9" name="TextBox 8"/>
          <p:cNvSpPr txBox="1"/>
          <p:nvPr/>
        </p:nvSpPr>
        <p:spPr>
          <a:xfrm>
            <a:off x="7582483" y="1838911"/>
            <a:ext cx="870200" cy="523220"/>
          </a:xfrm>
          <a:prstGeom prst="rect">
            <a:avLst/>
          </a:prstGeom>
          <a:solidFill>
            <a:schemeClr val="accent3">
              <a:lumMod val="40000"/>
              <a:lumOff val="60000"/>
            </a:schemeClr>
          </a:solidFill>
        </p:spPr>
        <p:txBody>
          <a:bodyPr wrap="none" rtlCol="0">
            <a:spAutoFit/>
          </a:bodyPr>
          <a:lstStyle/>
          <a:p>
            <a:r>
              <a:rPr lang="en-US" sz="2800" dirty="0">
                <a:ln>
                  <a:solidFill>
                    <a:srgbClr val="000000"/>
                  </a:solidFill>
                </a:ln>
                <a:solidFill>
                  <a:schemeClr val="bg1"/>
                </a:solidFill>
              </a:rPr>
              <a:t>n</a:t>
            </a:r>
            <a:r>
              <a:rPr lang="en-US" sz="2800" dirty="0" smtClean="0">
                <a:ln>
                  <a:solidFill>
                    <a:srgbClr val="000000"/>
                  </a:solidFill>
                </a:ln>
                <a:solidFill>
                  <a:schemeClr val="bg1"/>
                </a:solidFill>
              </a:rPr>
              <a:t> =</a:t>
            </a:r>
            <a:r>
              <a:rPr lang="en-US" sz="2800" dirty="0" smtClean="0">
                <a:ln>
                  <a:solidFill>
                    <a:srgbClr val="000000"/>
                  </a:solidFill>
                </a:ln>
                <a:solidFill>
                  <a:schemeClr val="bg1"/>
                </a:solidFill>
                <a:latin typeface="Abadi MT Condensed Light"/>
                <a:cs typeface="Abadi MT Condensed Light"/>
              </a:rPr>
              <a:t>?</a:t>
            </a:r>
            <a:r>
              <a:rPr lang="en-US" sz="2800" dirty="0" smtClean="0">
                <a:ln>
                  <a:solidFill>
                    <a:srgbClr val="000000"/>
                  </a:solidFill>
                </a:ln>
                <a:solidFill>
                  <a:schemeClr val="bg1"/>
                </a:solidFill>
              </a:rPr>
              <a:t> </a:t>
            </a:r>
            <a:endParaRPr lang="en-US" sz="2800" dirty="0">
              <a:ln>
                <a:solidFill>
                  <a:srgbClr val="000000"/>
                </a:solidFill>
              </a:ln>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872761674"/>
              </p:ext>
            </p:extLst>
          </p:nvPr>
        </p:nvGraphicFramePr>
        <p:xfrm>
          <a:off x="652409" y="1690402"/>
          <a:ext cx="6096000" cy="741680"/>
        </p:xfrm>
        <a:graphic>
          <a:graphicData uri="http://schemas.openxmlformats.org/drawingml/2006/table">
            <a:tbl>
              <a:tblPr firstRow="1" bandRow="1">
                <a:tableStyleId>{284E427A-3D55-4303-BF80-6455036E1DE7}</a:tableStyleId>
              </a:tblPr>
              <a:tblGrid>
                <a:gridCol w="1219200"/>
                <a:gridCol w="1219200"/>
                <a:gridCol w="1219200"/>
                <a:gridCol w="1219200"/>
                <a:gridCol w="1219200"/>
              </a:tblGrid>
              <a:tr h="370840">
                <a:tc>
                  <a:txBody>
                    <a:bodyPr/>
                    <a:lstStyle/>
                    <a:p>
                      <a:pPr algn="ctr"/>
                      <a:r>
                        <a:rPr lang="en-US" dirty="0" smtClean="0">
                          <a:solidFill>
                            <a:srgbClr val="800000"/>
                          </a:solidFill>
                        </a:rPr>
                        <a:t>Min</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rgbClr val="800000"/>
                          </a:solidFill>
                        </a:rPr>
                        <a:t>Q1</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rgbClr val="800000"/>
                          </a:solidFill>
                        </a:rPr>
                        <a:t>Med</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rgbClr val="800000"/>
                          </a:solidFill>
                        </a:rPr>
                        <a:t>Q3</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rgbClr val="800000"/>
                          </a:solidFill>
                        </a:rPr>
                        <a:t>Max</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4</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14</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51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3" name="TextBox 2"/>
          <p:cNvSpPr txBox="1"/>
          <p:nvPr/>
        </p:nvSpPr>
        <p:spPr>
          <a:xfrm>
            <a:off x="4720600" y="227345"/>
            <a:ext cx="4055617" cy="369332"/>
          </a:xfrm>
          <a:prstGeom prst="rect">
            <a:avLst/>
          </a:prstGeom>
          <a:solidFill>
            <a:srgbClr val="DA0000"/>
          </a:solidFill>
        </p:spPr>
        <p:txBody>
          <a:bodyPr wrap="none" rtlCol="0">
            <a:spAutoFit/>
          </a:bodyPr>
          <a:lstStyle/>
          <a:p>
            <a:r>
              <a:rPr lang="en-US" dirty="0" smtClean="0"/>
              <a:t>WE CANNOT USE THE CALCULATOR</a:t>
            </a:r>
            <a:endParaRPr lang="en-US" dirty="0"/>
          </a:p>
        </p:txBody>
      </p:sp>
      <p:sp>
        <p:nvSpPr>
          <p:cNvPr id="10" name="TextBox 9"/>
          <p:cNvSpPr txBox="1"/>
          <p:nvPr/>
        </p:nvSpPr>
        <p:spPr>
          <a:xfrm>
            <a:off x="853029" y="3260749"/>
            <a:ext cx="4953024" cy="369332"/>
          </a:xfrm>
          <a:prstGeom prst="rect">
            <a:avLst/>
          </a:prstGeom>
          <a:noFill/>
        </p:spPr>
        <p:txBody>
          <a:bodyPr wrap="none" rtlCol="0">
            <a:spAutoFit/>
          </a:bodyPr>
          <a:lstStyle/>
          <a:p>
            <a:r>
              <a:rPr lang="en-US" dirty="0" smtClean="0"/>
              <a:t>Check for outliers and construct a boxplot.</a:t>
            </a:r>
            <a:endParaRPr lang="en-US" dirty="0"/>
          </a:p>
        </p:txBody>
      </p:sp>
      <p:sp>
        <p:nvSpPr>
          <p:cNvPr id="11" name="TextBox 10"/>
          <p:cNvSpPr txBox="1"/>
          <p:nvPr/>
        </p:nvSpPr>
        <p:spPr>
          <a:xfrm>
            <a:off x="1309456" y="4069666"/>
            <a:ext cx="5638307" cy="1477328"/>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dirty="0" smtClean="0"/>
              <a:t>Checking for outliers we use the formulas:</a:t>
            </a:r>
          </a:p>
          <a:p>
            <a:endParaRPr lang="en-US" dirty="0"/>
          </a:p>
          <a:p>
            <a:r>
              <a:rPr lang="en-US" dirty="0" smtClean="0"/>
              <a:t>Q1 – 1.5(IQR)…..any number LOWER is an outlier</a:t>
            </a:r>
          </a:p>
          <a:p>
            <a:endParaRPr lang="en-US" dirty="0"/>
          </a:p>
          <a:p>
            <a:r>
              <a:rPr lang="en-US" dirty="0" smtClean="0"/>
              <a:t>Q3 + 1.5(IQR)…..any number LARGER is an outlier</a:t>
            </a:r>
            <a:endParaRPr lang="en-US" dirty="0"/>
          </a:p>
        </p:txBody>
      </p:sp>
      <p:sp>
        <p:nvSpPr>
          <p:cNvPr id="12" name="TextBox 11"/>
          <p:cNvSpPr txBox="1"/>
          <p:nvPr/>
        </p:nvSpPr>
        <p:spPr>
          <a:xfrm>
            <a:off x="2861205" y="6089200"/>
            <a:ext cx="1580368"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dirty="0" smtClean="0"/>
              <a:t>IQR = Q3-Q1</a:t>
            </a:r>
            <a:endParaRPr lang="en-US" dirty="0"/>
          </a:p>
        </p:txBody>
      </p:sp>
    </p:spTree>
    <p:extLst>
      <p:ext uri="{BB962C8B-B14F-4D97-AF65-F5344CB8AC3E}">
        <p14:creationId xmlns:p14="http://schemas.microsoft.com/office/powerpoint/2010/main" val="2297479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80504" y="596677"/>
            <a:ext cx="6085874" cy="788894"/>
          </a:xfrm>
        </p:spPr>
        <p:txBody>
          <a:bodyPr/>
          <a:lstStyle/>
          <a:p>
            <a:r>
              <a:rPr lang="en-US" dirty="0" smtClean="0"/>
              <a:t>This is the 5# Summary</a:t>
            </a:r>
            <a:endParaRPr lang="en-US" dirty="0"/>
          </a:p>
        </p:txBody>
      </p:sp>
      <p:sp>
        <p:nvSpPr>
          <p:cNvPr id="9" name="TextBox 8"/>
          <p:cNvSpPr txBox="1"/>
          <p:nvPr/>
        </p:nvSpPr>
        <p:spPr>
          <a:xfrm>
            <a:off x="7582483" y="1838911"/>
            <a:ext cx="870200" cy="523220"/>
          </a:xfrm>
          <a:prstGeom prst="rect">
            <a:avLst/>
          </a:prstGeom>
          <a:solidFill>
            <a:schemeClr val="accent3">
              <a:lumMod val="40000"/>
              <a:lumOff val="60000"/>
            </a:schemeClr>
          </a:solidFill>
        </p:spPr>
        <p:txBody>
          <a:bodyPr wrap="none" rtlCol="0">
            <a:spAutoFit/>
          </a:bodyPr>
          <a:lstStyle/>
          <a:p>
            <a:r>
              <a:rPr lang="en-US" sz="2800" dirty="0">
                <a:ln>
                  <a:solidFill>
                    <a:srgbClr val="000000"/>
                  </a:solidFill>
                </a:ln>
                <a:solidFill>
                  <a:schemeClr val="bg1"/>
                </a:solidFill>
              </a:rPr>
              <a:t>n</a:t>
            </a:r>
            <a:r>
              <a:rPr lang="en-US" sz="2800" dirty="0" smtClean="0">
                <a:ln>
                  <a:solidFill>
                    <a:srgbClr val="000000"/>
                  </a:solidFill>
                </a:ln>
                <a:solidFill>
                  <a:schemeClr val="bg1"/>
                </a:solidFill>
              </a:rPr>
              <a:t> =</a:t>
            </a:r>
            <a:r>
              <a:rPr lang="en-US" sz="2800" dirty="0" smtClean="0">
                <a:ln>
                  <a:solidFill>
                    <a:srgbClr val="000000"/>
                  </a:solidFill>
                </a:ln>
                <a:solidFill>
                  <a:schemeClr val="bg1"/>
                </a:solidFill>
                <a:latin typeface="Abadi MT Condensed Light"/>
                <a:cs typeface="Abadi MT Condensed Light"/>
              </a:rPr>
              <a:t>?</a:t>
            </a:r>
            <a:r>
              <a:rPr lang="en-US" sz="2800" dirty="0" smtClean="0">
                <a:ln>
                  <a:solidFill>
                    <a:srgbClr val="000000"/>
                  </a:solidFill>
                </a:ln>
                <a:solidFill>
                  <a:schemeClr val="bg1"/>
                </a:solidFill>
              </a:rPr>
              <a:t> </a:t>
            </a:r>
            <a:endParaRPr lang="en-US" sz="2800" dirty="0">
              <a:ln>
                <a:solidFill>
                  <a:srgbClr val="000000"/>
                </a:solidFill>
              </a:ln>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151956970"/>
              </p:ext>
            </p:extLst>
          </p:nvPr>
        </p:nvGraphicFramePr>
        <p:xfrm>
          <a:off x="652409" y="1690402"/>
          <a:ext cx="6096000" cy="741680"/>
        </p:xfrm>
        <a:graphic>
          <a:graphicData uri="http://schemas.openxmlformats.org/drawingml/2006/table">
            <a:tbl>
              <a:tblPr firstRow="1" bandRow="1">
                <a:tableStyleId>{284E427A-3D55-4303-BF80-6455036E1DE7}</a:tableStyleId>
              </a:tblPr>
              <a:tblGrid>
                <a:gridCol w="1219200"/>
                <a:gridCol w="1219200"/>
                <a:gridCol w="1219200"/>
                <a:gridCol w="1219200"/>
                <a:gridCol w="1219200"/>
              </a:tblGrid>
              <a:tr h="370840">
                <a:tc>
                  <a:txBody>
                    <a:bodyPr/>
                    <a:lstStyle/>
                    <a:p>
                      <a:pPr algn="ctr"/>
                      <a:r>
                        <a:rPr lang="en-US" dirty="0" smtClean="0">
                          <a:solidFill>
                            <a:srgbClr val="800000"/>
                          </a:solidFill>
                        </a:rPr>
                        <a:t>Min</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rgbClr val="800000"/>
                          </a:solidFill>
                        </a:rPr>
                        <a:t>Q1</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rgbClr val="800000"/>
                          </a:solidFill>
                        </a:rPr>
                        <a:t>Med</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rgbClr val="800000"/>
                          </a:solidFill>
                        </a:rPr>
                        <a:t>Q3</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rgbClr val="800000"/>
                          </a:solidFill>
                        </a:rPr>
                        <a:t>Max</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4</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14</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51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3" name="TextBox 2"/>
          <p:cNvSpPr txBox="1"/>
          <p:nvPr/>
        </p:nvSpPr>
        <p:spPr>
          <a:xfrm>
            <a:off x="4720600" y="227345"/>
            <a:ext cx="4055617" cy="369332"/>
          </a:xfrm>
          <a:prstGeom prst="rect">
            <a:avLst/>
          </a:prstGeom>
          <a:solidFill>
            <a:srgbClr val="DA0000"/>
          </a:solidFill>
        </p:spPr>
        <p:txBody>
          <a:bodyPr wrap="none" rtlCol="0">
            <a:spAutoFit/>
          </a:bodyPr>
          <a:lstStyle/>
          <a:p>
            <a:r>
              <a:rPr lang="en-US" dirty="0" smtClean="0"/>
              <a:t>WE CANNOT USE THE CALCULATOR</a:t>
            </a:r>
            <a:endParaRPr lang="en-US" dirty="0"/>
          </a:p>
        </p:txBody>
      </p:sp>
      <p:sp>
        <p:nvSpPr>
          <p:cNvPr id="10" name="TextBox 9"/>
          <p:cNvSpPr txBox="1"/>
          <p:nvPr/>
        </p:nvSpPr>
        <p:spPr>
          <a:xfrm>
            <a:off x="853029" y="2650416"/>
            <a:ext cx="4953024" cy="369332"/>
          </a:xfrm>
          <a:prstGeom prst="rect">
            <a:avLst/>
          </a:prstGeom>
          <a:noFill/>
        </p:spPr>
        <p:txBody>
          <a:bodyPr wrap="none" rtlCol="0">
            <a:spAutoFit/>
          </a:bodyPr>
          <a:lstStyle/>
          <a:p>
            <a:r>
              <a:rPr lang="en-US" dirty="0" smtClean="0"/>
              <a:t>Check for outliers and construct a boxplot.</a:t>
            </a:r>
            <a:endParaRPr lang="en-US" dirty="0"/>
          </a:p>
        </p:txBody>
      </p:sp>
      <p:pic>
        <p:nvPicPr>
          <p:cNvPr id="4" name="Picture 3" descr="Screen Shot 2015-09-16 at 12.44.32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52409" y="2650416"/>
            <a:ext cx="6465746" cy="3935334"/>
          </a:xfrm>
          <a:prstGeom prst="rect">
            <a:avLst/>
          </a:prstGeom>
        </p:spPr>
      </p:pic>
    </p:spTree>
    <p:extLst>
      <p:ext uri="{BB962C8B-B14F-4D97-AF65-F5344CB8AC3E}">
        <p14:creationId xmlns:p14="http://schemas.microsoft.com/office/powerpoint/2010/main" val="3354453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80504" y="596677"/>
            <a:ext cx="6085874" cy="788894"/>
          </a:xfrm>
        </p:spPr>
        <p:txBody>
          <a:bodyPr/>
          <a:lstStyle/>
          <a:p>
            <a:r>
              <a:rPr lang="en-US" dirty="0" smtClean="0"/>
              <a:t>This is the 5# Summary</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593268681"/>
              </p:ext>
            </p:extLst>
          </p:nvPr>
        </p:nvGraphicFramePr>
        <p:xfrm>
          <a:off x="652409" y="1690402"/>
          <a:ext cx="6096000" cy="741680"/>
        </p:xfrm>
        <a:graphic>
          <a:graphicData uri="http://schemas.openxmlformats.org/drawingml/2006/table">
            <a:tbl>
              <a:tblPr firstRow="1" bandRow="1">
                <a:tableStyleId>{284E427A-3D55-4303-BF80-6455036E1DE7}</a:tableStyleId>
              </a:tblPr>
              <a:tblGrid>
                <a:gridCol w="1219200"/>
                <a:gridCol w="1219200"/>
                <a:gridCol w="1219200"/>
                <a:gridCol w="1219200"/>
                <a:gridCol w="1219200"/>
              </a:tblGrid>
              <a:tr h="370840">
                <a:tc>
                  <a:txBody>
                    <a:bodyPr/>
                    <a:lstStyle/>
                    <a:p>
                      <a:pPr algn="ctr"/>
                      <a:r>
                        <a:rPr lang="en-US" dirty="0" smtClean="0">
                          <a:solidFill>
                            <a:srgbClr val="800000"/>
                          </a:solidFill>
                        </a:rPr>
                        <a:t>Min</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rgbClr val="800000"/>
                          </a:solidFill>
                        </a:rPr>
                        <a:t>Q1</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rgbClr val="800000"/>
                          </a:solidFill>
                        </a:rPr>
                        <a:t>Med</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rgbClr val="800000"/>
                          </a:solidFill>
                        </a:rPr>
                        <a:t>Q3</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rgbClr val="800000"/>
                          </a:solidFill>
                        </a:rPr>
                        <a:t>Max</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4</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14</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51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3" name="TextBox 2"/>
          <p:cNvSpPr txBox="1"/>
          <p:nvPr/>
        </p:nvSpPr>
        <p:spPr>
          <a:xfrm>
            <a:off x="4720600" y="227345"/>
            <a:ext cx="4055617" cy="369332"/>
          </a:xfrm>
          <a:prstGeom prst="rect">
            <a:avLst/>
          </a:prstGeom>
          <a:solidFill>
            <a:srgbClr val="DA0000"/>
          </a:solidFill>
        </p:spPr>
        <p:txBody>
          <a:bodyPr wrap="none" rtlCol="0">
            <a:spAutoFit/>
          </a:bodyPr>
          <a:lstStyle/>
          <a:p>
            <a:r>
              <a:rPr lang="en-US" dirty="0" smtClean="0"/>
              <a:t>WE CANNOT USE THE CALCULATOR</a:t>
            </a:r>
            <a:endParaRPr lang="en-US" dirty="0"/>
          </a:p>
        </p:txBody>
      </p:sp>
      <p:sp>
        <p:nvSpPr>
          <p:cNvPr id="4" name="TextBox 3"/>
          <p:cNvSpPr txBox="1"/>
          <p:nvPr/>
        </p:nvSpPr>
        <p:spPr>
          <a:xfrm>
            <a:off x="284344" y="3189830"/>
            <a:ext cx="8491874" cy="646331"/>
          </a:xfrm>
          <a:prstGeom prst="rect">
            <a:avLst/>
          </a:prstGeom>
          <a:noFill/>
        </p:spPr>
        <p:txBody>
          <a:bodyPr wrap="square" rtlCol="0">
            <a:spAutoFit/>
          </a:bodyPr>
          <a:lstStyle/>
          <a:p>
            <a:r>
              <a:rPr lang="en-US" dirty="0" smtClean="0"/>
              <a:t>Lets say that n = 20, tell me how many outliers there are? Give me the perfect answer.</a:t>
            </a:r>
            <a:endParaRPr lang="en-US" dirty="0"/>
          </a:p>
        </p:txBody>
      </p:sp>
    </p:spTree>
    <p:extLst>
      <p:ext uri="{BB962C8B-B14F-4D97-AF65-F5344CB8AC3E}">
        <p14:creationId xmlns:p14="http://schemas.microsoft.com/office/powerpoint/2010/main" val="2525911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Box Plot Shapes</a:t>
            </a:r>
            <a:endParaRPr lang="en-US" dirty="0"/>
          </a:p>
        </p:txBody>
      </p:sp>
      <p:pic>
        <p:nvPicPr>
          <p:cNvPr id="4" name="Picture 3" descr="Screen Shot 2013-09-05 at 9.01.14 A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7528" y="1785612"/>
            <a:ext cx="7933697" cy="4603267"/>
          </a:xfrm>
          <a:prstGeom prst="rect">
            <a:avLst/>
          </a:prstGeom>
        </p:spPr>
      </p:pic>
    </p:spTree>
    <p:extLst>
      <p:ext uri="{BB962C8B-B14F-4D97-AF65-F5344CB8AC3E}">
        <p14:creationId xmlns:p14="http://schemas.microsoft.com/office/powerpoint/2010/main" val="100774186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Box Plots</a:t>
            </a:r>
            <a:endParaRPr lang="en-US" dirty="0"/>
          </a:p>
        </p:txBody>
      </p:sp>
      <p:sp>
        <p:nvSpPr>
          <p:cNvPr id="4" name="Frame 3"/>
          <p:cNvSpPr/>
          <p:nvPr/>
        </p:nvSpPr>
        <p:spPr>
          <a:xfrm>
            <a:off x="3031629" y="2337636"/>
            <a:ext cx="2540115" cy="84127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 name="Straight Connector 4"/>
          <p:cNvCxnSpPr/>
          <p:nvPr/>
        </p:nvCxnSpPr>
        <p:spPr>
          <a:xfrm>
            <a:off x="4433640" y="2337636"/>
            <a:ext cx="0" cy="84127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128397" y="2618060"/>
            <a:ext cx="0" cy="280423"/>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311544" y="2618060"/>
            <a:ext cx="0" cy="280423"/>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8" name="Straight Connector 7"/>
          <p:cNvCxnSpPr>
            <a:endCxn id="4" idx="1"/>
          </p:cNvCxnSpPr>
          <p:nvPr/>
        </p:nvCxnSpPr>
        <p:spPr>
          <a:xfrm flipV="1">
            <a:off x="2128397" y="2758271"/>
            <a:ext cx="903232" cy="824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a:stCxn id="4" idx="3"/>
          </p:cNvCxnSpPr>
          <p:nvPr/>
        </p:nvCxnSpPr>
        <p:spPr>
          <a:xfrm>
            <a:off x="5571744" y="2758271"/>
            <a:ext cx="1739800" cy="8248"/>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309543" y="2544056"/>
            <a:ext cx="620683" cy="369332"/>
          </a:xfrm>
          <a:prstGeom prst="rect">
            <a:avLst/>
          </a:prstGeom>
          <a:noFill/>
        </p:spPr>
        <p:txBody>
          <a:bodyPr wrap="none" rtlCol="0">
            <a:spAutoFit/>
          </a:bodyPr>
          <a:lstStyle/>
          <a:p>
            <a:r>
              <a:rPr lang="en-US" dirty="0" smtClean="0"/>
              <a:t>25%</a:t>
            </a:r>
            <a:endParaRPr lang="en-US" dirty="0"/>
          </a:p>
        </p:txBody>
      </p:sp>
      <p:sp>
        <p:nvSpPr>
          <p:cNvPr id="11" name="TextBox 10"/>
          <p:cNvSpPr txBox="1"/>
          <p:nvPr/>
        </p:nvSpPr>
        <p:spPr>
          <a:xfrm>
            <a:off x="4641139" y="2581853"/>
            <a:ext cx="620683" cy="369332"/>
          </a:xfrm>
          <a:prstGeom prst="rect">
            <a:avLst/>
          </a:prstGeom>
          <a:noFill/>
        </p:spPr>
        <p:txBody>
          <a:bodyPr wrap="none" rtlCol="0">
            <a:spAutoFit/>
          </a:bodyPr>
          <a:lstStyle/>
          <a:p>
            <a:r>
              <a:rPr lang="en-US" dirty="0" smtClean="0"/>
              <a:t>25%</a:t>
            </a:r>
            <a:endParaRPr lang="en-US" dirty="0"/>
          </a:p>
        </p:txBody>
      </p:sp>
      <p:sp>
        <p:nvSpPr>
          <p:cNvPr id="12" name="TextBox 11"/>
          <p:cNvSpPr txBox="1"/>
          <p:nvPr/>
        </p:nvSpPr>
        <p:spPr>
          <a:xfrm>
            <a:off x="3443711" y="2581853"/>
            <a:ext cx="620683" cy="369332"/>
          </a:xfrm>
          <a:prstGeom prst="rect">
            <a:avLst/>
          </a:prstGeom>
          <a:noFill/>
        </p:spPr>
        <p:txBody>
          <a:bodyPr wrap="none" rtlCol="0">
            <a:spAutoFit/>
          </a:bodyPr>
          <a:lstStyle/>
          <a:p>
            <a:r>
              <a:rPr lang="en-US" dirty="0" smtClean="0"/>
              <a:t>25%</a:t>
            </a:r>
            <a:endParaRPr lang="en-US" dirty="0"/>
          </a:p>
        </p:txBody>
      </p:sp>
      <p:sp>
        <p:nvSpPr>
          <p:cNvPr id="13" name="TextBox 12"/>
          <p:cNvSpPr txBox="1"/>
          <p:nvPr/>
        </p:nvSpPr>
        <p:spPr>
          <a:xfrm>
            <a:off x="5958311" y="2614901"/>
            <a:ext cx="620683" cy="369332"/>
          </a:xfrm>
          <a:prstGeom prst="rect">
            <a:avLst/>
          </a:prstGeom>
          <a:noFill/>
        </p:spPr>
        <p:txBody>
          <a:bodyPr wrap="none" rtlCol="0">
            <a:spAutoFit/>
          </a:bodyPr>
          <a:lstStyle/>
          <a:p>
            <a:r>
              <a:rPr lang="en-US" dirty="0" smtClean="0"/>
              <a:t>25%</a:t>
            </a:r>
            <a:endParaRPr lang="en-US" dirty="0"/>
          </a:p>
        </p:txBody>
      </p:sp>
      <p:sp>
        <p:nvSpPr>
          <p:cNvPr id="14" name="TextBox 13"/>
          <p:cNvSpPr txBox="1"/>
          <p:nvPr/>
        </p:nvSpPr>
        <p:spPr>
          <a:xfrm>
            <a:off x="1946686" y="3937000"/>
            <a:ext cx="5801588" cy="369332"/>
          </a:xfrm>
          <a:prstGeom prst="rect">
            <a:avLst/>
          </a:prstGeom>
          <a:noFill/>
        </p:spPr>
        <p:txBody>
          <a:bodyPr wrap="none" rtlCol="0">
            <a:spAutoFit/>
          </a:bodyPr>
          <a:lstStyle/>
          <a:p>
            <a:r>
              <a:rPr lang="en-US" dirty="0" smtClean="0"/>
              <a:t>Min       Q1                 Q2             Q3                     MAX</a:t>
            </a:r>
            <a:endParaRPr lang="en-US" dirty="0"/>
          </a:p>
        </p:txBody>
      </p:sp>
    </p:spTree>
    <p:extLst>
      <p:ext uri="{BB962C8B-B14F-4D97-AF65-F5344CB8AC3E}">
        <p14:creationId xmlns:p14="http://schemas.microsoft.com/office/powerpoint/2010/main" val="2160903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p:cNvSpPr/>
          <p:nvPr/>
        </p:nvSpPr>
        <p:spPr>
          <a:xfrm>
            <a:off x="2404306" y="593493"/>
            <a:ext cx="2540115" cy="84127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 name="Straight Connector 4"/>
          <p:cNvCxnSpPr/>
          <p:nvPr/>
        </p:nvCxnSpPr>
        <p:spPr>
          <a:xfrm>
            <a:off x="3806317" y="593493"/>
            <a:ext cx="0" cy="84127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501074" y="873917"/>
            <a:ext cx="0" cy="280423"/>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684221" y="873917"/>
            <a:ext cx="0" cy="280423"/>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8" name="Straight Connector 7"/>
          <p:cNvCxnSpPr>
            <a:endCxn id="4" idx="1"/>
          </p:cNvCxnSpPr>
          <p:nvPr/>
        </p:nvCxnSpPr>
        <p:spPr>
          <a:xfrm flipV="1">
            <a:off x="1501074" y="1014128"/>
            <a:ext cx="903232" cy="824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a:stCxn id="4" idx="3"/>
          </p:cNvCxnSpPr>
          <p:nvPr/>
        </p:nvCxnSpPr>
        <p:spPr>
          <a:xfrm>
            <a:off x="4944421" y="1014128"/>
            <a:ext cx="1739800" cy="8248"/>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82220" y="799913"/>
            <a:ext cx="620683" cy="369332"/>
          </a:xfrm>
          <a:prstGeom prst="rect">
            <a:avLst/>
          </a:prstGeom>
          <a:noFill/>
        </p:spPr>
        <p:txBody>
          <a:bodyPr wrap="none" rtlCol="0">
            <a:spAutoFit/>
          </a:bodyPr>
          <a:lstStyle/>
          <a:p>
            <a:r>
              <a:rPr lang="en-US" dirty="0" smtClean="0"/>
              <a:t>25%</a:t>
            </a:r>
            <a:endParaRPr lang="en-US" dirty="0"/>
          </a:p>
        </p:txBody>
      </p:sp>
      <p:sp>
        <p:nvSpPr>
          <p:cNvPr id="11" name="TextBox 10"/>
          <p:cNvSpPr txBox="1"/>
          <p:nvPr/>
        </p:nvSpPr>
        <p:spPr>
          <a:xfrm>
            <a:off x="4013816" y="837710"/>
            <a:ext cx="620683" cy="369332"/>
          </a:xfrm>
          <a:prstGeom prst="rect">
            <a:avLst/>
          </a:prstGeom>
          <a:noFill/>
        </p:spPr>
        <p:txBody>
          <a:bodyPr wrap="none" rtlCol="0">
            <a:spAutoFit/>
          </a:bodyPr>
          <a:lstStyle/>
          <a:p>
            <a:r>
              <a:rPr lang="en-US" dirty="0" smtClean="0"/>
              <a:t>25%</a:t>
            </a:r>
            <a:endParaRPr lang="en-US" dirty="0"/>
          </a:p>
        </p:txBody>
      </p:sp>
      <p:sp>
        <p:nvSpPr>
          <p:cNvPr id="12" name="TextBox 11"/>
          <p:cNvSpPr txBox="1"/>
          <p:nvPr/>
        </p:nvSpPr>
        <p:spPr>
          <a:xfrm>
            <a:off x="2816388" y="837710"/>
            <a:ext cx="620683" cy="369332"/>
          </a:xfrm>
          <a:prstGeom prst="rect">
            <a:avLst/>
          </a:prstGeom>
          <a:noFill/>
        </p:spPr>
        <p:txBody>
          <a:bodyPr wrap="none" rtlCol="0">
            <a:spAutoFit/>
          </a:bodyPr>
          <a:lstStyle/>
          <a:p>
            <a:r>
              <a:rPr lang="en-US" dirty="0" smtClean="0"/>
              <a:t>25%</a:t>
            </a:r>
            <a:endParaRPr lang="en-US" dirty="0"/>
          </a:p>
        </p:txBody>
      </p:sp>
      <p:sp>
        <p:nvSpPr>
          <p:cNvPr id="13" name="TextBox 12"/>
          <p:cNvSpPr txBox="1"/>
          <p:nvPr/>
        </p:nvSpPr>
        <p:spPr>
          <a:xfrm>
            <a:off x="5330988" y="870758"/>
            <a:ext cx="620683" cy="369332"/>
          </a:xfrm>
          <a:prstGeom prst="rect">
            <a:avLst/>
          </a:prstGeom>
          <a:noFill/>
        </p:spPr>
        <p:txBody>
          <a:bodyPr wrap="none" rtlCol="0">
            <a:spAutoFit/>
          </a:bodyPr>
          <a:lstStyle/>
          <a:p>
            <a:r>
              <a:rPr lang="en-US" dirty="0" smtClean="0"/>
              <a:t>25%</a:t>
            </a:r>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4086653966"/>
              </p:ext>
            </p:extLst>
          </p:nvPr>
        </p:nvGraphicFramePr>
        <p:xfrm>
          <a:off x="965816" y="2149387"/>
          <a:ext cx="6096000" cy="741680"/>
        </p:xfrm>
        <a:graphic>
          <a:graphicData uri="http://schemas.openxmlformats.org/drawingml/2006/table">
            <a:tbl>
              <a:tblPr firstRow="1" bandRow="1">
                <a:tableStyleId>{284E427A-3D55-4303-BF80-6455036E1DE7}</a:tableStyleId>
              </a:tblPr>
              <a:tblGrid>
                <a:gridCol w="1219200"/>
                <a:gridCol w="1219200"/>
                <a:gridCol w="1219200"/>
                <a:gridCol w="1219200"/>
                <a:gridCol w="1219200"/>
              </a:tblGrid>
              <a:tr h="370840">
                <a:tc>
                  <a:txBody>
                    <a:bodyPr/>
                    <a:lstStyle/>
                    <a:p>
                      <a:pPr algn="ctr"/>
                      <a:r>
                        <a:rPr lang="en-US" dirty="0" smtClean="0">
                          <a:solidFill>
                            <a:srgbClr val="800000"/>
                          </a:solidFill>
                        </a:rPr>
                        <a:t>Min</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rgbClr val="800000"/>
                          </a:solidFill>
                        </a:rPr>
                        <a:t>Q1</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rgbClr val="800000"/>
                          </a:solidFill>
                        </a:rPr>
                        <a:t>Med</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rgbClr val="800000"/>
                          </a:solidFill>
                        </a:rPr>
                        <a:t>Q3</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rgbClr val="800000"/>
                          </a:solidFill>
                        </a:rPr>
                        <a:t>Max</a:t>
                      </a:r>
                      <a:endParaRPr lang="en-US" dirty="0">
                        <a:solidFill>
                          <a:srgbClr val="8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9</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20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30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56</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8" name="TextBox 17"/>
          <p:cNvSpPr txBox="1"/>
          <p:nvPr/>
        </p:nvSpPr>
        <p:spPr>
          <a:xfrm>
            <a:off x="2130217" y="1634902"/>
            <a:ext cx="3352200" cy="369332"/>
          </a:xfrm>
          <a:prstGeom prst="rect">
            <a:avLst/>
          </a:prstGeom>
          <a:noFill/>
        </p:spPr>
        <p:txBody>
          <a:bodyPr wrap="none" rtlCol="0">
            <a:spAutoFit/>
          </a:bodyPr>
          <a:lstStyle/>
          <a:p>
            <a:r>
              <a:rPr lang="en-US" dirty="0" smtClean="0"/>
              <a:t>Lets make up a 5#-summar</a:t>
            </a:r>
            <a:r>
              <a:rPr lang="en-US" dirty="0"/>
              <a:t>y</a:t>
            </a:r>
          </a:p>
        </p:txBody>
      </p:sp>
      <p:sp>
        <p:nvSpPr>
          <p:cNvPr id="19" name="TextBox 18"/>
          <p:cNvSpPr txBox="1"/>
          <p:nvPr/>
        </p:nvSpPr>
        <p:spPr>
          <a:xfrm>
            <a:off x="1181239" y="3455543"/>
            <a:ext cx="5250155" cy="369332"/>
          </a:xfrm>
          <a:prstGeom prst="rect">
            <a:avLst/>
          </a:prstGeom>
          <a:noFill/>
        </p:spPr>
        <p:txBody>
          <a:bodyPr wrap="none" rtlCol="0">
            <a:spAutoFit/>
          </a:bodyPr>
          <a:lstStyle/>
          <a:p>
            <a:r>
              <a:rPr lang="en-US" dirty="0" smtClean="0"/>
              <a:t>50% of the values are greater than __________ </a:t>
            </a:r>
            <a:endParaRPr lang="en-US" dirty="0"/>
          </a:p>
        </p:txBody>
      </p:sp>
      <p:sp>
        <p:nvSpPr>
          <p:cNvPr id="20" name="TextBox 19"/>
          <p:cNvSpPr txBox="1"/>
          <p:nvPr/>
        </p:nvSpPr>
        <p:spPr>
          <a:xfrm>
            <a:off x="1501074" y="4231528"/>
            <a:ext cx="4217358" cy="369332"/>
          </a:xfrm>
          <a:prstGeom prst="rect">
            <a:avLst/>
          </a:prstGeom>
          <a:noFill/>
        </p:spPr>
        <p:txBody>
          <a:bodyPr wrap="none" rtlCol="0">
            <a:spAutoFit/>
          </a:bodyPr>
          <a:lstStyle/>
          <a:p>
            <a:r>
              <a:rPr lang="en-US" dirty="0" smtClean="0"/>
              <a:t>_____% of the values are less than 30</a:t>
            </a:r>
            <a:endParaRPr lang="en-US" dirty="0"/>
          </a:p>
        </p:txBody>
      </p:sp>
      <p:sp>
        <p:nvSpPr>
          <p:cNvPr id="21" name="TextBox 20"/>
          <p:cNvSpPr txBox="1"/>
          <p:nvPr/>
        </p:nvSpPr>
        <p:spPr>
          <a:xfrm>
            <a:off x="1541709" y="5018235"/>
            <a:ext cx="4991233" cy="369332"/>
          </a:xfrm>
          <a:prstGeom prst="rect">
            <a:avLst/>
          </a:prstGeom>
          <a:noFill/>
        </p:spPr>
        <p:txBody>
          <a:bodyPr wrap="none" rtlCol="0">
            <a:spAutoFit/>
          </a:bodyPr>
          <a:lstStyle/>
          <a:p>
            <a:r>
              <a:rPr lang="en-US" dirty="0" smtClean="0"/>
              <a:t>_____% of the values are between 9 and 30</a:t>
            </a:r>
            <a:endParaRPr lang="en-US" dirty="0"/>
          </a:p>
        </p:txBody>
      </p:sp>
      <p:sp>
        <p:nvSpPr>
          <p:cNvPr id="22" name="TextBox 21"/>
          <p:cNvSpPr txBox="1"/>
          <p:nvPr/>
        </p:nvSpPr>
        <p:spPr>
          <a:xfrm>
            <a:off x="1392351" y="6119799"/>
            <a:ext cx="4965873" cy="369332"/>
          </a:xfrm>
          <a:prstGeom prst="rect">
            <a:avLst/>
          </a:prstGeom>
          <a:noFill/>
        </p:spPr>
        <p:txBody>
          <a:bodyPr wrap="none" rtlCol="0">
            <a:spAutoFit/>
          </a:bodyPr>
          <a:lstStyle/>
          <a:p>
            <a:r>
              <a:rPr lang="en-US" dirty="0" smtClean="0"/>
              <a:t>75% of the values are greater than _______</a:t>
            </a:r>
            <a:endParaRPr lang="en-US" dirty="0"/>
          </a:p>
        </p:txBody>
      </p:sp>
      <p:sp>
        <p:nvSpPr>
          <p:cNvPr id="23" name="TextBox 22"/>
          <p:cNvSpPr txBox="1"/>
          <p:nvPr/>
        </p:nvSpPr>
        <p:spPr>
          <a:xfrm>
            <a:off x="5421214" y="3421728"/>
            <a:ext cx="440520" cy="369332"/>
          </a:xfrm>
          <a:prstGeom prst="rect">
            <a:avLst/>
          </a:prstGeom>
          <a:noFill/>
        </p:spPr>
        <p:txBody>
          <a:bodyPr wrap="none" rtlCol="0">
            <a:spAutoFit/>
          </a:bodyPr>
          <a:lstStyle/>
          <a:p>
            <a:r>
              <a:rPr lang="en-US" dirty="0" smtClean="0">
                <a:solidFill>
                  <a:srgbClr val="FF0000"/>
                </a:solidFill>
              </a:rPr>
              <a:t>20</a:t>
            </a:r>
            <a:endParaRPr lang="en-US" dirty="0">
              <a:solidFill>
                <a:srgbClr val="FF0000"/>
              </a:solidFill>
            </a:endParaRPr>
          </a:p>
        </p:txBody>
      </p:sp>
      <p:sp>
        <p:nvSpPr>
          <p:cNvPr id="24" name="TextBox 23"/>
          <p:cNvSpPr txBox="1"/>
          <p:nvPr/>
        </p:nvSpPr>
        <p:spPr>
          <a:xfrm>
            <a:off x="1689697" y="4225095"/>
            <a:ext cx="440520" cy="369332"/>
          </a:xfrm>
          <a:prstGeom prst="rect">
            <a:avLst/>
          </a:prstGeom>
          <a:noFill/>
        </p:spPr>
        <p:txBody>
          <a:bodyPr wrap="none" rtlCol="0">
            <a:spAutoFit/>
          </a:bodyPr>
          <a:lstStyle/>
          <a:p>
            <a:r>
              <a:rPr lang="en-US" dirty="0" smtClean="0">
                <a:solidFill>
                  <a:srgbClr val="FF0000"/>
                </a:solidFill>
              </a:rPr>
              <a:t>75</a:t>
            </a:r>
            <a:endParaRPr lang="en-US" dirty="0">
              <a:solidFill>
                <a:srgbClr val="FF0000"/>
              </a:solidFill>
            </a:endParaRPr>
          </a:p>
        </p:txBody>
      </p:sp>
      <p:sp>
        <p:nvSpPr>
          <p:cNvPr id="25" name="TextBox 24"/>
          <p:cNvSpPr txBox="1"/>
          <p:nvPr/>
        </p:nvSpPr>
        <p:spPr>
          <a:xfrm>
            <a:off x="1632516" y="4941737"/>
            <a:ext cx="440520" cy="369332"/>
          </a:xfrm>
          <a:prstGeom prst="rect">
            <a:avLst/>
          </a:prstGeom>
          <a:noFill/>
        </p:spPr>
        <p:txBody>
          <a:bodyPr wrap="none" rtlCol="0">
            <a:spAutoFit/>
          </a:bodyPr>
          <a:lstStyle/>
          <a:p>
            <a:r>
              <a:rPr lang="en-US" dirty="0" smtClean="0">
                <a:solidFill>
                  <a:srgbClr val="FF0000"/>
                </a:solidFill>
              </a:rPr>
              <a:t>50</a:t>
            </a:r>
            <a:endParaRPr lang="en-US" dirty="0">
              <a:solidFill>
                <a:srgbClr val="FF0000"/>
              </a:solidFill>
            </a:endParaRPr>
          </a:p>
        </p:txBody>
      </p:sp>
      <p:sp>
        <p:nvSpPr>
          <p:cNvPr id="26" name="TextBox 25"/>
          <p:cNvSpPr txBox="1"/>
          <p:nvPr/>
        </p:nvSpPr>
        <p:spPr>
          <a:xfrm>
            <a:off x="5511151" y="6103427"/>
            <a:ext cx="312593" cy="369332"/>
          </a:xfrm>
          <a:prstGeom prst="rect">
            <a:avLst/>
          </a:prstGeom>
          <a:noFill/>
        </p:spPr>
        <p:txBody>
          <a:bodyPr wrap="none" rtlCol="0">
            <a:spAutoFit/>
          </a:bodyPr>
          <a:lstStyle/>
          <a:p>
            <a:r>
              <a:rPr lang="en-US" dirty="0">
                <a:solidFill>
                  <a:srgbClr val="FF0000"/>
                </a:solidFill>
              </a:rPr>
              <a:t>9</a:t>
            </a:r>
          </a:p>
        </p:txBody>
      </p:sp>
    </p:spTree>
    <p:extLst>
      <p:ext uri="{BB962C8B-B14F-4D97-AF65-F5344CB8AC3E}">
        <p14:creationId xmlns:p14="http://schemas.microsoft.com/office/powerpoint/2010/main" val="7935630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checkerboard(across)">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fill="hold"/>
                                        <p:tgtEl>
                                          <p:spTgt spid="25"/>
                                        </p:tgtEl>
                                        <p:attrNameLst>
                                          <p:attrName>ppt_x</p:attrName>
                                        </p:attrNameLst>
                                      </p:cBhvr>
                                      <p:tavLst>
                                        <p:tav tm="0">
                                          <p:val>
                                            <p:strVal val="#ppt_x"/>
                                          </p:val>
                                        </p:tav>
                                        <p:tav tm="100000">
                                          <p:val>
                                            <p:strVal val="#ppt_x"/>
                                          </p:val>
                                        </p:tav>
                                      </p:tavLst>
                                    </p:anim>
                                    <p:anim calcmode="lin" valueType="num">
                                      <p:cBhvr additive="base">
                                        <p:cTn id="5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checkerboard(across)">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8" grpId="0"/>
      <p:bldP spid="19" grpId="0"/>
      <p:bldP spid="20" grpId="0"/>
      <p:bldP spid="21" grpId="0"/>
      <p:bldP spid="22" grpId="0"/>
      <p:bldP spid="23"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Game of Greed</a:t>
            </a:r>
          </a:p>
        </p:txBody>
      </p:sp>
      <p:pic>
        <p:nvPicPr>
          <p:cNvPr id="3" name="Picture 2" descr="Greed Stemplot 2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775" y="2023601"/>
            <a:ext cx="7976966" cy="4018028"/>
          </a:xfrm>
          <a:prstGeom prst="rect">
            <a:avLst/>
          </a:prstGeom>
        </p:spPr>
      </p:pic>
    </p:spTree>
    <p:extLst>
      <p:ext uri="{BB962C8B-B14F-4D97-AF65-F5344CB8AC3E}">
        <p14:creationId xmlns:p14="http://schemas.microsoft.com/office/powerpoint/2010/main" val="325569915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Summary</a:t>
            </a:r>
            <a:endParaRPr lang="en-US" dirty="0"/>
          </a:p>
        </p:txBody>
      </p:sp>
      <p:sp>
        <p:nvSpPr>
          <p:cNvPr id="4" name="TextBox 3"/>
          <p:cNvSpPr txBox="1"/>
          <p:nvPr/>
        </p:nvSpPr>
        <p:spPr>
          <a:xfrm>
            <a:off x="1006149" y="1962962"/>
            <a:ext cx="6861608" cy="1138773"/>
          </a:xfrm>
          <a:prstGeom prst="rect">
            <a:avLst/>
          </a:prstGeom>
          <a:noFill/>
        </p:spPr>
        <p:txBody>
          <a:bodyPr wrap="square" rtlCol="0">
            <a:spAutoFit/>
          </a:bodyPr>
          <a:lstStyle/>
          <a:p>
            <a:r>
              <a:rPr lang="en-US" dirty="0" smtClean="0"/>
              <a:t>Find the 5# summary for the following set of numbers</a:t>
            </a:r>
          </a:p>
          <a:p>
            <a:pPr algn="ctr"/>
            <a:endParaRPr lang="en-US" dirty="0"/>
          </a:p>
          <a:p>
            <a:pPr algn="ctr"/>
            <a:r>
              <a:rPr lang="en-US" sz="3200" dirty="0" smtClean="0">
                <a:solidFill>
                  <a:schemeClr val="accent6">
                    <a:lumMod val="40000"/>
                    <a:lumOff val="60000"/>
                  </a:schemeClr>
                </a:solidFill>
              </a:rPr>
              <a:t>1,4,7,12,13,13,21</a:t>
            </a:r>
            <a:endParaRPr lang="en-US" sz="3200" dirty="0">
              <a:solidFill>
                <a:schemeClr val="accent6">
                  <a:lumMod val="40000"/>
                  <a:lumOff val="60000"/>
                </a:schemeClr>
              </a:solidFill>
            </a:endParaRPr>
          </a:p>
        </p:txBody>
      </p:sp>
      <p:sp>
        <p:nvSpPr>
          <p:cNvPr id="5" name="TextBox 4"/>
          <p:cNvSpPr txBox="1"/>
          <p:nvPr/>
        </p:nvSpPr>
        <p:spPr>
          <a:xfrm>
            <a:off x="1253563" y="6169313"/>
            <a:ext cx="5384031" cy="369332"/>
          </a:xfrm>
          <a:prstGeom prst="rect">
            <a:avLst/>
          </a:prstGeom>
          <a:noFill/>
        </p:spPr>
        <p:txBody>
          <a:bodyPr wrap="none" rtlCol="0">
            <a:spAutoFit/>
          </a:bodyPr>
          <a:lstStyle/>
          <a:p>
            <a:r>
              <a:rPr lang="en-US" dirty="0" smtClean="0"/>
              <a:t>First find the median(it is the one in the middle)</a:t>
            </a:r>
            <a:endParaRPr lang="en-US" dirty="0"/>
          </a:p>
        </p:txBody>
      </p:sp>
      <p:cxnSp>
        <p:nvCxnSpPr>
          <p:cNvPr id="7" name="Straight Arrow Connector 6"/>
          <p:cNvCxnSpPr/>
          <p:nvPr/>
        </p:nvCxnSpPr>
        <p:spPr>
          <a:xfrm flipH="1" flipV="1">
            <a:off x="4140057" y="3101735"/>
            <a:ext cx="16494" cy="23747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7662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Summary</a:t>
            </a:r>
            <a:endParaRPr lang="en-US" dirty="0"/>
          </a:p>
        </p:txBody>
      </p:sp>
      <p:sp>
        <p:nvSpPr>
          <p:cNvPr id="4" name="TextBox 3"/>
          <p:cNvSpPr txBox="1"/>
          <p:nvPr/>
        </p:nvSpPr>
        <p:spPr>
          <a:xfrm>
            <a:off x="1006149" y="1962962"/>
            <a:ext cx="6861608" cy="1138773"/>
          </a:xfrm>
          <a:prstGeom prst="rect">
            <a:avLst/>
          </a:prstGeom>
          <a:noFill/>
        </p:spPr>
        <p:txBody>
          <a:bodyPr wrap="square" rtlCol="0">
            <a:spAutoFit/>
          </a:bodyPr>
          <a:lstStyle/>
          <a:p>
            <a:r>
              <a:rPr lang="en-US" dirty="0" smtClean="0"/>
              <a:t>Find the 5# summary for the following set of numbers</a:t>
            </a:r>
          </a:p>
          <a:p>
            <a:pPr algn="ctr"/>
            <a:endParaRPr lang="en-US" dirty="0"/>
          </a:p>
          <a:p>
            <a:pPr algn="ctr"/>
            <a:r>
              <a:rPr lang="en-US" sz="3200" dirty="0" smtClean="0">
                <a:solidFill>
                  <a:schemeClr val="accent6">
                    <a:lumMod val="40000"/>
                    <a:lumOff val="60000"/>
                  </a:schemeClr>
                </a:solidFill>
              </a:rPr>
              <a:t>1,4,7,12,13,13,21</a:t>
            </a:r>
            <a:endParaRPr lang="en-US" sz="3200" dirty="0">
              <a:solidFill>
                <a:schemeClr val="accent6">
                  <a:lumMod val="40000"/>
                  <a:lumOff val="60000"/>
                </a:schemeClr>
              </a:solidFill>
            </a:endParaRPr>
          </a:p>
        </p:txBody>
      </p:sp>
      <p:sp>
        <p:nvSpPr>
          <p:cNvPr id="5" name="TextBox 4"/>
          <p:cNvSpPr txBox="1"/>
          <p:nvPr/>
        </p:nvSpPr>
        <p:spPr>
          <a:xfrm>
            <a:off x="1253563" y="6169313"/>
            <a:ext cx="6665895" cy="369332"/>
          </a:xfrm>
          <a:prstGeom prst="rect">
            <a:avLst/>
          </a:prstGeom>
          <a:noFill/>
        </p:spPr>
        <p:txBody>
          <a:bodyPr wrap="none" rtlCol="0">
            <a:spAutoFit/>
          </a:bodyPr>
          <a:lstStyle/>
          <a:p>
            <a:r>
              <a:rPr lang="en-US" dirty="0" smtClean="0"/>
              <a:t>The median cuts the set of numbers into two equal groups</a:t>
            </a:r>
            <a:endParaRPr lang="en-US" dirty="0"/>
          </a:p>
        </p:txBody>
      </p:sp>
      <p:sp>
        <p:nvSpPr>
          <p:cNvPr id="3" name="Left Bracket 2"/>
          <p:cNvSpPr/>
          <p:nvPr/>
        </p:nvSpPr>
        <p:spPr>
          <a:xfrm>
            <a:off x="2606092" y="2556801"/>
            <a:ext cx="263908" cy="544934"/>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ket 5"/>
          <p:cNvSpPr/>
          <p:nvPr/>
        </p:nvSpPr>
        <p:spPr>
          <a:xfrm>
            <a:off x="3628735" y="2556801"/>
            <a:ext cx="263908" cy="544934"/>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Left Bracket 7"/>
          <p:cNvSpPr/>
          <p:nvPr/>
        </p:nvSpPr>
        <p:spPr>
          <a:xfrm>
            <a:off x="4403965" y="2556801"/>
            <a:ext cx="280402" cy="544934"/>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ket 8"/>
          <p:cNvSpPr/>
          <p:nvPr/>
        </p:nvSpPr>
        <p:spPr>
          <a:xfrm>
            <a:off x="5772988" y="2556801"/>
            <a:ext cx="280402" cy="544934"/>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264233" y="5522774"/>
            <a:ext cx="8879767" cy="369332"/>
          </a:xfrm>
          <a:prstGeom prst="rect">
            <a:avLst/>
          </a:prstGeom>
          <a:noFill/>
        </p:spPr>
        <p:txBody>
          <a:bodyPr wrap="none" rtlCol="0">
            <a:spAutoFit/>
          </a:bodyPr>
          <a:lstStyle/>
          <a:p>
            <a:r>
              <a:rPr lang="en-US" dirty="0" smtClean="0"/>
              <a:t>Now Q1 and Q3 are the numbers in the middle below and above the Median</a:t>
            </a:r>
            <a:endParaRPr lang="en-US" dirty="0"/>
          </a:p>
        </p:txBody>
      </p:sp>
      <p:cxnSp>
        <p:nvCxnSpPr>
          <p:cNvPr id="12" name="Straight Arrow Connector 11"/>
          <p:cNvCxnSpPr/>
          <p:nvPr/>
        </p:nvCxnSpPr>
        <p:spPr>
          <a:xfrm flipV="1">
            <a:off x="1220575" y="3101735"/>
            <a:ext cx="2012298" cy="22593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2259712" y="3101735"/>
            <a:ext cx="3018448" cy="22593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6310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par>
                                <p:cTn id="37" presetID="14" presetClass="entr" presetSubtype="1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animBg="1"/>
      <p:bldP spid="6" grpId="0" animBg="1"/>
      <p:bldP spid="8" grpId="0" animBg="1"/>
      <p:bldP spid="9" grpId="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Summary</a:t>
            </a:r>
            <a:endParaRPr lang="en-US" dirty="0"/>
          </a:p>
        </p:txBody>
      </p:sp>
      <p:sp>
        <p:nvSpPr>
          <p:cNvPr id="4" name="TextBox 3"/>
          <p:cNvSpPr txBox="1"/>
          <p:nvPr/>
        </p:nvSpPr>
        <p:spPr>
          <a:xfrm>
            <a:off x="1006149" y="1962962"/>
            <a:ext cx="6861608" cy="1138773"/>
          </a:xfrm>
          <a:prstGeom prst="rect">
            <a:avLst/>
          </a:prstGeom>
          <a:noFill/>
        </p:spPr>
        <p:txBody>
          <a:bodyPr wrap="square" rtlCol="0">
            <a:spAutoFit/>
          </a:bodyPr>
          <a:lstStyle/>
          <a:p>
            <a:r>
              <a:rPr lang="en-US" dirty="0" smtClean="0"/>
              <a:t>Find the 5# summary for the following set of numbers</a:t>
            </a:r>
          </a:p>
          <a:p>
            <a:pPr algn="ctr"/>
            <a:endParaRPr lang="en-US" dirty="0"/>
          </a:p>
          <a:p>
            <a:pPr algn="ctr"/>
            <a:r>
              <a:rPr lang="en-US" sz="3200" dirty="0" smtClean="0">
                <a:solidFill>
                  <a:schemeClr val="accent6">
                    <a:lumMod val="40000"/>
                    <a:lumOff val="60000"/>
                  </a:schemeClr>
                </a:solidFill>
              </a:rPr>
              <a:t>1,4,7,12,13,13,21</a:t>
            </a:r>
            <a:endParaRPr lang="en-US" sz="3200" dirty="0">
              <a:solidFill>
                <a:schemeClr val="accent6">
                  <a:lumMod val="40000"/>
                  <a:lumOff val="60000"/>
                </a:schemeClr>
              </a:solidFill>
            </a:endParaRPr>
          </a:p>
        </p:txBody>
      </p:sp>
      <p:sp>
        <p:nvSpPr>
          <p:cNvPr id="5" name="TextBox 4"/>
          <p:cNvSpPr txBox="1"/>
          <p:nvPr/>
        </p:nvSpPr>
        <p:spPr>
          <a:xfrm>
            <a:off x="857329" y="6169313"/>
            <a:ext cx="6335876" cy="369332"/>
          </a:xfrm>
          <a:prstGeom prst="rect">
            <a:avLst/>
          </a:prstGeom>
          <a:noFill/>
        </p:spPr>
        <p:txBody>
          <a:bodyPr wrap="none" rtlCol="0">
            <a:spAutoFit/>
          </a:bodyPr>
          <a:lstStyle/>
          <a:p>
            <a:r>
              <a:rPr lang="en-US" dirty="0" smtClean="0"/>
              <a:t>The Min and Max are the smallest and largest numbers.</a:t>
            </a:r>
            <a:endParaRPr lang="en-US" dirty="0"/>
          </a:p>
        </p:txBody>
      </p:sp>
      <p:cxnSp>
        <p:nvCxnSpPr>
          <p:cNvPr id="6" name="Straight Arrow Connector 5"/>
          <p:cNvCxnSpPr/>
          <p:nvPr/>
        </p:nvCxnSpPr>
        <p:spPr>
          <a:xfrm flipV="1">
            <a:off x="1698908" y="3101735"/>
            <a:ext cx="1204080" cy="28201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754540" y="3299098"/>
            <a:ext cx="2886494" cy="27382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6048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12775" y="582706"/>
            <a:ext cx="7918450" cy="788894"/>
          </a:xfrm>
        </p:spPr>
        <p:txBody>
          <a:bodyPr/>
          <a:lstStyle/>
          <a:p>
            <a:r>
              <a:rPr lang="en-US" dirty="0" smtClean="0"/>
              <a:t>5# Summary</a:t>
            </a:r>
            <a:endParaRPr lang="en-US" dirty="0"/>
          </a:p>
        </p:txBody>
      </p:sp>
      <p:sp>
        <p:nvSpPr>
          <p:cNvPr id="7" name="TextBox 6"/>
          <p:cNvSpPr txBox="1"/>
          <p:nvPr/>
        </p:nvSpPr>
        <p:spPr>
          <a:xfrm>
            <a:off x="1006149" y="1962962"/>
            <a:ext cx="6861608" cy="1138773"/>
          </a:xfrm>
          <a:prstGeom prst="rect">
            <a:avLst/>
          </a:prstGeom>
          <a:noFill/>
        </p:spPr>
        <p:txBody>
          <a:bodyPr wrap="square" rtlCol="0">
            <a:spAutoFit/>
          </a:bodyPr>
          <a:lstStyle/>
          <a:p>
            <a:r>
              <a:rPr lang="en-US" dirty="0" smtClean="0"/>
              <a:t>Find the 5# summary for the following set of numbers</a:t>
            </a:r>
          </a:p>
          <a:p>
            <a:pPr algn="ctr"/>
            <a:endParaRPr lang="en-US" dirty="0"/>
          </a:p>
          <a:p>
            <a:pPr algn="ctr"/>
            <a:r>
              <a:rPr lang="en-US" sz="3200" dirty="0" smtClean="0">
                <a:solidFill>
                  <a:schemeClr val="accent6">
                    <a:lumMod val="40000"/>
                    <a:lumOff val="60000"/>
                  </a:schemeClr>
                </a:solidFill>
              </a:rPr>
              <a:t>1,4,7,12,13,13,21</a:t>
            </a:r>
            <a:endParaRPr lang="en-US" sz="3200" dirty="0">
              <a:solidFill>
                <a:schemeClr val="accent6">
                  <a:lumMod val="40000"/>
                  <a:lumOff val="60000"/>
                </a:schemeClr>
              </a:solidFill>
            </a:endParaRPr>
          </a:p>
        </p:txBody>
      </p:sp>
      <p:sp>
        <p:nvSpPr>
          <p:cNvPr id="9" name="Left Bracket 8"/>
          <p:cNvSpPr/>
          <p:nvPr/>
        </p:nvSpPr>
        <p:spPr>
          <a:xfrm>
            <a:off x="2606092" y="2556801"/>
            <a:ext cx="263908" cy="544934"/>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ket 9"/>
          <p:cNvSpPr/>
          <p:nvPr/>
        </p:nvSpPr>
        <p:spPr>
          <a:xfrm>
            <a:off x="3628735" y="2556801"/>
            <a:ext cx="263908" cy="544934"/>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Left Bracket 10"/>
          <p:cNvSpPr/>
          <p:nvPr/>
        </p:nvSpPr>
        <p:spPr>
          <a:xfrm>
            <a:off x="4403965" y="2556801"/>
            <a:ext cx="280402" cy="544934"/>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ket 11"/>
          <p:cNvSpPr/>
          <p:nvPr/>
        </p:nvSpPr>
        <p:spPr>
          <a:xfrm>
            <a:off x="5772988" y="2556801"/>
            <a:ext cx="280402" cy="544934"/>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6" name="Table 15"/>
          <p:cNvGraphicFramePr>
            <a:graphicFrameLocks noGrp="1"/>
          </p:cNvGraphicFramePr>
          <p:nvPr>
            <p:extLst>
              <p:ext uri="{D42A27DB-BD31-4B8C-83A1-F6EECF244321}">
                <p14:modId xmlns:p14="http://schemas.microsoft.com/office/powerpoint/2010/main" val="2111343975"/>
              </p:ext>
            </p:extLst>
          </p:nvPr>
        </p:nvGraphicFramePr>
        <p:xfrm>
          <a:off x="1359057" y="4448665"/>
          <a:ext cx="6096000" cy="74168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370840">
                <a:tc>
                  <a:txBody>
                    <a:bodyPr/>
                    <a:lstStyle/>
                    <a:p>
                      <a:pPr algn="ctr"/>
                      <a:r>
                        <a:rPr lang="en-US" dirty="0" smtClean="0">
                          <a:solidFill>
                            <a:schemeClr val="bg1"/>
                          </a:solidFill>
                        </a:rPr>
                        <a:t>MIN</a:t>
                      </a:r>
                      <a:endParaRPr lang="en-US" dirty="0">
                        <a:solidFill>
                          <a:schemeClr val="bg1"/>
                        </a:solidFill>
                      </a:endParaRPr>
                    </a:p>
                  </a:txBody>
                  <a:tcPr/>
                </a:tc>
                <a:tc>
                  <a:txBody>
                    <a:bodyPr/>
                    <a:lstStyle/>
                    <a:p>
                      <a:pPr algn="ctr"/>
                      <a:r>
                        <a:rPr lang="en-US" dirty="0" smtClean="0">
                          <a:solidFill>
                            <a:schemeClr val="bg1"/>
                          </a:solidFill>
                        </a:rPr>
                        <a:t>Q1</a:t>
                      </a:r>
                      <a:endParaRPr lang="en-US" dirty="0">
                        <a:solidFill>
                          <a:schemeClr val="bg1"/>
                        </a:solidFill>
                      </a:endParaRPr>
                    </a:p>
                  </a:txBody>
                  <a:tcPr/>
                </a:tc>
                <a:tc>
                  <a:txBody>
                    <a:bodyPr/>
                    <a:lstStyle/>
                    <a:p>
                      <a:pPr algn="ctr"/>
                      <a:r>
                        <a:rPr lang="en-US" dirty="0" smtClean="0">
                          <a:solidFill>
                            <a:schemeClr val="bg1"/>
                          </a:solidFill>
                        </a:rPr>
                        <a:t>MEDIAN</a:t>
                      </a:r>
                      <a:endParaRPr lang="en-US" dirty="0">
                        <a:solidFill>
                          <a:schemeClr val="bg1"/>
                        </a:solidFill>
                      </a:endParaRPr>
                    </a:p>
                  </a:txBody>
                  <a:tcPr/>
                </a:tc>
                <a:tc>
                  <a:txBody>
                    <a:bodyPr/>
                    <a:lstStyle/>
                    <a:p>
                      <a:pPr algn="ctr"/>
                      <a:r>
                        <a:rPr lang="en-US" dirty="0" smtClean="0">
                          <a:solidFill>
                            <a:schemeClr val="bg1"/>
                          </a:solidFill>
                        </a:rPr>
                        <a:t>Q3</a:t>
                      </a:r>
                      <a:endParaRPr lang="en-US" dirty="0">
                        <a:solidFill>
                          <a:schemeClr val="bg1"/>
                        </a:solidFill>
                      </a:endParaRPr>
                    </a:p>
                  </a:txBody>
                  <a:tcPr/>
                </a:tc>
                <a:tc>
                  <a:txBody>
                    <a:bodyPr/>
                    <a:lstStyle/>
                    <a:p>
                      <a:pPr algn="ctr"/>
                      <a:r>
                        <a:rPr lang="en-US" dirty="0" smtClean="0">
                          <a:solidFill>
                            <a:schemeClr val="bg1"/>
                          </a:solidFill>
                        </a:rPr>
                        <a:t>MAX</a:t>
                      </a:r>
                      <a:endParaRPr lang="en-US" dirty="0">
                        <a:solidFill>
                          <a:schemeClr val="bg1"/>
                        </a:solidFill>
                      </a:endParaRPr>
                    </a:p>
                  </a:txBody>
                  <a:tcPr/>
                </a:tc>
              </a:tr>
              <a:tr h="370840">
                <a:tc>
                  <a:txBody>
                    <a:bodyPr/>
                    <a:lstStyle/>
                    <a:p>
                      <a:pPr algn="ctr"/>
                      <a:r>
                        <a:rPr lang="en-US" dirty="0" smtClean="0"/>
                        <a:t>1</a:t>
                      </a:r>
                      <a:endParaRPr lang="en-US" dirty="0"/>
                    </a:p>
                  </a:txBody>
                  <a:tcPr/>
                </a:tc>
                <a:tc>
                  <a:txBody>
                    <a:bodyPr/>
                    <a:lstStyle/>
                    <a:p>
                      <a:pPr algn="ctr"/>
                      <a:r>
                        <a:rPr lang="en-US" dirty="0" smtClean="0"/>
                        <a:t>4</a:t>
                      </a:r>
                      <a:endParaRPr lang="en-US" dirty="0"/>
                    </a:p>
                  </a:txBody>
                  <a:tcPr/>
                </a:tc>
                <a:tc>
                  <a:txBody>
                    <a:bodyPr/>
                    <a:lstStyle/>
                    <a:p>
                      <a:pPr algn="ctr"/>
                      <a:r>
                        <a:rPr lang="en-US" dirty="0" smtClean="0"/>
                        <a:t>12</a:t>
                      </a:r>
                      <a:endParaRPr lang="en-US" dirty="0"/>
                    </a:p>
                  </a:txBody>
                  <a:tcPr/>
                </a:tc>
                <a:tc>
                  <a:txBody>
                    <a:bodyPr/>
                    <a:lstStyle/>
                    <a:p>
                      <a:pPr algn="ctr"/>
                      <a:r>
                        <a:rPr lang="en-US" dirty="0" smtClean="0"/>
                        <a:t>13</a:t>
                      </a:r>
                      <a:endParaRPr lang="en-US" dirty="0"/>
                    </a:p>
                  </a:txBody>
                  <a:tcPr/>
                </a:tc>
                <a:tc>
                  <a:txBody>
                    <a:bodyPr/>
                    <a:lstStyle/>
                    <a:p>
                      <a:pPr algn="ctr"/>
                      <a:r>
                        <a:rPr lang="en-US" dirty="0" smtClean="0"/>
                        <a:t>21</a:t>
                      </a:r>
                      <a:endParaRPr lang="en-US" dirty="0"/>
                    </a:p>
                  </a:txBody>
                  <a:tcPr/>
                </a:tc>
              </a:tr>
            </a:tbl>
          </a:graphicData>
        </a:graphic>
      </p:graphicFrame>
      <p:sp>
        <p:nvSpPr>
          <p:cNvPr id="17" name="TextBox 16"/>
          <p:cNvSpPr txBox="1"/>
          <p:nvPr/>
        </p:nvSpPr>
        <p:spPr>
          <a:xfrm>
            <a:off x="2540115" y="6034134"/>
            <a:ext cx="5175628" cy="369332"/>
          </a:xfrm>
          <a:prstGeom prst="rect">
            <a:avLst/>
          </a:prstGeom>
          <a:solidFill>
            <a:schemeClr val="accent2">
              <a:lumMod val="40000"/>
              <a:lumOff val="60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dirty="0" smtClean="0"/>
              <a:t>This is the method for an ODD set of numbers</a:t>
            </a:r>
            <a:endParaRPr lang="en-US" dirty="0"/>
          </a:p>
        </p:txBody>
      </p:sp>
    </p:spTree>
    <p:extLst>
      <p:ext uri="{BB962C8B-B14F-4D97-AF65-F5344CB8AC3E}">
        <p14:creationId xmlns:p14="http://schemas.microsoft.com/office/powerpoint/2010/main" val="2207269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12775" y="582706"/>
            <a:ext cx="7918450" cy="788894"/>
          </a:xfrm>
        </p:spPr>
        <p:txBody>
          <a:bodyPr/>
          <a:lstStyle/>
          <a:p>
            <a:r>
              <a:rPr lang="en-US" dirty="0" smtClean="0"/>
              <a:t>5# Summary</a:t>
            </a:r>
            <a:endParaRPr lang="en-US" dirty="0"/>
          </a:p>
        </p:txBody>
      </p:sp>
      <p:sp>
        <p:nvSpPr>
          <p:cNvPr id="7" name="TextBox 6"/>
          <p:cNvSpPr txBox="1"/>
          <p:nvPr/>
        </p:nvSpPr>
        <p:spPr>
          <a:xfrm>
            <a:off x="1006149" y="1962962"/>
            <a:ext cx="6861608" cy="1138773"/>
          </a:xfrm>
          <a:prstGeom prst="rect">
            <a:avLst/>
          </a:prstGeom>
          <a:noFill/>
        </p:spPr>
        <p:txBody>
          <a:bodyPr wrap="square" rtlCol="0">
            <a:spAutoFit/>
          </a:bodyPr>
          <a:lstStyle/>
          <a:p>
            <a:r>
              <a:rPr lang="en-US" dirty="0" smtClean="0"/>
              <a:t>Find the 5# summary for the following set of numbers</a:t>
            </a:r>
          </a:p>
          <a:p>
            <a:pPr algn="ctr"/>
            <a:endParaRPr lang="en-US" dirty="0"/>
          </a:p>
          <a:p>
            <a:pPr algn="ctr"/>
            <a:r>
              <a:rPr lang="en-US" sz="3200" dirty="0" smtClean="0">
                <a:solidFill>
                  <a:schemeClr val="accent6">
                    <a:lumMod val="40000"/>
                    <a:lumOff val="60000"/>
                  </a:schemeClr>
                </a:solidFill>
              </a:rPr>
              <a:t>1,4,7,12,13,13,21,24</a:t>
            </a:r>
            <a:endParaRPr lang="en-US" sz="3200" dirty="0">
              <a:solidFill>
                <a:schemeClr val="accent6">
                  <a:lumMod val="40000"/>
                  <a:lumOff val="60000"/>
                </a:schemeClr>
              </a:solidFill>
            </a:endParaRPr>
          </a:p>
        </p:txBody>
      </p:sp>
      <p:sp>
        <p:nvSpPr>
          <p:cNvPr id="9" name="Left Bracket 8"/>
          <p:cNvSpPr/>
          <p:nvPr/>
        </p:nvSpPr>
        <p:spPr>
          <a:xfrm>
            <a:off x="2606092" y="2556801"/>
            <a:ext cx="263908" cy="544934"/>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ket 9"/>
          <p:cNvSpPr/>
          <p:nvPr/>
        </p:nvSpPr>
        <p:spPr>
          <a:xfrm>
            <a:off x="3892643" y="2556801"/>
            <a:ext cx="263908" cy="544934"/>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Left Bracket 10"/>
          <p:cNvSpPr/>
          <p:nvPr/>
        </p:nvSpPr>
        <p:spPr>
          <a:xfrm>
            <a:off x="4214281" y="2556801"/>
            <a:ext cx="280402" cy="544934"/>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ket 11"/>
          <p:cNvSpPr/>
          <p:nvPr/>
        </p:nvSpPr>
        <p:spPr>
          <a:xfrm>
            <a:off x="6102873" y="2556801"/>
            <a:ext cx="280402" cy="544934"/>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6" name="Table 15"/>
          <p:cNvGraphicFramePr>
            <a:graphicFrameLocks noGrp="1"/>
          </p:cNvGraphicFramePr>
          <p:nvPr>
            <p:extLst>
              <p:ext uri="{D42A27DB-BD31-4B8C-83A1-F6EECF244321}">
                <p14:modId xmlns:p14="http://schemas.microsoft.com/office/powerpoint/2010/main" val="872403691"/>
              </p:ext>
            </p:extLst>
          </p:nvPr>
        </p:nvGraphicFramePr>
        <p:xfrm>
          <a:off x="1359057" y="4819505"/>
          <a:ext cx="6096000" cy="74168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370840">
                <a:tc>
                  <a:txBody>
                    <a:bodyPr/>
                    <a:lstStyle/>
                    <a:p>
                      <a:pPr algn="ctr"/>
                      <a:r>
                        <a:rPr lang="en-US" dirty="0" smtClean="0">
                          <a:solidFill>
                            <a:schemeClr val="bg1"/>
                          </a:solidFill>
                        </a:rPr>
                        <a:t>MIN</a:t>
                      </a:r>
                      <a:endParaRPr lang="en-US" dirty="0">
                        <a:solidFill>
                          <a:schemeClr val="bg1"/>
                        </a:solidFill>
                      </a:endParaRPr>
                    </a:p>
                  </a:txBody>
                  <a:tcPr/>
                </a:tc>
                <a:tc>
                  <a:txBody>
                    <a:bodyPr/>
                    <a:lstStyle/>
                    <a:p>
                      <a:pPr algn="ctr"/>
                      <a:r>
                        <a:rPr lang="en-US" dirty="0" smtClean="0">
                          <a:solidFill>
                            <a:schemeClr val="bg1"/>
                          </a:solidFill>
                        </a:rPr>
                        <a:t>Q1</a:t>
                      </a:r>
                      <a:endParaRPr lang="en-US" dirty="0">
                        <a:solidFill>
                          <a:schemeClr val="bg1"/>
                        </a:solidFill>
                      </a:endParaRPr>
                    </a:p>
                  </a:txBody>
                  <a:tcPr/>
                </a:tc>
                <a:tc>
                  <a:txBody>
                    <a:bodyPr/>
                    <a:lstStyle/>
                    <a:p>
                      <a:pPr algn="ctr"/>
                      <a:r>
                        <a:rPr lang="en-US" dirty="0" smtClean="0">
                          <a:solidFill>
                            <a:schemeClr val="bg1"/>
                          </a:solidFill>
                        </a:rPr>
                        <a:t>MEDIAN</a:t>
                      </a:r>
                      <a:endParaRPr lang="en-US" dirty="0">
                        <a:solidFill>
                          <a:schemeClr val="bg1"/>
                        </a:solidFill>
                      </a:endParaRPr>
                    </a:p>
                  </a:txBody>
                  <a:tcPr/>
                </a:tc>
                <a:tc>
                  <a:txBody>
                    <a:bodyPr/>
                    <a:lstStyle/>
                    <a:p>
                      <a:pPr algn="ctr"/>
                      <a:r>
                        <a:rPr lang="en-US" dirty="0" smtClean="0">
                          <a:solidFill>
                            <a:schemeClr val="bg1"/>
                          </a:solidFill>
                        </a:rPr>
                        <a:t>Q3</a:t>
                      </a:r>
                      <a:endParaRPr lang="en-US" dirty="0">
                        <a:solidFill>
                          <a:schemeClr val="bg1"/>
                        </a:solidFill>
                      </a:endParaRPr>
                    </a:p>
                  </a:txBody>
                  <a:tcPr/>
                </a:tc>
                <a:tc>
                  <a:txBody>
                    <a:bodyPr/>
                    <a:lstStyle/>
                    <a:p>
                      <a:pPr algn="ctr"/>
                      <a:r>
                        <a:rPr lang="en-US" dirty="0" smtClean="0">
                          <a:solidFill>
                            <a:schemeClr val="bg1"/>
                          </a:solidFill>
                        </a:rPr>
                        <a:t>MAX</a:t>
                      </a:r>
                      <a:endParaRPr lang="en-US" dirty="0">
                        <a:solidFill>
                          <a:schemeClr val="bg1"/>
                        </a:solidFill>
                      </a:endParaRPr>
                    </a:p>
                  </a:txBody>
                  <a:tcPr/>
                </a:tc>
              </a:tr>
              <a:tr h="370840">
                <a:tc>
                  <a:txBody>
                    <a:bodyPr/>
                    <a:lstStyle/>
                    <a:p>
                      <a:pPr algn="ctr"/>
                      <a:r>
                        <a:rPr lang="en-US" dirty="0" smtClean="0"/>
                        <a:t>1</a:t>
                      </a:r>
                      <a:endParaRPr lang="en-US" dirty="0"/>
                    </a:p>
                  </a:txBody>
                  <a:tcPr/>
                </a:tc>
                <a:tc>
                  <a:txBody>
                    <a:bodyPr/>
                    <a:lstStyle/>
                    <a:p>
                      <a:pPr algn="ctr"/>
                      <a:r>
                        <a:rPr lang="en-US" dirty="0" smtClean="0"/>
                        <a:t>5.5</a:t>
                      </a:r>
                      <a:endParaRPr lang="en-US" dirty="0"/>
                    </a:p>
                  </a:txBody>
                  <a:tcPr/>
                </a:tc>
                <a:tc>
                  <a:txBody>
                    <a:bodyPr/>
                    <a:lstStyle/>
                    <a:p>
                      <a:pPr algn="ctr"/>
                      <a:r>
                        <a:rPr lang="en-US" dirty="0" smtClean="0"/>
                        <a:t>12.5</a:t>
                      </a:r>
                      <a:endParaRPr lang="en-US" dirty="0"/>
                    </a:p>
                  </a:txBody>
                  <a:tcPr/>
                </a:tc>
                <a:tc>
                  <a:txBody>
                    <a:bodyPr/>
                    <a:lstStyle/>
                    <a:p>
                      <a:pPr algn="ctr"/>
                      <a:r>
                        <a:rPr lang="en-US" dirty="0" smtClean="0"/>
                        <a:t>17</a:t>
                      </a:r>
                      <a:endParaRPr lang="en-US" dirty="0"/>
                    </a:p>
                  </a:txBody>
                  <a:tcPr/>
                </a:tc>
                <a:tc>
                  <a:txBody>
                    <a:bodyPr/>
                    <a:lstStyle/>
                    <a:p>
                      <a:pPr algn="ctr"/>
                      <a:r>
                        <a:rPr lang="en-US" dirty="0" smtClean="0"/>
                        <a:t>24</a:t>
                      </a:r>
                      <a:endParaRPr lang="en-US" dirty="0"/>
                    </a:p>
                  </a:txBody>
                  <a:tcPr/>
                </a:tc>
              </a:tr>
            </a:tbl>
          </a:graphicData>
        </a:graphic>
      </p:graphicFrame>
      <p:sp>
        <p:nvSpPr>
          <p:cNvPr id="17" name="TextBox 16"/>
          <p:cNvSpPr txBox="1"/>
          <p:nvPr/>
        </p:nvSpPr>
        <p:spPr>
          <a:xfrm>
            <a:off x="3496969" y="6218800"/>
            <a:ext cx="5211808" cy="369332"/>
          </a:xfrm>
          <a:prstGeom prst="rect">
            <a:avLst/>
          </a:prstGeom>
          <a:solidFill>
            <a:schemeClr val="accent2">
              <a:lumMod val="40000"/>
              <a:lumOff val="60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dirty="0" smtClean="0"/>
              <a:t>This is the method for an EVEN set of numbers</a:t>
            </a:r>
            <a:endParaRPr lang="en-US" dirty="0"/>
          </a:p>
        </p:txBody>
      </p:sp>
      <p:sp>
        <p:nvSpPr>
          <p:cNvPr id="2" name="TextBox 1"/>
          <p:cNvSpPr txBox="1"/>
          <p:nvPr/>
        </p:nvSpPr>
        <p:spPr>
          <a:xfrm>
            <a:off x="362874" y="3398071"/>
            <a:ext cx="8560515" cy="1200329"/>
          </a:xfrm>
          <a:prstGeom prst="rect">
            <a:avLst/>
          </a:prstGeom>
          <a:noFill/>
        </p:spPr>
        <p:txBody>
          <a:bodyPr wrap="square" rtlCol="0">
            <a:spAutoFit/>
          </a:bodyPr>
          <a:lstStyle/>
          <a:p>
            <a:r>
              <a:rPr lang="en-US" dirty="0" smtClean="0"/>
              <a:t>In an EVEN set of numbers there is no exact middle.</a:t>
            </a:r>
          </a:p>
          <a:p>
            <a:r>
              <a:rPr lang="en-US" dirty="0" smtClean="0"/>
              <a:t>The MEDIAN is the average of the two numbers in the middle.</a:t>
            </a:r>
          </a:p>
          <a:p>
            <a:r>
              <a:rPr lang="en-US" dirty="0" smtClean="0"/>
              <a:t>Q1 and Q3 are also found by taking the </a:t>
            </a:r>
            <a:r>
              <a:rPr lang="en-US" dirty="0" err="1" smtClean="0"/>
              <a:t>avg</a:t>
            </a:r>
            <a:r>
              <a:rPr lang="en-US" dirty="0" smtClean="0"/>
              <a:t> of the two numbers in the middle</a:t>
            </a:r>
            <a:endParaRPr lang="en-US" dirty="0"/>
          </a:p>
        </p:txBody>
      </p:sp>
    </p:spTree>
    <p:extLst>
      <p:ext uri="{BB962C8B-B14F-4D97-AF65-F5344CB8AC3E}">
        <p14:creationId xmlns:p14="http://schemas.microsoft.com/office/powerpoint/2010/main" val="1924308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p:cNvGraphicFramePr>
            <a:graphicFrameLocks noGrp="1"/>
          </p:cNvGraphicFramePr>
          <p:nvPr>
            <p:extLst>
              <p:ext uri="{D42A27DB-BD31-4B8C-83A1-F6EECF244321}">
                <p14:modId xmlns:p14="http://schemas.microsoft.com/office/powerpoint/2010/main" val="110697030"/>
              </p:ext>
            </p:extLst>
          </p:nvPr>
        </p:nvGraphicFramePr>
        <p:xfrm>
          <a:off x="1507505" y="1668867"/>
          <a:ext cx="6096000" cy="74168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370840">
                <a:tc>
                  <a:txBody>
                    <a:bodyPr/>
                    <a:lstStyle/>
                    <a:p>
                      <a:pPr algn="ctr"/>
                      <a:r>
                        <a:rPr lang="en-US" dirty="0" smtClean="0">
                          <a:solidFill>
                            <a:schemeClr val="bg1"/>
                          </a:solidFill>
                        </a:rPr>
                        <a:t>MIN</a:t>
                      </a:r>
                      <a:endParaRPr lang="en-US" dirty="0">
                        <a:solidFill>
                          <a:schemeClr val="bg1"/>
                        </a:solidFill>
                      </a:endParaRPr>
                    </a:p>
                  </a:txBody>
                  <a:tcPr/>
                </a:tc>
                <a:tc>
                  <a:txBody>
                    <a:bodyPr/>
                    <a:lstStyle/>
                    <a:p>
                      <a:pPr algn="ctr"/>
                      <a:r>
                        <a:rPr lang="en-US" dirty="0" smtClean="0">
                          <a:solidFill>
                            <a:schemeClr val="bg1"/>
                          </a:solidFill>
                        </a:rPr>
                        <a:t>Q1</a:t>
                      </a:r>
                      <a:endParaRPr lang="en-US" dirty="0">
                        <a:solidFill>
                          <a:schemeClr val="bg1"/>
                        </a:solidFill>
                      </a:endParaRPr>
                    </a:p>
                  </a:txBody>
                  <a:tcPr/>
                </a:tc>
                <a:tc>
                  <a:txBody>
                    <a:bodyPr/>
                    <a:lstStyle/>
                    <a:p>
                      <a:pPr algn="ctr"/>
                      <a:r>
                        <a:rPr lang="en-US" dirty="0" smtClean="0">
                          <a:solidFill>
                            <a:schemeClr val="bg1"/>
                          </a:solidFill>
                        </a:rPr>
                        <a:t>MEDIAN</a:t>
                      </a:r>
                      <a:endParaRPr lang="en-US" dirty="0">
                        <a:solidFill>
                          <a:schemeClr val="bg1"/>
                        </a:solidFill>
                      </a:endParaRPr>
                    </a:p>
                  </a:txBody>
                  <a:tcPr/>
                </a:tc>
                <a:tc>
                  <a:txBody>
                    <a:bodyPr/>
                    <a:lstStyle/>
                    <a:p>
                      <a:pPr algn="ctr"/>
                      <a:r>
                        <a:rPr lang="en-US" dirty="0" smtClean="0">
                          <a:solidFill>
                            <a:schemeClr val="bg1"/>
                          </a:solidFill>
                        </a:rPr>
                        <a:t>Q3</a:t>
                      </a:r>
                      <a:endParaRPr lang="en-US" dirty="0">
                        <a:solidFill>
                          <a:schemeClr val="bg1"/>
                        </a:solidFill>
                      </a:endParaRPr>
                    </a:p>
                  </a:txBody>
                  <a:tcPr/>
                </a:tc>
                <a:tc>
                  <a:txBody>
                    <a:bodyPr/>
                    <a:lstStyle/>
                    <a:p>
                      <a:pPr algn="ctr"/>
                      <a:r>
                        <a:rPr lang="en-US" dirty="0" smtClean="0">
                          <a:solidFill>
                            <a:schemeClr val="bg1"/>
                          </a:solidFill>
                        </a:rPr>
                        <a:t>MAX</a:t>
                      </a:r>
                      <a:endParaRPr lang="en-US" dirty="0">
                        <a:solidFill>
                          <a:schemeClr val="bg1"/>
                        </a:solidFill>
                      </a:endParaRPr>
                    </a:p>
                  </a:txBody>
                  <a:tcPr/>
                </a:tc>
              </a:tr>
              <a:tr h="370840">
                <a:tc>
                  <a:txBody>
                    <a:bodyPr/>
                    <a:lstStyle/>
                    <a:p>
                      <a:pPr algn="ctr"/>
                      <a:r>
                        <a:rPr lang="en-US" dirty="0" smtClean="0"/>
                        <a:t>1</a:t>
                      </a:r>
                      <a:endParaRPr lang="en-US" dirty="0"/>
                    </a:p>
                  </a:txBody>
                  <a:tcPr/>
                </a:tc>
                <a:tc>
                  <a:txBody>
                    <a:bodyPr/>
                    <a:lstStyle/>
                    <a:p>
                      <a:pPr algn="ctr"/>
                      <a:r>
                        <a:rPr lang="en-US" dirty="0" smtClean="0"/>
                        <a:t>5.5</a:t>
                      </a:r>
                      <a:endParaRPr lang="en-US" dirty="0"/>
                    </a:p>
                  </a:txBody>
                  <a:tcPr/>
                </a:tc>
                <a:tc>
                  <a:txBody>
                    <a:bodyPr/>
                    <a:lstStyle/>
                    <a:p>
                      <a:pPr algn="ctr"/>
                      <a:r>
                        <a:rPr lang="en-US" dirty="0" smtClean="0"/>
                        <a:t>12.5</a:t>
                      </a:r>
                      <a:endParaRPr lang="en-US" dirty="0"/>
                    </a:p>
                  </a:txBody>
                  <a:tcPr/>
                </a:tc>
                <a:tc>
                  <a:txBody>
                    <a:bodyPr/>
                    <a:lstStyle/>
                    <a:p>
                      <a:pPr algn="ctr"/>
                      <a:r>
                        <a:rPr lang="en-US" dirty="0" smtClean="0"/>
                        <a:t>17</a:t>
                      </a:r>
                      <a:endParaRPr lang="en-US" dirty="0"/>
                    </a:p>
                  </a:txBody>
                  <a:tcPr/>
                </a:tc>
                <a:tc>
                  <a:txBody>
                    <a:bodyPr/>
                    <a:lstStyle/>
                    <a:p>
                      <a:pPr algn="ctr"/>
                      <a:r>
                        <a:rPr lang="en-US" dirty="0" smtClean="0"/>
                        <a:t>24</a:t>
                      </a:r>
                      <a:endParaRPr lang="en-US" dirty="0"/>
                    </a:p>
                  </a:txBody>
                  <a:tcPr/>
                </a:tc>
              </a:tr>
            </a:tbl>
          </a:graphicData>
        </a:graphic>
      </p:graphicFrame>
      <p:sp>
        <p:nvSpPr>
          <p:cNvPr id="41" name="Title 40"/>
          <p:cNvSpPr>
            <a:spLocks noGrp="1"/>
          </p:cNvSpPr>
          <p:nvPr>
            <p:ph type="title"/>
          </p:nvPr>
        </p:nvSpPr>
        <p:spPr/>
        <p:txBody>
          <a:bodyPr/>
          <a:lstStyle/>
          <a:p>
            <a:r>
              <a:rPr lang="en-US" dirty="0" smtClean="0"/>
              <a:t>Construct a Boxplot</a:t>
            </a:r>
            <a:endParaRPr lang="en-US" dirty="0"/>
          </a:p>
        </p:txBody>
      </p:sp>
      <p:sp>
        <p:nvSpPr>
          <p:cNvPr id="42" name="TextBox 41"/>
          <p:cNvSpPr txBox="1"/>
          <p:nvPr/>
        </p:nvSpPr>
        <p:spPr>
          <a:xfrm>
            <a:off x="742241" y="3051666"/>
            <a:ext cx="8071440" cy="369332"/>
          </a:xfrm>
          <a:prstGeom prst="rect">
            <a:avLst/>
          </a:prstGeom>
          <a:noFill/>
        </p:spPr>
        <p:txBody>
          <a:bodyPr wrap="none" rtlCol="0">
            <a:spAutoFit/>
          </a:bodyPr>
          <a:lstStyle/>
          <a:p>
            <a:r>
              <a:rPr lang="en-US" dirty="0" smtClean="0"/>
              <a:t>First draw a number line that contains the numbers in your 5# summary</a:t>
            </a:r>
            <a:endParaRPr lang="en-US" dirty="0"/>
          </a:p>
        </p:txBody>
      </p:sp>
      <p:cxnSp>
        <p:nvCxnSpPr>
          <p:cNvPr id="44" name="Straight Connector 43"/>
          <p:cNvCxnSpPr/>
          <p:nvPr/>
        </p:nvCxnSpPr>
        <p:spPr>
          <a:xfrm flipV="1">
            <a:off x="1540493" y="5690944"/>
            <a:ext cx="5624540" cy="1"/>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1507505" y="5987863"/>
            <a:ext cx="5809628" cy="369332"/>
          </a:xfrm>
          <a:prstGeom prst="rect">
            <a:avLst/>
          </a:prstGeom>
          <a:noFill/>
        </p:spPr>
        <p:txBody>
          <a:bodyPr wrap="none" rtlCol="0">
            <a:spAutoFit/>
          </a:bodyPr>
          <a:lstStyle/>
          <a:p>
            <a:r>
              <a:rPr lang="en-US" dirty="0" smtClean="0"/>
              <a:t>0            5            10              15              20                25</a:t>
            </a:r>
            <a:endParaRPr lang="en-US" dirty="0"/>
          </a:p>
        </p:txBody>
      </p:sp>
    </p:spTree>
    <p:extLst>
      <p:ext uri="{BB962C8B-B14F-4D97-AF65-F5344CB8AC3E}">
        <p14:creationId xmlns:p14="http://schemas.microsoft.com/office/powerpoint/2010/main" val="3546333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randombar(horizontal)">
                                      <p:cBhvr>
                                        <p:cTn id="12" dur="500"/>
                                        <p:tgtEl>
                                          <p:spTgt spid="51"/>
                                        </p:tgtEl>
                                      </p:cBhvr>
                                    </p:animEffect>
                                  </p:childTnLst>
                                </p:cTn>
                              </p:par>
                              <p:par>
                                <p:cTn id="13" presetID="14" presetClass="entr" presetSubtype="1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randombar(horizontal)">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p:cNvGraphicFramePr>
            <a:graphicFrameLocks noGrp="1"/>
          </p:cNvGraphicFramePr>
          <p:nvPr>
            <p:extLst>
              <p:ext uri="{D42A27DB-BD31-4B8C-83A1-F6EECF244321}">
                <p14:modId xmlns:p14="http://schemas.microsoft.com/office/powerpoint/2010/main" val="1280047214"/>
              </p:ext>
            </p:extLst>
          </p:nvPr>
        </p:nvGraphicFramePr>
        <p:xfrm>
          <a:off x="1507505" y="1668867"/>
          <a:ext cx="6096000" cy="74168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370840">
                <a:tc>
                  <a:txBody>
                    <a:bodyPr/>
                    <a:lstStyle/>
                    <a:p>
                      <a:pPr algn="ctr"/>
                      <a:r>
                        <a:rPr lang="en-US" dirty="0" smtClean="0">
                          <a:solidFill>
                            <a:schemeClr val="bg1"/>
                          </a:solidFill>
                        </a:rPr>
                        <a:t>MIN</a:t>
                      </a:r>
                      <a:endParaRPr lang="en-US" dirty="0">
                        <a:solidFill>
                          <a:schemeClr val="bg1"/>
                        </a:solidFill>
                      </a:endParaRPr>
                    </a:p>
                  </a:txBody>
                  <a:tcPr/>
                </a:tc>
                <a:tc>
                  <a:txBody>
                    <a:bodyPr/>
                    <a:lstStyle/>
                    <a:p>
                      <a:pPr algn="ctr"/>
                      <a:r>
                        <a:rPr lang="en-US" dirty="0" smtClean="0">
                          <a:solidFill>
                            <a:schemeClr val="bg1"/>
                          </a:solidFill>
                        </a:rPr>
                        <a:t>Q1</a:t>
                      </a:r>
                      <a:endParaRPr lang="en-US" dirty="0">
                        <a:solidFill>
                          <a:schemeClr val="bg1"/>
                        </a:solidFill>
                      </a:endParaRPr>
                    </a:p>
                  </a:txBody>
                  <a:tcPr/>
                </a:tc>
                <a:tc>
                  <a:txBody>
                    <a:bodyPr/>
                    <a:lstStyle/>
                    <a:p>
                      <a:pPr algn="ctr"/>
                      <a:r>
                        <a:rPr lang="en-US" dirty="0" smtClean="0">
                          <a:solidFill>
                            <a:schemeClr val="bg1"/>
                          </a:solidFill>
                        </a:rPr>
                        <a:t>MEDIAN</a:t>
                      </a:r>
                      <a:endParaRPr lang="en-US" dirty="0">
                        <a:solidFill>
                          <a:schemeClr val="bg1"/>
                        </a:solidFill>
                      </a:endParaRPr>
                    </a:p>
                  </a:txBody>
                  <a:tcPr/>
                </a:tc>
                <a:tc>
                  <a:txBody>
                    <a:bodyPr/>
                    <a:lstStyle/>
                    <a:p>
                      <a:pPr algn="ctr"/>
                      <a:r>
                        <a:rPr lang="en-US" dirty="0" smtClean="0">
                          <a:solidFill>
                            <a:schemeClr val="bg1"/>
                          </a:solidFill>
                        </a:rPr>
                        <a:t>Q3</a:t>
                      </a:r>
                      <a:endParaRPr lang="en-US" dirty="0">
                        <a:solidFill>
                          <a:schemeClr val="bg1"/>
                        </a:solidFill>
                      </a:endParaRPr>
                    </a:p>
                  </a:txBody>
                  <a:tcPr/>
                </a:tc>
                <a:tc>
                  <a:txBody>
                    <a:bodyPr/>
                    <a:lstStyle/>
                    <a:p>
                      <a:pPr algn="ctr"/>
                      <a:r>
                        <a:rPr lang="en-US" dirty="0" smtClean="0">
                          <a:solidFill>
                            <a:schemeClr val="bg1"/>
                          </a:solidFill>
                        </a:rPr>
                        <a:t>MAX</a:t>
                      </a:r>
                      <a:endParaRPr lang="en-US" dirty="0">
                        <a:solidFill>
                          <a:schemeClr val="bg1"/>
                        </a:solidFill>
                      </a:endParaRPr>
                    </a:p>
                  </a:txBody>
                  <a:tcPr/>
                </a:tc>
              </a:tr>
              <a:tr h="370840">
                <a:tc>
                  <a:txBody>
                    <a:bodyPr/>
                    <a:lstStyle/>
                    <a:p>
                      <a:pPr algn="ctr"/>
                      <a:r>
                        <a:rPr lang="en-US" dirty="0" smtClean="0"/>
                        <a:t>1</a:t>
                      </a:r>
                      <a:endParaRPr lang="en-US" dirty="0"/>
                    </a:p>
                  </a:txBody>
                  <a:tcPr/>
                </a:tc>
                <a:tc>
                  <a:txBody>
                    <a:bodyPr/>
                    <a:lstStyle/>
                    <a:p>
                      <a:pPr algn="ctr"/>
                      <a:r>
                        <a:rPr lang="en-US" dirty="0" smtClean="0"/>
                        <a:t>5.5</a:t>
                      </a:r>
                      <a:endParaRPr lang="en-US" dirty="0"/>
                    </a:p>
                  </a:txBody>
                  <a:tcPr/>
                </a:tc>
                <a:tc>
                  <a:txBody>
                    <a:bodyPr/>
                    <a:lstStyle/>
                    <a:p>
                      <a:pPr algn="ctr"/>
                      <a:r>
                        <a:rPr lang="en-US" dirty="0" smtClean="0"/>
                        <a:t>12.5</a:t>
                      </a:r>
                      <a:endParaRPr lang="en-US" dirty="0"/>
                    </a:p>
                  </a:txBody>
                  <a:tcPr/>
                </a:tc>
                <a:tc>
                  <a:txBody>
                    <a:bodyPr/>
                    <a:lstStyle/>
                    <a:p>
                      <a:pPr algn="ctr"/>
                      <a:r>
                        <a:rPr lang="en-US" dirty="0" smtClean="0"/>
                        <a:t>17</a:t>
                      </a:r>
                      <a:endParaRPr lang="en-US" dirty="0"/>
                    </a:p>
                  </a:txBody>
                  <a:tcPr/>
                </a:tc>
                <a:tc>
                  <a:txBody>
                    <a:bodyPr/>
                    <a:lstStyle/>
                    <a:p>
                      <a:pPr algn="ctr"/>
                      <a:r>
                        <a:rPr lang="en-US" dirty="0" smtClean="0"/>
                        <a:t>24</a:t>
                      </a:r>
                      <a:endParaRPr lang="en-US" dirty="0"/>
                    </a:p>
                  </a:txBody>
                  <a:tcPr/>
                </a:tc>
              </a:tr>
            </a:tbl>
          </a:graphicData>
        </a:graphic>
      </p:graphicFrame>
      <p:sp>
        <p:nvSpPr>
          <p:cNvPr id="41" name="Title 40"/>
          <p:cNvSpPr>
            <a:spLocks noGrp="1"/>
          </p:cNvSpPr>
          <p:nvPr>
            <p:ph type="title"/>
          </p:nvPr>
        </p:nvSpPr>
        <p:spPr/>
        <p:txBody>
          <a:bodyPr/>
          <a:lstStyle/>
          <a:p>
            <a:r>
              <a:rPr lang="en-US" dirty="0" smtClean="0"/>
              <a:t>Construct a Boxplot</a:t>
            </a:r>
            <a:endParaRPr lang="en-US" dirty="0"/>
          </a:p>
        </p:txBody>
      </p:sp>
      <p:sp>
        <p:nvSpPr>
          <p:cNvPr id="42" name="TextBox 41"/>
          <p:cNvSpPr txBox="1"/>
          <p:nvPr/>
        </p:nvSpPr>
        <p:spPr>
          <a:xfrm>
            <a:off x="1540493" y="3035171"/>
            <a:ext cx="6089941" cy="369332"/>
          </a:xfrm>
          <a:prstGeom prst="rect">
            <a:avLst/>
          </a:prstGeom>
          <a:noFill/>
        </p:spPr>
        <p:txBody>
          <a:bodyPr wrap="none" rtlCol="0">
            <a:spAutoFit/>
          </a:bodyPr>
          <a:lstStyle/>
          <a:p>
            <a:r>
              <a:rPr lang="en-US" dirty="0" smtClean="0"/>
              <a:t>Next draw a rectangular box connecting Q1 and Q3</a:t>
            </a:r>
            <a:endParaRPr lang="en-US" dirty="0"/>
          </a:p>
        </p:txBody>
      </p:sp>
      <p:cxnSp>
        <p:nvCxnSpPr>
          <p:cNvPr id="44" name="Straight Connector 43"/>
          <p:cNvCxnSpPr/>
          <p:nvPr/>
        </p:nvCxnSpPr>
        <p:spPr>
          <a:xfrm flipV="1">
            <a:off x="1540493" y="5690944"/>
            <a:ext cx="5624540" cy="1"/>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1507505" y="5987863"/>
            <a:ext cx="5809628" cy="369332"/>
          </a:xfrm>
          <a:prstGeom prst="rect">
            <a:avLst/>
          </a:prstGeom>
          <a:noFill/>
        </p:spPr>
        <p:txBody>
          <a:bodyPr wrap="none" rtlCol="0">
            <a:spAutoFit/>
          </a:bodyPr>
          <a:lstStyle/>
          <a:p>
            <a:r>
              <a:rPr lang="en-US" dirty="0" smtClean="0"/>
              <a:t>0            5            10              15              20                25</a:t>
            </a:r>
            <a:endParaRPr lang="en-US" dirty="0"/>
          </a:p>
        </p:txBody>
      </p:sp>
      <p:sp>
        <p:nvSpPr>
          <p:cNvPr id="2" name="Frame 1"/>
          <p:cNvSpPr/>
          <p:nvPr/>
        </p:nvSpPr>
        <p:spPr>
          <a:xfrm>
            <a:off x="2705057" y="4206350"/>
            <a:ext cx="2540115" cy="84127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18004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p:cNvGraphicFramePr>
            <a:graphicFrameLocks noGrp="1"/>
          </p:cNvGraphicFramePr>
          <p:nvPr>
            <p:extLst>
              <p:ext uri="{D42A27DB-BD31-4B8C-83A1-F6EECF244321}">
                <p14:modId xmlns:p14="http://schemas.microsoft.com/office/powerpoint/2010/main" val="889436468"/>
              </p:ext>
            </p:extLst>
          </p:nvPr>
        </p:nvGraphicFramePr>
        <p:xfrm>
          <a:off x="1507505" y="1668867"/>
          <a:ext cx="6096000" cy="74168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370840">
                <a:tc>
                  <a:txBody>
                    <a:bodyPr/>
                    <a:lstStyle/>
                    <a:p>
                      <a:pPr algn="ctr"/>
                      <a:r>
                        <a:rPr lang="en-US" dirty="0" smtClean="0">
                          <a:solidFill>
                            <a:schemeClr val="bg1"/>
                          </a:solidFill>
                        </a:rPr>
                        <a:t>MIN</a:t>
                      </a:r>
                      <a:endParaRPr lang="en-US" dirty="0">
                        <a:solidFill>
                          <a:schemeClr val="bg1"/>
                        </a:solidFill>
                      </a:endParaRPr>
                    </a:p>
                  </a:txBody>
                  <a:tcPr/>
                </a:tc>
                <a:tc>
                  <a:txBody>
                    <a:bodyPr/>
                    <a:lstStyle/>
                    <a:p>
                      <a:pPr algn="ctr"/>
                      <a:r>
                        <a:rPr lang="en-US" dirty="0" smtClean="0">
                          <a:solidFill>
                            <a:schemeClr val="bg1"/>
                          </a:solidFill>
                        </a:rPr>
                        <a:t>Q1</a:t>
                      </a:r>
                      <a:endParaRPr lang="en-US" dirty="0">
                        <a:solidFill>
                          <a:schemeClr val="bg1"/>
                        </a:solidFill>
                      </a:endParaRPr>
                    </a:p>
                  </a:txBody>
                  <a:tcPr/>
                </a:tc>
                <a:tc>
                  <a:txBody>
                    <a:bodyPr/>
                    <a:lstStyle/>
                    <a:p>
                      <a:pPr algn="ctr"/>
                      <a:r>
                        <a:rPr lang="en-US" dirty="0" smtClean="0">
                          <a:solidFill>
                            <a:schemeClr val="bg1"/>
                          </a:solidFill>
                        </a:rPr>
                        <a:t>MEDIAN</a:t>
                      </a:r>
                      <a:endParaRPr lang="en-US" dirty="0">
                        <a:solidFill>
                          <a:schemeClr val="bg1"/>
                        </a:solidFill>
                      </a:endParaRPr>
                    </a:p>
                  </a:txBody>
                  <a:tcPr/>
                </a:tc>
                <a:tc>
                  <a:txBody>
                    <a:bodyPr/>
                    <a:lstStyle/>
                    <a:p>
                      <a:pPr algn="ctr"/>
                      <a:r>
                        <a:rPr lang="en-US" dirty="0" smtClean="0">
                          <a:solidFill>
                            <a:schemeClr val="bg1"/>
                          </a:solidFill>
                        </a:rPr>
                        <a:t>Q3</a:t>
                      </a:r>
                      <a:endParaRPr lang="en-US" dirty="0">
                        <a:solidFill>
                          <a:schemeClr val="bg1"/>
                        </a:solidFill>
                      </a:endParaRPr>
                    </a:p>
                  </a:txBody>
                  <a:tcPr/>
                </a:tc>
                <a:tc>
                  <a:txBody>
                    <a:bodyPr/>
                    <a:lstStyle/>
                    <a:p>
                      <a:pPr algn="ctr"/>
                      <a:r>
                        <a:rPr lang="en-US" dirty="0" smtClean="0">
                          <a:solidFill>
                            <a:schemeClr val="bg1"/>
                          </a:solidFill>
                        </a:rPr>
                        <a:t>MAX</a:t>
                      </a:r>
                      <a:endParaRPr lang="en-US" dirty="0">
                        <a:solidFill>
                          <a:schemeClr val="bg1"/>
                        </a:solidFill>
                      </a:endParaRPr>
                    </a:p>
                  </a:txBody>
                  <a:tcPr/>
                </a:tc>
              </a:tr>
              <a:tr h="370840">
                <a:tc>
                  <a:txBody>
                    <a:bodyPr/>
                    <a:lstStyle/>
                    <a:p>
                      <a:pPr algn="ctr"/>
                      <a:r>
                        <a:rPr lang="en-US" dirty="0" smtClean="0"/>
                        <a:t>1</a:t>
                      </a:r>
                      <a:endParaRPr lang="en-US" dirty="0"/>
                    </a:p>
                  </a:txBody>
                  <a:tcPr/>
                </a:tc>
                <a:tc>
                  <a:txBody>
                    <a:bodyPr/>
                    <a:lstStyle/>
                    <a:p>
                      <a:pPr algn="ctr"/>
                      <a:r>
                        <a:rPr lang="en-US" dirty="0" smtClean="0"/>
                        <a:t>5.5</a:t>
                      </a:r>
                      <a:endParaRPr lang="en-US" dirty="0"/>
                    </a:p>
                  </a:txBody>
                  <a:tcPr/>
                </a:tc>
                <a:tc>
                  <a:txBody>
                    <a:bodyPr/>
                    <a:lstStyle/>
                    <a:p>
                      <a:pPr algn="ctr"/>
                      <a:r>
                        <a:rPr lang="en-US" dirty="0" smtClean="0"/>
                        <a:t>12.5</a:t>
                      </a:r>
                      <a:endParaRPr lang="en-US" dirty="0"/>
                    </a:p>
                  </a:txBody>
                  <a:tcPr/>
                </a:tc>
                <a:tc>
                  <a:txBody>
                    <a:bodyPr/>
                    <a:lstStyle/>
                    <a:p>
                      <a:pPr algn="ctr"/>
                      <a:r>
                        <a:rPr lang="en-US" dirty="0" smtClean="0"/>
                        <a:t>17</a:t>
                      </a:r>
                      <a:endParaRPr lang="en-US" dirty="0"/>
                    </a:p>
                  </a:txBody>
                  <a:tcPr/>
                </a:tc>
                <a:tc>
                  <a:txBody>
                    <a:bodyPr/>
                    <a:lstStyle/>
                    <a:p>
                      <a:pPr algn="ctr"/>
                      <a:r>
                        <a:rPr lang="en-US" dirty="0" smtClean="0"/>
                        <a:t>24</a:t>
                      </a:r>
                      <a:endParaRPr lang="en-US" dirty="0"/>
                    </a:p>
                  </a:txBody>
                  <a:tcPr/>
                </a:tc>
              </a:tr>
            </a:tbl>
          </a:graphicData>
        </a:graphic>
      </p:graphicFrame>
      <p:sp>
        <p:nvSpPr>
          <p:cNvPr id="41" name="Title 40"/>
          <p:cNvSpPr>
            <a:spLocks noGrp="1"/>
          </p:cNvSpPr>
          <p:nvPr>
            <p:ph type="title"/>
          </p:nvPr>
        </p:nvSpPr>
        <p:spPr/>
        <p:txBody>
          <a:bodyPr/>
          <a:lstStyle/>
          <a:p>
            <a:r>
              <a:rPr lang="en-US" dirty="0" smtClean="0"/>
              <a:t>Construct a Boxplot</a:t>
            </a:r>
            <a:endParaRPr lang="en-US" dirty="0"/>
          </a:p>
        </p:txBody>
      </p:sp>
      <p:sp>
        <p:nvSpPr>
          <p:cNvPr id="42" name="TextBox 41"/>
          <p:cNvSpPr txBox="1"/>
          <p:nvPr/>
        </p:nvSpPr>
        <p:spPr>
          <a:xfrm>
            <a:off x="1540493" y="3035171"/>
            <a:ext cx="4137333" cy="369332"/>
          </a:xfrm>
          <a:prstGeom prst="rect">
            <a:avLst/>
          </a:prstGeom>
          <a:noFill/>
        </p:spPr>
        <p:txBody>
          <a:bodyPr wrap="none" rtlCol="0">
            <a:spAutoFit/>
          </a:bodyPr>
          <a:lstStyle/>
          <a:p>
            <a:r>
              <a:rPr lang="en-US" dirty="0" smtClean="0"/>
              <a:t>Place a vertical line for the MEDIAN</a:t>
            </a:r>
            <a:endParaRPr lang="en-US" dirty="0"/>
          </a:p>
        </p:txBody>
      </p:sp>
      <p:cxnSp>
        <p:nvCxnSpPr>
          <p:cNvPr id="44" name="Straight Connector 43"/>
          <p:cNvCxnSpPr/>
          <p:nvPr/>
        </p:nvCxnSpPr>
        <p:spPr>
          <a:xfrm flipV="1">
            <a:off x="1540493" y="5690944"/>
            <a:ext cx="5624540" cy="1"/>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1507505" y="5987863"/>
            <a:ext cx="5809628" cy="369332"/>
          </a:xfrm>
          <a:prstGeom prst="rect">
            <a:avLst/>
          </a:prstGeom>
          <a:noFill/>
        </p:spPr>
        <p:txBody>
          <a:bodyPr wrap="none" rtlCol="0">
            <a:spAutoFit/>
          </a:bodyPr>
          <a:lstStyle/>
          <a:p>
            <a:r>
              <a:rPr lang="en-US" dirty="0" smtClean="0"/>
              <a:t>0            5            10              15              20                25</a:t>
            </a:r>
            <a:endParaRPr lang="en-US" dirty="0"/>
          </a:p>
        </p:txBody>
      </p:sp>
      <p:sp>
        <p:nvSpPr>
          <p:cNvPr id="2" name="Frame 1"/>
          <p:cNvSpPr/>
          <p:nvPr/>
        </p:nvSpPr>
        <p:spPr>
          <a:xfrm>
            <a:off x="2705057" y="4206350"/>
            <a:ext cx="2540115" cy="84127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 name="Straight Connector 3"/>
          <p:cNvCxnSpPr/>
          <p:nvPr/>
        </p:nvCxnSpPr>
        <p:spPr>
          <a:xfrm>
            <a:off x="4107068" y="4206350"/>
            <a:ext cx="0" cy="841270"/>
          </a:xfrm>
          <a:prstGeom prst="line">
            <a:avLst/>
          </a:prstGeom>
          <a:ln w="5715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3175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p:cNvGraphicFramePr>
            <a:graphicFrameLocks noGrp="1"/>
          </p:cNvGraphicFramePr>
          <p:nvPr>
            <p:extLst>
              <p:ext uri="{D42A27DB-BD31-4B8C-83A1-F6EECF244321}">
                <p14:modId xmlns:p14="http://schemas.microsoft.com/office/powerpoint/2010/main" val="1303577529"/>
              </p:ext>
            </p:extLst>
          </p:nvPr>
        </p:nvGraphicFramePr>
        <p:xfrm>
          <a:off x="1507505" y="1668867"/>
          <a:ext cx="6096000" cy="74168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370840">
                <a:tc>
                  <a:txBody>
                    <a:bodyPr/>
                    <a:lstStyle/>
                    <a:p>
                      <a:pPr algn="ctr"/>
                      <a:r>
                        <a:rPr lang="en-US" dirty="0" smtClean="0">
                          <a:solidFill>
                            <a:schemeClr val="bg1"/>
                          </a:solidFill>
                        </a:rPr>
                        <a:t>MIN</a:t>
                      </a:r>
                      <a:endParaRPr lang="en-US" dirty="0">
                        <a:solidFill>
                          <a:schemeClr val="bg1"/>
                        </a:solidFill>
                      </a:endParaRPr>
                    </a:p>
                  </a:txBody>
                  <a:tcPr/>
                </a:tc>
                <a:tc>
                  <a:txBody>
                    <a:bodyPr/>
                    <a:lstStyle/>
                    <a:p>
                      <a:pPr algn="ctr"/>
                      <a:r>
                        <a:rPr lang="en-US" dirty="0" smtClean="0">
                          <a:solidFill>
                            <a:schemeClr val="bg1"/>
                          </a:solidFill>
                        </a:rPr>
                        <a:t>Q1</a:t>
                      </a:r>
                      <a:endParaRPr lang="en-US" dirty="0">
                        <a:solidFill>
                          <a:schemeClr val="bg1"/>
                        </a:solidFill>
                      </a:endParaRPr>
                    </a:p>
                  </a:txBody>
                  <a:tcPr/>
                </a:tc>
                <a:tc>
                  <a:txBody>
                    <a:bodyPr/>
                    <a:lstStyle/>
                    <a:p>
                      <a:pPr algn="ctr"/>
                      <a:r>
                        <a:rPr lang="en-US" dirty="0" smtClean="0">
                          <a:solidFill>
                            <a:schemeClr val="bg1"/>
                          </a:solidFill>
                        </a:rPr>
                        <a:t>MEDIAN</a:t>
                      </a:r>
                      <a:endParaRPr lang="en-US" dirty="0">
                        <a:solidFill>
                          <a:schemeClr val="bg1"/>
                        </a:solidFill>
                      </a:endParaRPr>
                    </a:p>
                  </a:txBody>
                  <a:tcPr/>
                </a:tc>
                <a:tc>
                  <a:txBody>
                    <a:bodyPr/>
                    <a:lstStyle/>
                    <a:p>
                      <a:pPr algn="ctr"/>
                      <a:r>
                        <a:rPr lang="en-US" dirty="0" smtClean="0">
                          <a:solidFill>
                            <a:schemeClr val="bg1"/>
                          </a:solidFill>
                        </a:rPr>
                        <a:t>Q3</a:t>
                      </a:r>
                      <a:endParaRPr lang="en-US" dirty="0">
                        <a:solidFill>
                          <a:schemeClr val="bg1"/>
                        </a:solidFill>
                      </a:endParaRPr>
                    </a:p>
                  </a:txBody>
                  <a:tcPr/>
                </a:tc>
                <a:tc>
                  <a:txBody>
                    <a:bodyPr/>
                    <a:lstStyle/>
                    <a:p>
                      <a:pPr algn="ctr"/>
                      <a:r>
                        <a:rPr lang="en-US" dirty="0" smtClean="0">
                          <a:solidFill>
                            <a:schemeClr val="bg1"/>
                          </a:solidFill>
                        </a:rPr>
                        <a:t>MAX</a:t>
                      </a:r>
                      <a:endParaRPr lang="en-US" dirty="0">
                        <a:solidFill>
                          <a:schemeClr val="bg1"/>
                        </a:solidFill>
                      </a:endParaRPr>
                    </a:p>
                  </a:txBody>
                  <a:tcPr/>
                </a:tc>
              </a:tr>
              <a:tr h="370840">
                <a:tc>
                  <a:txBody>
                    <a:bodyPr/>
                    <a:lstStyle/>
                    <a:p>
                      <a:pPr algn="ctr"/>
                      <a:r>
                        <a:rPr lang="en-US" dirty="0" smtClean="0"/>
                        <a:t>1</a:t>
                      </a:r>
                      <a:endParaRPr lang="en-US" dirty="0"/>
                    </a:p>
                  </a:txBody>
                  <a:tcPr/>
                </a:tc>
                <a:tc>
                  <a:txBody>
                    <a:bodyPr/>
                    <a:lstStyle/>
                    <a:p>
                      <a:pPr algn="ctr"/>
                      <a:r>
                        <a:rPr lang="en-US" dirty="0" smtClean="0"/>
                        <a:t>5.5</a:t>
                      </a:r>
                      <a:endParaRPr lang="en-US" dirty="0"/>
                    </a:p>
                  </a:txBody>
                  <a:tcPr/>
                </a:tc>
                <a:tc>
                  <a:txBody>
                    <a:bodyPr/>
                    <a:lstStyle/>
                    <a:p>
                      <a:pPr algn="ctr"/>
                      <a:r>
                        <a:rPr lang="en-US" dirty="0" smtClean="0"/>
                        <a:t>12.5</a:t>
                      </a:r>
                      <a:endParaRPr lang="en-US" dirty="0"/>
                    </a:p>
                  </a:txBody>
                  <a:tcPr/>
                </a:tc>
                <a:tc>
                  <a:txBody>
                    <a:bodyPr/>
                    <a:lstStyle/>
                    <a:p>
                      <a:pPr algn="ctr"/>
                      <a:r>
                        <a:rPr lang="en-US" dirty="0" smtClean="0"/>
                        <a:t>17</a:t>
                      </a:r>
                      <a:endParaRPr lang="en-US" dirty="0"/>
                    </a:p>
                  </a:txBody>
                  <a:tcPr/>
                </a:tc>
                <a:tc>
                  <a:txBody>
                    <a:bodyPr/>
                    <a:lstStyle/>
                    <a:p>
                      <a:pPr algn="ctr"/>
                      <a:r>
                        <a:rPr lang="en-US" dirty="0" smtClean="0"/>
                        <a:t>24</a:t>
                      </a:r>
                      <a:endParaRPr lang="en-US" dirty="0"/>
                    </a:p>
                  </a:txBody>
                  <a:tcPr/>
                </a:tc>
              </a:tr>
            </a:tbl>
          </a:graphicData>
        </a:graphic>
      </p:graphicFrame>
      <p:sp>
        <p:nvSpPr>
          <p:cNvPr id="41" name="Title 40"/>
          <p:cNvSpPr>
            <a:spLocks noGrp="1"/>
          </p:cNvSpPr>
          <p:nvPr>
            <p:ph type="title"/>
          </p:nvPr>
        </p:nvSpPr>
        <p:spPr/>
        <p:txBody>
          <a:bodyPr/>
          <a:lstStyle/>
          <a:p>
            <a:r>
              <a:rPr lang="en-US" dirty="0" smtClean="0"/>
              <a:t>Construct a Boxplot</a:t>
            </a:r>
            <a:endParaRPr lang="en-US" dirty="0"/>
          </a:p>
        </p:txBody>
      </p:sp>
      <p:sp>
        <p:nvSpPr>
          <p:cNvPr id="42" name="TextBox 41"/>
          <p:cNvSpPr txBox="1"/>
          <p:nvPr/>
        </p:nvSpPr>
        <p:spPr>
          <a:xfrm>
            <a:off x="1309574" y="3035171"/>
            <a:ext cx="7058343" cy="369332"/>
          </a:xfrm>
          <a:prstGeom prst="rect">
            <a:avLst/>
          </a:prstGeom>
          <a:noFill/>
        </p:spPr>
        <p:txBody>
          <a:bodyPr wrap="none" rtlCol="0">
            <a:spAutoFit/>
          </a:bodyPr>
          <a:lstStyle/>
          <a:p>
            <a:r>
              <a:rPr lang="en-US" dirty="0" smtClean="0"/>
              <a:t>The MIN and MAX get small tic marks and connect to the box</a:t>
            </a:r>
            <a:endParaRPr lang="en-US" dirty="0"/>
          </a:p>
        </p:txBody>
      </p:sp>
      <p:cxnSp>
        <p:nvCxnSpPr>
          <p:cNvPr id="44" name="Straight Connector 43"/>
          <p:cNvCxnSpPr/>
          <p:nvPr/>
        </p:nvCxnSpPr>
        <p:spPr>
          <a:xfrm flipV="1">
            <a:off x="1540493" y="5690944"/>
            <a:ext cx="5624540" cy="1"/>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1507505" y="5987863"/>
            <a:ext cx="5809628" cy="369332"/>
          </a:xfrm>
          <a:prstGeom prst="rect">
            <a:avLst/>
          </a:prstGeom>
          <a:noFill/>
        </p:spPr>
        <p:txBody>
          <a:bodyPr wrap="none" rtlCol="0">
            <a:spAutoFit/>
          </a:bodyPr>
          <a:lstStyle/>
          <a:p>
            <a:r>
              <a:rPr lang="en-US" dirty="0" smtClean="0"/>
              <a:t>0            5            10              15              20                25</a:t>
            </a:r>
            <a:endParaRPr lang="en-US" dirty="0"/>
          </a:p>
        </p:txBody>
      </p:sp>
      <p:sp>
        <p:nvSpPr>
          <p:cNvPr id="2" name="Frame 1"/>
          <p:cNvSpPr/>
          <p:nvPr/>
        </p:nvSpPr>
        <p:spPr>
          <a:xfrm>
            <a:off x="2705057" y="4206350"/>
            <a:ext cx="2540115" cy="84127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 name="Straight Connector 3"/>
          <p:cNvCxnSpPr/>
          <p:nvPr/>
        </p:nvCxnSpPr>
        <p:spPr>
          <a:xfrm>
            <a:off x="4107068" y="4206350"/>
            <a:ext cx="0" cy="84127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801825" y="4486774"/>
            <a:ext cx="0" cy="280423"/>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84972" y="4486774"/>
            <a:ext cx="0" cy="280423"/>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6" name="Straight Connector 5"/>
          <p:cNvCxnSpPr>
            <a:endCxn id="2" idx="1"/>
          </p:cNvCxnSpPr>
          <p:nvPr/>
        </p:nvCxnSpPr>
        <p:spPr>
          <a:xfrm flipV="1">
            <a:off x="1801825" y="4626985"/>
            <a:ext cx="903232" cy="8248"/>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2" idx="3"/>
          </p:cNvCxnSpPr>
          <p:nvPr/>
        </p:nvCxnSpPr>
        <p:spPr>
          <a:xfrm>
            <a:off x="5245172" y="4626985"/>
            <a:ext cx="1739800" cy="824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61301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p:cNvGraphicFramePr>
            <a:graphicFrameLocks noGrp="1"/>
          </p:cNvGraphicFramePr>
          <p:nvPr>
            <p:extLst>
              <p:ext uri="{D42A27DB-BD31-4B8C-83A1-F6EECF244321}">
                <p14:modId xmlns:p14="http://schemas.microsoft.com/office/powerpoint/2010/main" val="2517441939"/>
              </p:ext>
            </p:extLst>
          </p:nvPr>
        </p:nvGraphicFramePr>
        <p:xfrm>
          <a:off x="1507505" y="1668867"/>
          <a:ext cx="6096000" cy="74168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370840">
                <a:tc>
                  <a:txBody>
                    <a:bodyPr/>
                    <a:lstStyle/>
                    <a:p>
                      <a:pPr algn="ctr"/>
                      <a:r>
                        <a:rPr lang="en-US" dirty="0" smtClean="0">
                          <a:solidFill>
                            <a:schemeClr val="bg1"/>
                          </a:solidFill>
                        </a:rPr>
                        <a:t>MIN</a:t>
                      </a:r>
                      <a:endParaRPr lang="en-US" dirty="0">
                        <a:solidFill>
                          <a:schemeClr val="bg1"/>
                        </a:solidFill>
                      </a:endParaRPr>
                    </a:p>
                  </a:txBody>
                  <a:tcPr/>
                </a:tc>
                <a:tc>
                  <a:txBody>
                    <a:bodyPr/>
                    <a:lstStyle/>
                    <a:p>
                      <a:pPr algn="ctr"/>
                      <a:r>
                        <a:rPr lang="en-US" dirty="0" smtClean="0">
                          <a:solidFill>
                            <a:schemeClr val="bg1"/>
                          </a:solidFill>
                        </a:rPr>
                        <a:t>Q1</a:t>
                      </a:r>
                      <a:endParaRPr lang="en-US" dirty="0">
                        <a:solidFill>
                          <a:schemeClr val="bg1"/>
                        </a:solidFill>
                      </a:endParaRPr>
                    </a:p>
                  </a:txBody>
                  <a:tcPr/>
                </a:tc>
                <a:tc>
                  <a:txBody>
                    <a:bodyPr/>
                    <a:lstStyle/>
                    <a:p>
                      <a:pPr algn="ctr"/>
                      <a:r>
                        <a:rPr lang="en-US" dirty="0" smtClean="0">
                          <a:solidFill>
                            <a:schemeClr val="bg1"/>
                          </a:solidFill>
                        </a:rPr>
                        <a:t>MEDIAN</a:t>
                      </a:r>
                      <a:endParaRPr lang="en-US" dirty="0">
                        <a:solidFill>
                          <a:schemeClr val="bg1"/>
                        </a:solidFill>
                      </a:endParaRPr>
                    </a:p>
                  </a:txBody>
                  <a:tcPr/>
                </a:tc>
                <a:tc>
                  <a:txBody>
                    <a:bodyPr/>
                    <a:lstStyle/>
                    <a:p>
                      <a:pPr algn="ctr"/>
                      <a:r>
                        <a:rPr lang="en-US" dirty="0" smtClean="0">
                          <a:solidFill>
                            <a:schemeClr val="bg1"/>
                          </a:solidFill>
                        </a:rPr>
                        <a:t>Q3</a:t>
                      </a:r>
                      <a:endParaRPr lang="en-US" dirty="0">
                        <a:solidFill>
                          <a:schemeClr val="bg1"/>
                        </a:solidFill>
                      </a:endParaRPr>
                    </a:p>
                  </a:txBody>
                  <a:tcPr/>
                </a:tc>
                <a:tc>
                  <a:txBody>
                    <a:bodyPr/>
                    <a:lstStyle/>
                    <a:p>
                      <a:pPr algn="ctr"/>
                      <a:r>
                        <a:rPr lang="en-US" dirty="0" smtClean="0">
                          <a:solidFill>
                            <a:schemeClr val="bg1"/>
                          </a:solidFill>
                        </a:rPr>
                        <a:t>MAX</a:t>
                      </a:r>
                      <a:endParaRPr lang="en-US" dirty="0">
                        <a:solidFill>
                          <a:schemeClr val="bg1"/>
                        </a:solidFill>
                      </a:endParaRPr>
                    </a:p>
                  </a:txBody>
                  <a:tcPr/>
                </a:tc>
              </a:tr>
              <a:tr h="370840">
                <a:tc>
                  <a:txBody>
                    <a:bodyPr/>
                    <a:lstStyle/>
                    <a:p>
                      <a:pPr algn="ctr"/>
                      <a:r>
                        <a:rPr lang="en-US" dirty="0" smtClean="0"/>
                        <a:t>1</a:t>
                      </a:r>
                      <a:endParaRPr lang="en-US" dirty="0"/>
                    </a:p>
                  </a:txBody>
                  <a:tcPr/>
                </a:tc>
                <a:tc>
                  <a:txBody>
                    <a:bodyPr/>
                    <a:lstStyle/>
                    <a:p>
                      <a:pPr algn="ctr"/>
                      <a:r>
                        <a:rPr lang="en-US" dirty="0" smtClean="0"/>
                        <a:t>5.5</a:t>
                      </a:r>
                      <a:endParaRPr lang="en-US" dirty="0"/>
                    </a:p>
                  </a:txBody>
                  <a:tcPr/>
                </a:tc>
                <a:tc>
                  <a:txBody>
                    <a:bodyPr/>
                    <a:lstStyle/>
                    <a:p>
                      <a:pPr algn="ctr"/>
                      <a:r>
                        <a:rPr lang="en-US" dirty="0" smtClean="0"/>
                        <a:t>12.5</a:t>
                      </a:r>
                      <a:endParaRPr lang="en-US" dirty="0"/>
                    </a:p>
                  </a:txBody>
                  <a:tcPr/>
                </a:tc>
                <a:tc>
                  <a:txBody>
                    <a:bodyPr/>
                    <a:lstStyle/>
                    <a:p>
                      <a:pPr algn="ctr"/>
                      <a:r>
                        <a:rPr lang="en-US" dirty="0" smtClean="0"/>
                        <a:t>17</a:t>
                      </a:r>
                      <a:endParaRPr lang="en-US" dirty="0"/>
                    </a:p>
                  </a:txBody>
                  <a:tcPr/>
                </a:tc>
                <a:tc>
                  <a:txBody>
                    <a:bodyPr/>
                    <a:lstStyle/>
                    <a:p>
                      <a:pPr algn="ctr"/>
                      <a:r>
                        <a:rPr lang="en-US" dirty="0" smtClean="0"/>
                        <a:t>24</a:t>
                      </a:r>
                      <a:endParaRPr lang="en-US" dirty="0"/>
                    </a:p>
                  </a:txBody>
                  <a:tcPr/>
                </a:tc>
              </a:tr>
            </a:tbl>
          </a:graphicData>
        </a:graphic>
      </p:graphicFrame>
      <p:sp>
        <p:nvSpPr>
          <p:cNvPr id="41" name="Title 40"/>
          <p:cNvSpPr>
            <a:spLocks noGrp="1"/>
          </p:cNvSpPr>
          <p:nvPr>
            <p:ph type="title"/>
          </p:nvPr>
        </p:nvSpPr>
        <p:spPr/>
        <p:txBody>
          <a:bodyPr/>
          <a:lstStyle/>
          <a:p>
            <a:r>
              <a:rPr lang="en-US" dirty="0" smtClean="0"/>
              <a:t>Outliers in a boxplot</a:t>
            </a:r>
            <a:endParaRPr lang="en-US" dirty="0"/>
          </a:p>
        </p:txBody>
      </p:sp>
      <p:sp>
        <p:nvSpPr>
          <p:cNvPr id="42" name="TextBox 41"/>
          <p:cNvSpPr txBox="1"/>
          <p:nvPr/>
        </p:nvSpPr>
        <p:spPr>
          <a:xfrm>
            <a:off x="612775" y="2687009"/>
            <a:ext cx="7918450" cy="646331"/>
          </a:xfrm>
          <a:prstGeom prst="rect">
            <a:avLst/>
          </a:prstGeom>
          <a:noFill/>
        </p:spPr>
        <p:txBody>
          <a:bodyPr wrap="square" rtlCol="0">
            <a:spAutoFit/>
          </a:bodyPr>
          <a:lstStyle/>
          <a:p>
            <a:r>
              <a:rPr lang="en-US" dirty="0" smtClean="0"/>
              <a:t>There are no outliers in this set of numbers, but what if the MAX was a bigger number like 36………how would this change our boxplot?</a:t>
            </a:r>
            <a:endParaRPr lang="en-US" dirty="0"/>
          </a:p>
        </p:txBody>
      </p:sp>
      <p:cxnSp>
        <p:nvCxnSpPr>
          <p:cNvPr id="44" name="Straight Connector 43"/>
          <p:cNvCxnSpPr/>
          <p:nvPr/>
        </p:nvCxnSpPr>
        <p:spPr>
          <a:xfrm flipV="1">
            <a:off x="1540493" y="5690944"/>
            <a:ext cx="5624540" cy="1"/>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1507505" y="5987863"/>
            <a:ext cx="5809628" cy="369332"/>
          </a:xfrm>
          <a:prstGeom prst="rect">
            <a:avLst/>
          </a:prstGeom>
          <a:noFill/>
        </p:spPr>
        <p:txBody>
          <a:bodyPr wrap="none" rtlCol="0">
            <a:spAutoFit/>
          </a:bodyPr>
          <a:lstStyle/>
          <a:p>
            <a:r>
              <a:rPr lang="en-US" dirty="0" smtClean="0"/>
              <a:t>0            5            10              15              20                25</a:t>
            </a:r>
            <a:endParaRPr lang="en-US" dirty="0"/>
          </a:p>
        </p:txBody>
      </p:sp>
      <p:sp>
        <p:nvSpPr>
          <p:cNvPr id="2" name="Frame 1"/>
          <p:cNvSpPr/>
          <p:nvPr/>
        </p:nvSpPr>
        <p:spPr>
          <a:xfrm>
            <a:off x="2705057" y="4206350"/>
            <a:ext cx="2540115" cy="84127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 name="Straight Connector 3"/>
          <p:cNvCxnSpPr/>
          <p:nvPr/>
        </p:nvCxnSpPr>
        <p:spPr>
          <a:xfrm>
            <a:off x="4107068" y="4206350"/>
            <a:ext cx="0" cy="84127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801825" y="4486774"/>
            <a:ext cx="0" cy="280423"/>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84972" y="4486774"/>
            <a:ext cx="0" cy="280423"/>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6" name="Straight Connector 5"/>
          <p:cNvCxnSpPr>
            <a:endCxn id="2" idx="1"/>
          </p:cNvCxnSpPr>
          <p:nvPr/>
        </p:nvCxnSpPr>
        <p:spPr>
          <a:xfrm flipV="1">
            <a:off x="1801825" y="4626985"/>
            <a:ext cx="903232" cy="8248"/>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2" idx="3"/>
          </p:cNvCxnSpPr>
          <p:nvPr/>
        </p:nvCxnSpPr>
        <p:spPr>
          <a:xfrm>
            <a:off x="5245172" y="4626985"/>
            <a:ext cx="1739800" cy="824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4823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Game of Greed</a:t>
            </a:r>
            <a:endParaRPr lang="en-US" dirty="0"/>
          </a:p>
        </p:txBody>
      </p:sp>
      <p:sp>
        <p:nvSpPr>
          <p:cNvPr id="4" name="TextBox 3"/>
          <p:cNvSpPr txBox="1"/>
          <p:nvPr/>
        </p:nvSpPr>
        <p:spPr>
          <a:xfrm>
            <a:off x="392179" y="1895817"/>
            <a:ext cx="7650845" cy="4031873"/>
          </a:xfrm>
          <a:prstGeom prst="rect">
            <a:avLst/>
          </a:prstGeom>
          <a:solidFill>
            <a:schemeClr val="accent4">
              <a:lumMod val="40000"/>
              <a:lumOff val="60000"/>
            </a:schemeClr>
          </a:solidFill>
        </p:spPr>
        <p:txBody>
          <a:bodyPr wrap="square" rtlCol="0">
            <a:spAutoFit/>
          </a:bodyPr>
          <a:lstStyle/>
          <a:p>
            <a:r>
              <a:rPr lang="en-US" sz="3200" dirty="0" smtClean="0">
                <a:solidFill>
                  <a:srgbClr val="000000"/>
                </a:solidFill>
              </a:rPr>
              <a:t>The distribution of Greed scores had a fairly symmetric shape. The distribution had a mean score of 38.4 which is just a tiny bit more than the median </a:t>
            </a:r>
            <a:r>
              <a:rPr lang="en-US" sz="3200" dirty="0">
                <a:solidFill>
                  <a:srgbClr val="000000"/>
                </a:solidFill>
              </a:rPr>
              <a:t>s</a:t>
            </a:r>
            <a:r>
              <a:rPr lang="en-US" sz="3200" dirty="0" smtClean="0">
                <a:solidFill>
                  <a:srgbClr val="000000"/>
                </a:solidFill>
              </a:rPr>
              <a:t>core of 38. Out of the 28 students who played there were no outliers . Scored ranged from 13 up to 60.</a:t>
            </a:r>
            <a:endParaRPr lang="en-US" sz="3200" dirty="0">
              <a:solidFill>
                <a:srgbClr val="000000"/>
              </a:solidFill>
            </a:endParaRPr>
          </a:p>
        </p:txBody>
      </p:sp>
      <p:sp>
        <p:nvSpPr>
          <p:cNvPr id="3" name="TextBox 2"/>
          <p:cNvSpPr txBox="1"/>
          <p:nvPr/>
        </p:nvSpPr>
        <p:spPr>
          <a:xfrm>
            <a:off x="7756769" y="1094154"/>
            <a:ext cx="776963" cy="369332"/>
          </a:xfrm>
          <a:prstGeom prst="rect">
            <a:avLst/>
          </a:prstGeom>
          <a:solidFill>
            <a:srgbClr val="CCB400"/>
          </a:solidFill>
        </p:spPr>
        <p:txBody>
          <a:bodyPr wrap="none" rtlCol="0">
            <a:spAutoFit/>
          </a:bodyPr>
          <a:lstStyle/>
          <a:p>
            <a:r>
              <a:rPr lang="en-US" dirty="0" smtClean="0"/>
              <a:t>PER 2</a:t>
            </a:r>
            <a:endParaRPr lang="en-US" dirty="0"/>
          </a:p>
        </p:txBody>
      </p:sp>
    </p:spTree>
    <p:extLst>
      <p:ext uri="{BB962C8B-B14F-4D97-AF65-F5344CB8AC3E}">
        <p14:creationId xmlns:p14="http://schemas.microsoft.com/office/powerpoint/2010/main" val="75275971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p:nvPr>
        </p:nvSpPr>
        <p:spPr>
          <a:xfrm>
            <a:off x="750480" y="425196"/>
            <a:ext cx="7918450" cy="788894"/>
          </a:xfrm>
        </p:spPr>
        <p:txBody>
          <a:bodyPr/>
          <a:lstStyle/>
          <a:p>
            <a:r>
              <a:rPr lang="en-US" dirty="0" smtClean="0"/>
              <a:t>Outliers in a boxplot</a:t>
            </a:r>
            <a:endParaRPr lang="en-US" dirty="0"/>
          </a:p>
        </p:txBody>
      </p:sp>
      <p:sp>
        <p:nvSpPr>
          <p:cNvPr id="3" name="Rectangle 2"/>
          <p:cNvSpPr/>
          <p:nvPr/>
        </p:nvSpPr>
        <p:spPr>
          <a:xfrm>
            <a:off x="996066" y="4128382"/>
            <a:ext cx="5855577" cy="646331"/>
          </a:xfrm>
          <a:prstGeom prst="rect">
            <a:avLst/>
          </a:prstGeom>
        </p:spPr>
        <p:txBody>
          <a:bodyPr wrap="square">
            <a:spAutoFit/>
          </a:bodyPr>
          <a:lstStyle/>
          <a:p>
            <a:pPr algn="ctr"/>
            <a:r>
              <a:rPr lang="en-US" sz="3600" dirty="0" smtClean="0">
                <a:solidFill>
                  <a:schemeClr val="accent6">
                    <a:lumMod val="40000"/>
                    <a:lumOff val="60000"/>
                  </a:schemeClr>
                </a:solidFill>
              </a:rPr>
              <a:t>1,4,7,12,13,13,21,36</a:t>
            </a:r>
            <a:endParaRPr lang="en-US" sz="3600" dirty="0">
              <a:solidFill>
                <a:schemeClr val="accent6">
                  <a:lumMod val="40000"/>
                  <a:lumOff val="60000"/>
                </a:schemeClr>
              </a:solidFill>
            </a:endParaRPr>
          </a:p>
        </p:txBody>
      </p:sp>
      <p:sp>
        <p:nvSpPr>
          <p:cNvPr id="2" name="TextBox 1"/>
          <p:cNvSpPr txBox="1"/>
          <p:nvPr/>
        </p:nvSpPr>
        <p:spPr>
          <a:xfrm>
            <a:off x="1072126" y="1699035"/>
            <a:ext cx="5116793" cy="2308324"/>
          </a:xfrm>
          <a:prstGeom prst="rect">
            <a:avLst/>
          </a:prstGeom>
          <a:noFill/>
        </p:spPr>
        <p:txBody>
          <a:bodyPr wrap="none" rtlCol="0">
            <a:spAutoFit/>
          </a:bodyPr>
          <a:lstStyle/>
          <a:p>
            <a:r>
              <a:rPr lang="en-US" dirty="0" smtClean="0"/>
              <a:t>Do the following with the following numbers:</a:t>
            </a:r>
          </a:p>
          <a:p>
            <a:endParaRPr lang="en-US" dirty="0"/>
          </a:p>
          <a:p>
            <a:pPr marL="342900" indent="-342900">
              <a:buAutoNum type="arabicParenR"/>
            </a:pPr>
            <a:r>
              <a:rPr lang="en-US" dirty="0" smtClean="0"/>
              <a:t>Find the 5#-Summary</a:t>
            </a:r>
          </a:p>
          <a:p>
            <a:pPr marL="342900" indent="-342900">
              <a:buAutoNum type="arabicParenR"/>
            </a:pPr>
            <a:endParaRPr lang="en-US" dirty="0"/>
          </a:p>
          <a:p>
            <a:pPr marL="342900" indent="-342900">
              <a:buAutoNum type="arabicParenR"/>
            </a:pPr>
            <a:r>
              <a:rPr lang="en-US" dirty="0" smtClean="0"/>
              <a:t>Check for outliers</a:t>
            </a:r>
          </a:p>
          <a:p>
            <a:pPr marL="342900" indent="-342900">
              <a:buAutoNum type="arabicParenR"/>
            </a:pPr>
            <a:endParaRPr lang="en-US" dirty="0"/>
          </a:p>
          <a:p>
            <a:pPr marL="342900" indent="-342900">
              <a:buAutoNum type="arabicParenR"/>
            </a:pPr>
            <a:r>
              <a:rPr lang="en-US" dirty="0" smtClean="0"/>
              <a:t>Create a boxplot</a:t>
            </a:r>
          </a:p>
          <a:p>
            <a:endParaRPr lang="en-US" dirty="0" smtClean="0"/>
          </a:p>
        </p:txBody>
      </p:sp>
    </p:spTree>
    <p:extLst>
      <p:ext uri="{BB962C8B-B14F-4D97-AF65-F5344CB8AC3E}">
        <p14:creationId xmlns:p14="http://schemas.microsoft.com/office/powerpoint/2010/main" val="6586785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p:cNvGraphicFramePr>
            <a:graphicFrameLocks noGrp="1"/>
          </p:cNvGraphicFramePr>
          <p:nvPr>
            <p:extLst>
              <p:ext uri="{D42A27DB-BD31-4B8C-83A1-F6EECF244321}">
                <p14:modId xmlns:p14="http://schemas.microsoft.com/office/powerpoint/2010/main" val="3419296928"/>
              </p:ext>
            </p:extLst>
          </p:nvPr>
        </p:nvGraphicFramePr>
        <p:xfrm>
          <a:off x="1507505" y="2410547"/>
          <a:ext cx="6096000" cy="74168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370840">
                <a:tc>
                  <a:txBody>
                    <a:bodyPr/>
                    <a:lstStyle/>
                    <a:p>
                      <a:pPr algn="ctr"/>
                      <a:r>
                        <a:rPr lang="en-US" dirty="0" smtClean="0">
                          <a:solidFill>
                            <a:schemeClr val="bg1"/>
                          </a:solidFill>
                        </a:rPr>
                        <a:t>MIN</a:t>
                      </a:r>
                      <a:endParaRPr lang="en-US" dirty="0">
                        <a:solidFill>
                          <a:schemeClr val="bg1"/>
                        </a:solidFill>
                      </a:endParaRPr>
                    </a:p>
                  </a:txBody>
                  <a:tcPr/>
                </a:tc>
                <a:tc>
                  <a:txBody>
                    <a:bodyPr/>
                    <a:lstStyle/>
                    <a:p>
                      <a:pPr algn="ctr"/>
                      <a:r>
                        <a:rPr lang="en-US" dirty="0" smtClean="0">
                          <a:solidFill>
                            <a:schemeClr val="bg1"/>
                          </a:solidFill>
                        </a:rPr>
                        <a:t>Q1</a:t>
                      </a:r>
                      <a:endParaRPr lang="en-US" dirty="0">
                        <a:solidFill>
                          <a:schemeClr val="bg1"/>
                        </a:solidFill>
                      </a:endParaRPr>
                    </a:p>
                  </a:txBody>
                  <a:tcPr/>
                </a:tc>
                <a:tc>
                  <a:txBody>
                    <a:bodyPr/>
                    <a:lstStyle/>
                    <a:p>
                      <a:pPr algn="ctr"/>
                      <a:r>
                        <a:rPr lang="en-US" dirty="0" smtClean="0">
                          <a:solidFill>
                            <a:schemeClr val="bg1"/>
                          </a:solidFill>
                        </a:rPr>
                        <a:t>MEDIAN</a:t>
                      </a:r>
                      <a:endParaRPr lang="en-US" dirty="0">
                        <a:solidFill>
                          <a:schemeClr val="bg1"/>
                        </a:solidFill>
                      </a:endParaRPr>
                    </a:p>
                  </a:txBody>
                  <a:tcPr/>
                </a:tc>
                <a:tc>
                  <a:txBody>
                    <a:bodyPr/>
                    <a:lstStyle/>
                    <a:p>
                      <a:pPr algn="ctr"/>
                      <a:r>
                        <a:rPr lang="en-US" dirty="0" smtClean="0">
                          <a:solidFill>
                            <a:schemeClr val="bg1"/>
                          </a:solidFill>
                        </a:rPr>
                        <a:t>Q3</a:t>
                      </a:r>
                      <a:endParaRPr lang="en-US" dirty="0">
                        <a:solidFill>
                          <a:schemeClr val="bg1"/>
                        </a:solidFill>
                      </a:endParaRPr>
                    </a:p>
                  </a:txBody>
                  <a:tcPr/>
                </a:tc>
                <a:tc>
                  <a:txBody>
                    <a:bodyPr/>
                    <a:lstStyle/>
                    <a:p>
                      <a:pPr algn="ctr"/>
                      <a:r>
                        <a:rPr lang="en-US" dirty="0" smtClean="0">
                          <a:solidFill>
                            <a:schemeClr val="bg1"/>
                          </a:solidFill>
                        </a:rPr>
                        <a:t>MAX</a:t>
                      </a:r>
                      <a:endParaRPr lang="en-US" dirty="0">
                        <a:solidFill>
                          <a:schemeClr val="bg1"/>
                        </a:solidFill>
                      </a:endParaRPr>
                    </a:p>
                  </a:txBody>
                  <a:tcPr/>
                </a:tc>
              </a:tr>
              <a:tr h="370840">
                <a:tc>
                  <a:txBody>
                    <a:bodyPr/>
                    <a:lstStyle/>
                    <a:p>
                      <a:pPr algn="ctr"/>
                      <a:r>
                        <a:rPr lang="en-US" dirty="0" smtClean="0"/>
                        <a:t>1</a:t>
                      </a:r>
                      <a:endParaRPr lang="en-US" dirty="0"/>
                    </a:p>
                  </a:txBody>
                  <a:tcPr/>
                </a:tc>
                <a:tc>
                  <a:txBody>
                    <a:bodyPr/>
                    <a:lstStyle/>
                    <a:p>
                      <a:pPr algn="ctr"/>
                      <a:r>
                        <a:rPr lang="en-US" dirty="0" smtClean="0"/>
                        <a:t>5.5</a:t>
                      </a:r>
                      <a:endParaRPr lang="en-US" dirty="0"/>
                    </a:p>
                  </a:txBody>
                  <a:tcPr/>
                </a:tc>
                <a:tc>
                  <a:txBody>
                    <a:bodyPr/>
                    <a:lstStyle/>
                    <a:p>
                      <a:pPr algn="ctr"/>
                      <a:r>
                        <a:rPr lang="en-US" dirty="0" smtClean="0"/>
                        <a:t>12.5</a:t>
                      </a:r>
                      <a:endParaRPr lang="en-US" dirty="0"/>
                    </a:p>
                  </a:txBody>
                  <a:tcPr/>
                </a:tc>
                <a:tc>
                  <a:txBody>
                    <a:bodyPr/>
                    <a:lstStyle/>
                    <a:p>
                      <a:pPr algn="ctr"/>
                      <a:r>
                        <a:rPr lang="en-US" dirty="0" smtClean="0"/>
                        <a:t>17</a:t>
                      </a:r>
                      <a:endParaRPr lang="en-US" dirty="0"/>
                    </a:p>
                  </a:txBody>
                  <a:tcPr/>
                </a:tc>
                <a:tc>
                  <a:txBody>
                    <a:bodyPr/>
                    <a:lstStyle/>
                    <a:p>
                      <a:pPr algn="ctr"/>
                      <a:r>
                        <a:rPr lang="en-US" dirty="0" smtClean="0"/>
                        <a:t>36</a:t>
                      </a:r>
                      <a:endParaRPr lang="en-US" dirty="0"/>
                    </a:p>
                  </a:txBody>
                  <a:tcPr/>
                </a:tc>
              </a:tr>
            </a:tbl>
          </a:graphicData>
        </a:graphic>
      </p:graphicFrame>
      <p:sp>
        <p:nvSpPr>
          <p:cNvPr id="41" name="Title 40"/>
          <p:cNvSpPr>
            <a:spLocks noGrp="1"/>
          </p:cNvSpPr>
          <p:nvPr>
            <p:ph type="title"/>
          </p:nvPr>
        </p:nvSpPr>
        <p:spPr>
          <a:xfrm>
            <a:off x="750480" y="425196"/>
            <a:ext cx="7918450" cy="788894"/>
          </a:xfrm>
        </p:spPr>
        <p:txBody>
          <a:bodyPr/>
          <a:lstStyle/>
          <a:p>
            <a:r>
              <a:rPr lang="en-US" dirty="0" smtClean="0"/>
              <a:t>Outliers in a boxplot</a:t>
            </a:r>
            <a:endParaRPr lang="en-US" dirty="0"/>
          </a:p>
        </p:txBody>
      </p:sp>
      <p:sp>
        <p:nvSpPr>
          <p:cNvPr id="3" name="Rectangle 2"/>
          <p:cNvSpPr/>
          <p:nvPr/>
        </p:nvSpPr>
        <p:spPr>
          <a:xfrm>
            <a:off x="1309456" y="1357140"/>
            <a:ext cx="5855577" cy="646331"/>
          </a:xfrm>
          <a:prstGeom prst="rect">
            <a:avLst/>
          </a:prstGeom>
        </p:spPr>
        <p:txBody>
          <a:bodyPr wrap="square">
            <a:spAutoFit/>
          </a:bodyPr>
          <a:lstStyle/>
          <a:p>
            <a:pPr algn="ctr"/>
            <a:r>
              <a:rPr lang="en-US" sz="3600" dirty="0" smtClean="0">
                <a:solidFill>
                  <a:schemeClr val="accent6">
                    <a:lumMod val="40000"/>
                    <a:lumOff val="60000"/>
                  </a:schemeClr>
                </a:solidFill>
              </a:rPr>
              <a:t>1,4,7,12,13,13,21,36</a:t>
            </a:r>
            <a:endParaRPr lang="en-US" sz="3600" dirty="0">
              <a:solidFill>
                <a:schemeClr val="accent6">
                  <a:lumMod val="40000"/>
                  <a:lumOff val="60000"/>
                </a:schemeClr>
              </a:solidFill>
            </a:endParaRPr>
          </a:p>
        </p:txBody>
      </p:sp>
      <p:cxnSp>
        <p:nvCxnSpPr>
          <p:cNvPr id="7" name="Straight Arrow Connector 6"/>
          <p:cNvCxnSpPr/>
          <p:nvPr/>
        </p:nvCxnSpPr>
        <p:spPr>
          <a:xfrm flipH="1" flipV="1">
            <a:off x="6502741" y="1591148"/>
            <a:ext cx="1285246" cy="1223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895091" y="1392254"/>
            <a:ext cx="1248909"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t>Possible outlier</a:t>
            </a:r>
            <a:endParaRPr lang="en-US" dirty="0"/>
          </a:p>
        </p:txBody>
      </p:sp>
      <p:sp>
        <p:nvSpPr>
          <p:cNvPr id="13" name="TextBox 12"/>
          <p:cNvSpPr txBox="1"/>
          <p:nvPr/>
        </p:nvSpPr>
        <p:spPr>
          <a:xfrm>
            <a:off x="1309456" y="4069666"/>
            <a:ext cx="5638307" cy="1477328"/>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dirty="0" smtClean="0"/>
              <a:t>Checking for outliers we use the formulas:</a:t>
            </a:r>
          </a:p>
          <a:p>
            <a:endParaRPr lang="en-US" dirty="0"/>
          </a:p>
          <a:p>
            <a:r>
              <a:rPr lang="en-US" dirty="0" smtClean="0"/>
              <a:t>Q1 – 1.5(IQR)…..any number LOWER is an outlier</a:t>
            </a:r>
          </a:p>
          <a:p>
            <a:endParaRPr lang="en-US" dirty="0"/>
          </a:p>
          <a:p>
            <a:r>
              <a:rPr lang="en-US" dirty="0" smtClean="0"/>
              <a:t>Q3 + 1.5(IQR)…..any number LARGER is an outlier</a:t>
            </a:r>
            <a:endParaRPr lang="en-US" dirty="0"/>
          </a:p>
        </p:txBody>
      </p:sp>
      <p:sp>
        <p:nvSpPr>
          <p:cNvPr id="14" name="TextBox 13"/>
          <p:cNvSpPr txBox="1"/>
          <p:nvPr/>
        </p:nvSpPr>
        <p:spPr>
          <a:xfrm>
            <a:off x="2861205" y="6089200"/>
            <a:ext cx="1580368"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dirty="0" smtClean="0"/>
              <a:t>IQR = Q3-Q1</a:t>
            </a:r>
            <a:endParaRPr lang="en-US" dirty="0"/>
          </a:p>
        </p:txBody>
      </p:sp>
    </p:spTree>
    <p:extLst>
      <p:ext uri="{BB962C8B-B14F-4D97-AF65-F5344CB8AC3E}">
        <p14:creationId xmlns:p14="http://schemas.microsoft.com/office/powerpoint/2010/main" val="3434237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3" grpId="0"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p:nvPr>
        </p:nvSpPr>
        <p:spPr>
          <a:xfrm>
            <a:off x="750480" y="425196"/>
            <a:ext cx="7918450" cy="788894"/>
          </a:xfrm>
        </p:spPr>
        <p:txBody>
          <a:bodyPr/>
          <a:lstStyle/>
          <a:p>
            <a:r>
              <a:rPr lang="en-US" dirty="0" smtClean="0"/>
              <a:t>Outliers in a boxplot</a:t>
            </a:r>
            <a:endParaRPr lang="en-US" dirty="0"/>
          </a:p>
        </p:txBody>
      </p:sp>
      <p:sp>
        <p:nvSpPr>
          <p:cNvPr id="3" name="Rectangle 2"/>
          <p:cNvSpPr/>
          <p:nvPr/>
        </p:nvSpPr>
        <p:spPr>
          <a:xfrm>
            <a:off x="1309456" y="1357140"/>
            <a:ext cx="5855577" cy="646331"/>
          </a:xfrm>
          <a:prstGeom prst="rect">
            <a:avLst/>
          </a:prstGeom>
        </p:spPr>
        <p:txBody>
          <a:bodyPr wrap="square">
            <a:spAutoFit/>
          </a:bodyPr>
          <a:lstStyle/>
          <a:p>
            <a:pPr algn="ctr"/>
            <a:r>
              <a:rPr lang="en-US" sz="3600" dirty="0" smtClean="0">
                <a:solidFill>
                  <a:schemeClr val="accent6">
                    <a:lumMod val="40000"/>
                    <a:lumOff val="60000"/>
                  </a:schemeClr>
                </a:solidFill>
              </a:rPr>
              <a:t>1,4,7,12,13,13,21,36</a:t>
            </a:r>
            <a:endParaRPr lang="en-US" sz="3600" dirty="0">
              <a:solidFill>
                <a:schemeClr val="accent6">
                  <a:lumMod val="40000"/>
                  <a:lumOff val="60000"/>
                </a:schemeClr>
              </a:solidFill>
            </a:endParaRPr>
          </a:p>
        </p:txBody>
      </p:sp>
      <p:sp>
        <p:nvSpPr>
          <p:cNvPr id="2" name="TextBox 1"/>
          <p:cNvSpPr txBox="1"/>
          <p:nvPr/>
        </p:nvSpPr>
        <p:spPr>
          <a:xfrm>
            <a:off x="2371587" y="2307990"/>
            <a:ext cx="4019049" cy="769441"/>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en-US" sz="4400" dirty="0" smtClean="0"/>
              <a:t>36 is an outlier</a:t>
            </a:r>
            <a:endParaRPr lang="en-US" sz="4400" dirty="0"/>
          </a:p>
        </p:txBody>
      </p:sp>
      <p:cxnSp>
        <p:nvCxnSpPr>
          <p:cNvPr id="21" name="Straight Connector 20"/>
          <p:cNvCxnSpPr/>
          <p:nvPr/>
        </p:nvCxnSpPr>
        <p:spPr>
          <a:xfrm>
            <a:off x="581422" y="5971370"/>
            <a:ext cx="8277605"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81422" y="6268287"/>
            <a:ext cx="8430500" cy="369332"/>
          </a:xfrm>
          <a:prstGeom prst="rect">
            <a:avLst/>
          </a:prstGeom>
          <a:noFill/>
        </p:spPr>
        <p:txBody>
          <a:bodyPr wrap="none" rtlCol="0">
            <a:spAutoFit/>
          </a:bodyPr>
          <a:lstStyle/>
          <a:p>
            <a:r>
              <a:rPr lang="en-US" dirty="0" smtClean="0"/>
              <a:t>0            5            10              15              20              25         30          35          40  </a:t>
            </a:r>
            <a:endParaRPr lang="en-US" dirty="0"/>
          </a:p>
        </p:txBody>
      </p:sp>
      <p:sp>
        <p:nvSpPr>
          <p:cNvPr id="23" name="Frame 22"/>
          <p:cNvSpPr/>
          <p:nvPr/>
        </p:nvSpPr>
        <p:spPr>
          <a:xfrm>
            <a:off x="1801825" y="4495022"/>
            <a:ext cx="2540115" cy="84127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4" name="Straight Connector 23"/>
          <p:cNvCxnSpPr/>
          <p:nvPr/>
        </p:nvCxnSpPr>
        <p:spPr>
          <a:xfrm>
            <a:off x="3203836" y="4495022"/>
            <a:ext cx="0" cy="84127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98593" y="4775446"/>
            <a:ext cx="0" cy="280423"/>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23" idx="1"/>
          </p:cNvCxnSpPr>
          <p:nvPr/>
        </p:nvCxnSpPr>
        <p:spPr>
          <a:xfrm flipV="1">
            <a:off x="898593" y="4915657"/>
            <a:ext cx="903232" cy="8248"/>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81422" y="3380116"/>
            <a:ext cx="7910392" cy="646331"/>
          </a:xfrm>
          <a:prstGeom prst="rect">
            <a:avLst/>
          </a:prstGeom>
          <a:noFill/>
        </p:spPr>
        <p:txBody>
          <a:bodyPr wrap="square" rtlCol="0">
            <a:spAutoFit/>
          </a:bodyPr>
          <a:lstStyle/>
          <a:p>
            <a:r>
              <a:rPr lang="en-US" dirty="0" smtClean="0"/>
              <a:t>The Outlier 36 is now considered the MAX but it is displayed with a circle.  </a:t>
            </a:r>
            <a:endParaRPr lang="en-US" dirty="0"/>
          </a:p>
        </p:txBody>
      </p:sp>
      <p:sp>
        <p:nvSpPr>
          <p:cNvPr id="8" name="Donut 7"/>
          <p:cNvSpPr/>
          <p:nvPr/>
        </p:nvSpPr>
        <p:spPr>
          <a:xfrm>
            <a:off x="7895091" y="4767198"/>
            <a:ext cx="153006" cy="148459"/>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0" name="Straight Connector 29"/>
          <p:cNvCxnSpPr/>
          <p:nvPr/>
        </p:nvCxnSpPr>
        <p:spPr>
          <a:xfrm>
            <a:off x="4341940" y="4915657"/>
            <a:ext cx="1533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906018" y="4787634"/>
            <a:ext cx="0" cy="280423"/>
          </a:xfrm>
          <a:prstGeom prst="line">
            <a:avLst/>
          </a:prstGeom>
          <a:ln w="5715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22514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32"/>
                                        </p:tgtEl>
                                      </p:cBhvr>
                                    </p:animEffect>
                                    <p:set>
                                      <p:cBhvr>
                                        <p:cTn id="17" dur="1" fill="hold">
                                          <p:stCondLst>
                                            <p:cond delay="499"/>
                                          </p:stCondLst>
                                        </p:cTn>
                                        <p:tgtEl>
                                          <p:spTgt spid="32"/>
                                        </p:tgtEl>
                                        <p:attrNameLst>
                                          <p:attrName>style.visibility</p:attrName>
                                        </p:attrNameLst>
                                      </p:cBhvr>
                                      <p:to>
                                        <p:strVal val="hidden"/>
                                      </p:to>
                                    </p:set>
                                  </p:childTnLst>
                                </p:cTn>
                              </p:par>
                              <p:par>
                                <p:cTn id="18" presetID="3" presetClass="exit" presetSubtype="10" fill="hold" nodeType="withEffect">
                                  <p:stCondLst>
                                    <p:cond delay="0"/>
                                  </p:stCondLst>
                                  <p:childTnLst>
                                    <p:animEffect transition="out" filter="blinds(horizontal)">
                                      <p:cBhvr>
                                        <p:cTn id="19" dur="500"/>
                                        <p:tgtEl>
                                          <p:spTgt spid="30"/>
                                        </p:tgtEl>
                                      </p:cBhvr>
                                    </p:animEffect>
                                    <p:set>
                                      <p:cBhvr>
                                        <p:cTn id="20" dur="1" fill="hold">
                                          <p:stCondLst>
                                            <p:cond delay="499"/>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p:nvPr>
        </p:nvSpPr>
        <p:spPr>
          <a:xfrm>
            <a:off x="750480" y="425196"/>
            <a:ext cx="7918450" cy="788894"/>
          </a:xfrm>
        </p:spPr>
        <p:txBody>
          <a:bodyPr/>
          <a:lstStyle/>
          <a:p>
            <a:r>
              <a:rPr lang="en-US" dirty="0" smtClean="0"/>
              <a:t>Outliers in a boxplot</a:t>
            </a:r>
            <a:endParaRPr lang="en-US" dirty="0"/>
          </a:p>
        </p:txBody>
      </p:sp>
      <p:sp>
        <p:nvSpPr>
          <p:cNvPr id="3" name="Rectangle 2"/>
          <p:cNvSpPr/>
          <p:nvPr/>
        </p:nvSpPr>
        <p:spPr>
          <a:xfrm>
            <a:off x="1309456" y="1357140"/>
            <a:ext cx="5855577" cy="646331"/>
          </a:xfrm>
          <a:prstGeom prst="rect">
            <a:avLst/>
          </a:prstGeom>
        </p:spPr>
        <p:txBody>
          <a:bodyPr wrap="square">
            <a:spAutoFit/>
          </a:bodyPr>
          <a:lstStyle/>
          <a:p>
            <a:pPr algn="ctr"/>
            <a:r>
              <a:rPr lang="en-US" sz="3600" dirty="0" smtClean="0">
                <a:solidFill>
                  <a:schemeClr val="accent6">
                    <a:lumMod val="40000"/>
                    <a:lumOff val="60000"/>
                  </a:schemeClr>
                </a:solidFill>
              </a:rPr>
              <a:t>1,4,7,12,13,13,21,36</a:t>
            </a:r>
            <a:endParaRPr lang="en-US" sz="3600" dirty="0">
              <a:solidFill>
                <a:schemeClr val="accent6">
                  <a:lumMod val="40000"/>
                  <a:lumOff val="60000"/>
                </a:schemeClr>
              </a:solidFill>
            </a:endParaRPr>
          </a:p>
        </p:txBody>
      </p:sp>
      <p:sp>
        <p:nvSpPr>
          <p:cNvPr id="2" name="TextBox 1"/>
          <p:cNvSpPr txBox="1"/>
          <p:nvPr/>
        </p:nvSpPr>
        <p:spPr>
          <a:xfrm>
            <a:off x="2371587" y="2307990"/>
            <a:ext cx="4019049" cy="769441"/>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en-US" sz="4400" dirty="0" smtClean="0"/>
              <a:t>36 is an outlier</a:t>
            </a:r>
            <a:endParaRPr lang="en-US" sz="4400" dirty="0"/>
          </a:p>
        </p:txBody>
      </p:sp>
      <p:cxnSp>
        <p:nvCxnSpPr>
          <p:cNvPr id="21" name="Straight Connector 20"/>
          <p:cNvCxnSpPr/>
          <p:nvPr/>
        </p:nvCxnSpPr>
        <p:spPr>
          <a:xfrm>
            <a:off x="581422" y="5971370"/>
            <a:ext cx="8277605"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81422" y="6268287"/>
            <a:ext cx="8430500" cy="369332"/>
          </a:xfrm>
          <a:prstGeom prst="rect">
            <a:avLst/>
          </a:prstGeom>
          <a:noFill/>
        </p:spPr>
        <p:txBody>
          <a:bodyPr wrap="none" rtlCol="0">
            <a:spAutoFit/>
          </a:bodyPr>
          <a:lstStyle/>
          <a:p>
            <a:r>
              <a:rPr lang="en-US" dirty="0" smtClean="0"/>
              <a:t>0            5            10              15              20                25         30          35          40</a:t>
            </a:r>
            <a:endParaRPr lang="en-US" dirty="0"/>
          </a:p>
        </p:txBody>
      </p:sp>
      <p:sp>
        <p:nvSpPr>
          <p:cNvPr id="23" name="Frame 22"/>
          <p:cNvSpPr/>
          <p:nvPr/>
        </p:nvSpPr>
        <p:spPr>
          <a:xfrm>
            <a:off x="1801825" y="4495022"/>
            <a:ext cx="2540115" cy="84127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4" name="Straight Connector 23"/>
          <p:cNvCxnSpPr/>
          <p:nvPr/>
        </p:nvCxnSpPr>
        <p:spPr>
          <a:xfrm>
            <a:off x="3203836" y="4495022"/>
            <a:ext cx="0" cy="84127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98593" y="4775446"/>
            <a:ext cx="0" cy="280423"/>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23" idx="1"/>
          </p:cNvCxnSpPr>
          <p:nvPr/>
        </p:nvCxnSpPr>
        <p:spPr>
          <a:xfrm flipV="1">
            <a:off x="898593" y="4915657"/>
            <a:ext cx="903232" cy="8248"/>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81422" y="3380116"/>
            <a:ext cx="7910392" cy="646331"/>
          </a:xfrm>
          <a:prstGeom prst="rect">
            <a:avLst/>
          </a:prstGeom>
          <a:noFill/>
        </p:spPr>
        <p:txBody>
          <a:bodyPr wrap="square" rtlCol="0">
            <a:spAutoFit/>
          </a:bodyPr>
          <a:lstStyle/>
          <a:p>
            <a:r>
              <a:rPr lang="en-US" dirty="0" smtClean="0"/>
              <a:t>The tail is now extended to the next highest number in the set which is 21.</a:t>
            </a:r>
            <a:endParaRPr lang="en-US" dirty="0"/>
          </a:p>
        </p:txBody>
      </p:sp>
      <p:sp>
        <p:nvSpPr>
          <p:cNvPr id="8" name="Donut 7"/>
          <p:cNvSpPr/>
          <p:nvPr/>
        </p:nvSpPr>
        <p:spPr>
          <a:xfrm>
            <a:off x="7895091" y="4767198"/>
            <a:ext cx="153006" cy="148459"/>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p:cNvCxnSpPr/>
          <p:nvPr/>
        </p:nvCxnSpPr>
        <p:spPr>
          <a:xfrm flipV="1">
            <a:off x="4341940" y="4915657"/>
            <a:ext cx="722547" cy="164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064487" y="4775445"/>
            <a:ext cx="0" cy="280423"/>
          </a:xfrm>
          <a:prstGeom prst="line">
            <a:avLst/>
          </a:prstGeom>
          <a:ln w="5715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97047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for outliers</a:t>
            </a:r>
            <a:endParaRPr lang="en-US" dirty="0"/>
          </a:p>
        </p:txBody>
      </p:sp>
      <p:sp>
        <p:nvSpPr>
          <p:cNvPr id="4" name="TextBox 3"/>
          <p:cNvSpPr txBox="1"/>
          <p:nvPr/>
        </p:nvSpPr>
        <p:spPr>
          <a:xfrm>
            <a:off x="1626777" y="2697510"/>
            <a:ext cx="5044770"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3600" dirty="0" smtClean="0"/>
              <a:t>2,5,1,3,7,8,10,12,6,8,41</a:t>
            </a:r>
            <a:endParaRPr lang="en-US" sz="3600" dirty="0"/>
          </a:p>
        </p:txBody>
      </p:sp>
      <p:sp>
        <p:nvSpPr>
          <p:cNvPr id="5" name="TextBox 4"/>
          <p:cNvSpPr txBox="1"/>
          <p:nvPr/>
        </p:nvSpPr>
        <p:spPr>
          <a:xfrm>
            <a:off x="1477762" y="3886072"/>
            <a:ext cx="5638307" cy="1477328"/>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dirty="0" smtClean="0"/>
              <a:t>Checking for outliers we use the formulas:</a:t>
            </a:r>
          </a:p>
          <a:p>
            <a:endParaRPr lang="en-US" dirty="0"/>
          </a:p>
          <a:p>
            <a:r>
              <a:rPr lang="en-US" dirty="0" smtClean="0"/>
              <a:t>Q1 – 1.5(IQR)…..any number LOWER is an outlier</a:t>
            </a:r>
          </a:p>
          <a:p>
            <a:endParaRPr lang="en-US" dirty="0"/>
          </a:p>
          <a:p>
            <a:r>
              <a:rPr lang="en-US" dirty="0" smtClean="0"/>
              <a:t>Q3 + 1.5(IQR)…..any number LARGER is an outlier</a:t>
            </a:r>
            <a:endParaRPr lang="en-US" dirty="0"/>
          </a:p>
        </p:txBody>
      </p:sp>
      <p:sp>
        <p:nvSpPr>
          <p:cNvPr id="6" name="TextBox 5"/>
          <p:cNvSpPr txBox="1"/>
          <p:nvPr/>
        </p:nvSpPr>
        <p:spPr>
          <a:xfrm>
            <a:off x="3228418" y="5904534"/>
            <a:ext cx="1580368"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dirty="0" smtClean="0"/>
              <a:t>IQR = Q3-Q1</a:t>
            </a:r>
            <a:endParaRPr lang="en-US" dirty="0"/>
          </a:p>
        </p:txBody>
      </p:sp>
    </p:spTree>
    <p:extLst>
      <p:ext uri="{BB962C8B-B14F-4D97-AF65-F5344CB8AC3E}">
        <p14:creationId xmlns:p14="http://schemas.microsoft.com/office/powerpoint/2010/main" val="3585928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Check for Outliers on calculator</a:t>
            </a:r>
            <a:endParaRPr lang="en-US" dirty="0"/>
          </a:p>
        </p:txBody>
      </p:sp>
      <p:sp>
        <p:nvSpPr>
          <p:cNvPr id="4" name="TextBox 3"/>
          <p:cNvSpPr txBox="1"/>
          <p:nvPr/>
        </p:nvSpPr>
        <p:spPr>
          <a:xfrm>
            <a:off x="2024592" y="1871336"/>
            <a:ext cx="5044770"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3600" dirty="0" smtClean="0"/>
              <a:t>2,5,1,3,7,8,10,12,6,8,41</a:t>
            </a:r>
            <a:endParaRPr lang="en-US" sz="3600" dirty="0"/>
          </a:p>
        </p:txBody>
      </p:sp>
      <p:sp>
        <p:nvSpPr>
          <p:cNvPr id="5" name="TextBox 4"/>
          <p:cNvSpPr txBox="1"/>
          <p:nvPr/>
        </p:nvSpPr>
        <p:spPr>
          <a:xfrm>
            <a:off x="2024592" y="3105798"/>
            <a:ext cx="5237331" cy="369332"/>
          </a:xfrm>
          <a:prstGeom prst="rect">
            <a:avLst/>
          </a:prstGeom>
          <a:noFill/>
        </p:spPr>
        <p:txBody>
          <a:bodyPr wrap="none" rtlCol="0">
            <a:spAutoFit/>
          </a:bodyPr>
          <a:lstStyle/>
          <a:p>
            <a:r>
              <a:rPr lang="en-US" dirty="0" smtClean="0"/>
              <a:t>Put the numbers in a list(L1) and do a boxplot</a:t>
            </a:r>
            <a:endParaRPr lang="en-US" dirty="0"/>
          </a:p>
        </p:txBody>
      </p:sp>
    </p:spTree>
    <p:extLst>
      <p:ext uri="{BB962C8B-B14F-4D97-AF65-F5344CB8AC3E}">
        <p14:creationId xmlns:p14="http://schemas.microsoft.com/office/powerpoint/2010/main" val="40577902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353213"/>
            <a:ext cx="7918450" cy="788894"/>
          </a:xfrm>
        </p:spPr>
        <p:txBody>
          <a:bodyPr/>
          <a:lstStyle/>
          <a:p>
            <a:r>
              <a:rPr lang="en-US" dirty="0" smtClean="0"/>
              <a:t>5# Summary of Histogram</a:t>
            </a:r>
            <a:endParaRPr lang="en-US" dirty="0"/>
          </a:p>
        </p:txBody>
      </p:sp>
      <p:pic>
        <p:nvPicPr>
          <p:cNvPr id="3" name="Picture 2" descr="Screen Shot 2013-09-06 at 7.55.59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56492" y="1583234"/>
            <a:ext cx="6471386" cy="4718378"/>
          </a:xfrm>
          <a:prstGeom prst="rect">
            <a:avLst/>
          </a:prstGeom>
        </p:spPr>
      </p:pic>
    </p:spTree>
    <p:extLst>
      <p:ext uri="{BB962C8B-B14F-4D97-AF65-F5344CB8AC3E}">
        <p14:creationId xmlns:p14="http://schemas.microsoft.com/office/powerpoint/2010/main" val="200113422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353213"/>
            <a:ext cx="7918450" cy="788894"/>
          </a:xfrm>
        </p:spPr>
        <p:txBody>
          <a:bodyPr/>
          <a:lstStyle/>
          <a:p>
            <a:r>
              <a:rPr lang="en-US" dirty="0" smtClean="0"/>
              <a:t>5# Summary of Histogram</a:t>
            </a:r>
            <a:endParaRPr lang="en-US" dirty="0"/>
          </a:p>
        </p:txBody>
      </p:sp>
      <p:pic>
        <p:nvPicPr>
          <p:cNvPr id="3" name="Picture 2" descr="Screen Shot 2013-09-06 at 7.55.59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56492" y="1583234"/>
            <a:ext cx="6471386" cy="4718378"/>
          </a:xfrm>
          <a:prstGeom prst="rect">
            <a:avLst/>
          </a:prstGeom>
        </p:spPr>
      </p:pic>
      <p:sp>
        <p:nvSpPr>
          <p:cNvPr id="4" name="TextBox 3"/>
          <p:cNvSpPr txBox="1"/>
          <p:nvPr/>
        </p:nvSpPr>
        <p:spPr>
          <a:xfrm>
            <a:off x="6445109" y="1640107"/>
            <a:ext cx="44052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10</a:t>
            </a:r>
            <a:endParaRPr lang="en-US" dirty="0"/>
          </a:p>
        </p:txBody>
      </p:sp>
      <p:sp>
        <p:nvSpPr>
          <p:cNvPr id="5" name="TextBox 4"/>
          <p:cNvSpPr txBox="1"/>
          <p:nvPr/>
        </p:nvSpPr>
        <p:spPr>
          <a:xfrm>
            <a:off x="5976601" y="2200399"/>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8</a:t>
            </a:r>
          </a:p>
        </p:txBody>
      </p:sp>
      <p:sp>
        <p:nvSpPr>
          <p:cNvPr id="6" name="TextBox 5"/>
          <p:cNvSpPr txBox="1"/>
          <p:nvPr/>
        </p:nvSpPr>
        <p:spPr>
          <a:xfrm>
            <a:off x="5426871" y="2816231"/>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6</a:t>
            </a:r>
          </a:p>
        </p:txBody>
      </p:sp>
      <p:sp>
        <p:nvSpPr>
          <p:cNvPr id="7" name="TextBox 6"/>
          <p:cNvSpPr txBox="1"/>
          <p:nvPr/>
        </p:nvSpPr>
        <p:spPr>
          <a:xfrm>
            <a:off x="4739801" y="3479755"/>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4</a:t>
            </a:r>
          </a:p>
        </p:txBody>
      </p:sp>
      <p:sp>
        <p:nvSpPr>
          <p:cNvPr id="8" name="TextBox 7"/>
          <p:cNvSpPr txBox="1"/>
          <p:nvPr/>
        </p:nvSpPr>
        <p:spPr>
          <a:xfrm>
            <a:off x="4299281" y="3849087"/>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3</a:t>
            </a:r>
          </a:p>
        </p:txBody>
      </p:sp>
      <p:sp>
        <p:nvSpPr>
          <p:cNvPr id="9" name="TextBox 8"/>
          <p:cNvSpPr txBox="1"/>
          <p:nvPr/>
        </p:nvSpPr>
        <p:spPr>
          <a:xfrm>
            <a:off x="3707253" y="4427647"/>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1</a:t>
            </a:r>
            <a:endParaRPr lang="en-US" dirty="0"/>
          </a:p>
        </p:txBody>
      </p:sp>
      <p:sp>
        <p:nvSpPr>
          <p:cNvPr id="10" name="TextBox 9"/>
          <p:cNvSpPr txBox="1"/>
          <p:nvPr/>
        </p:nvSpPr>
        <p:spPr>
          <a:xfrm>
            <a:off x="2608544" y="4395381"/>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1</a:t>
            </a:r>
            <a:endParaRPr lang="en-US" dirty="0"/>
          </a:p>
        </p:txBody>
      </p:sp>
      <p:sp>
        <p:nvSpPr>
          <p:cNvPr id="11" name="TextBox 10"/>
          <p:cNvSpPr txBox="1"/>
          <p:nvPr/>
        </p:nvSpPr>
        <p:spPr>
          <a:xfrm>
            <a:off x="8037431" y="4644672"/>
            <a:ext cx="721171"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n=33</a:t>
            </a:r>
            <a:endParaRPr lang="en-US" dirty="0"/>
          </a:p>
        </p:txBody>
      </p:sp>
    </p:spTree>
    <p:extLst>
      <p:ext uri="{BB962C8B-B14F-4D97-AF65-F5344CB8AC3E}">
        <p14:creationId xmlns:p14="http://schemas.microsoft.com/office/powerpoint/2010/main" val="394903930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9-06 at 7.55.59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56492" y="1583234"/>
            <a:ext cx="6471386" cy="4718378"/>
          </a:xfrm>
          <a:prstGeom prst="rect">
            <a:avLst/>
          </a:prstGeom>
        </p:spPr>
      </p:pic>
      <p:sp>
        <p:nvSpPr>
          <p:cNvPr id="4" name="TextBox 3"/>
          <p:cNvSpPr txBox="1"/>
          <p:nvPr/>
        </p:nvSpPr>
        <p:spPr>
          <a:xfrm>
            <a:off x="6445109" y="1640107"/>
            <a:ext cx="44052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10</a:t>
            </a:r>
            <a:endParaRPr lang="en-US" dirty="0"/>
          </a:p>
        </p:txBody>
      </p:sp>
      <p:sp>
        <p:nvSpPr>
          <p:cNvPr id="5" name="TextBox 4"/>
          <p:cNvSpPr txBox="1"/>
          <p:nvPr/>
        </p:nvSpPr>
        <p:spPr>
          <a:xfrm>
            <a:off x="5976601" y="2200399"/>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8</a:t>
            </a:r>
          </a:p>
        </p:txBody>
      </p:sp>
      <p:sp>
        <p:nvSpPr>
          <p:cNvPr id="6" name="TextBox 5"/>
          <p:cNvSpPr txBox="1"/>
          <p:nvPr/>
        </p:nvSpPr>
        <p:spPr>
          <a:xfrm>
            <a:off x="5426871" y="2816231"/>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6</a:t>
            </a:r>
          </a:p>
        </p:txBody>
      </p:sp>
      <p:sp>
        <p:nvSpPr>
          <p:cNvPr id="7" name="TextBox 6"/>
          <p:cNvSpPr txBox="1"/>
          <p:nvPr/>
        </p:nvSpPr>
        <p:spPr>
          <a:xfrm>
            <a:off x="4739801" y="3479755"/>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4</a:t>
            </a:r>
          </a:p>
        </p:txBody>
      </p:sp>
      <p:sp>
        <p:nvSpPr>
          <p:cNvPr id="8" name="TextBox 7"/>
          <p:cNvSpPr txBox="1"/>
          <p:nvPr/>
        </p:nvSpPr>
        <p:spPr>
          <a:xfrm>
            <a:off x="4299281" y="3849087"/>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3</a:t>
            </a:r>
          </a:p>
        </p:txBody>
      </p:sp>
      <p:sp>
        <p:nvSpPr>
          <p:cNvPr id="9" name="TextBox 8"/>
          <p:cNvSpPr txBox="1"/>
          <p:nvPr/>
        </p:nvSpPr>
        <p:spPr>
          <a:xfrm>
            <a:off x="3707253" y="4427647"/>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1</a:t>
            </a:r>
            <a:endParaRPr lang="en-US" dirty="0"/>
          </a:p>
        </p:txBody>
      </p:sp>
      <p:sp>
        <p:nvSpPr>
          <p:cNvPr id="10" name="TextBox 9"/>
          <p:cNvSpPr txBox="1"/>
          <p:nvPr/>
        </p:nvSpPr>
        <p:spPr>
          <a:xfrm>
            <a:off x="2608544" y="4395381"/>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1</a:t>
            </a:r>
            <a:endParaRPr lang="en-US" dirty="0"/>
          </a:p>
        </p:txBody>
      </p:sp>
      <p:sp>
        <p:nvSpPr>
          <p:cNvPr id="11" name="TextBox 10"/>
          <p:cNvSpPr txBox="1"/>
          <p:nvPr/>
        </p:nvSpPr>
        <p:spPr>
          <a:xfrm>
            <a:off x="8037431" y="4644672"/>
            <a:ext cx="721171"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n=33</a:t>
            </a:r>
            <a:endParaRPr lang="en-US" dirty="0"/>
          </a:p>
        </p:txBody>
      </p:sp>
      <p:sp>
        <p:nvSpPr>
          <p:cNvPr id="13" name="TextBox 12"/>
          <p:cNvSpPr txBox="1"/>
          <p:nvPr/>
        </p:nvSpPr>
        <p:spPr>
          <a:xfrm>
            <a:off x="1134198" y="275235"/>
            <a:ext cx="6095689" cy="369332"/>
          </a:xfrm>
          <a:prstGeom prst="rect">
            <a:avLst/>
          </a:prstGeom>
          <a:noFill/>
        </p:spPr>
        <p:txBody>
          <a:bodyPr wrap="none" rtlCol="0">
            <a:spAutoFit/>
          </a:bodyPr>
          <a:lstStyle/>
          <a:p>
            <a:r>
              <a:rPr lang="en-US" dirty="0" smtClean="0"/>
              <a:t>Half of 33 is 16.5 so the median falls in the “6” column</a:t>
            </a:r>
            <a:endParaRPr lang="en-US" dirty="0"/>
          </a:p>
        </p:txBody>
      </p:sp>
      <p:sp>
        <p:nvSpPr>
          <p:cNvPr id="14" name="TextBox 13"/>
          <p:cNvSpPr txBox="1"/>
          <p:nvPr/>
        </p:nvSpPr>
        <p:spPr>
          <a:xfrm>
            <a:off x="1289022" y="682482"/>
            <a:ext cx="6059960" cy="369332"/>
          </a:xfrm>
          <a:prstGeom prst="rect">
            <a:avLst/>
          </a:prstGeom>
          <a:noFill/>
        </p:spPr>
        <p:txBody>
          <a:bodyPr wrap="none" rtlCol="0">
            <a:spAutoFit/>
          </a:bodyPr>
          <a:lstStyle/>
          <a:p>
            <a:r>
              <a:rPr lang="en-US" dirty="0" smtClean="0"/>
              <a:t>Half of 16.5 is 8.25 which makes Q1 in the “4” column</a:t>
            </a:r>
            <a:endParaRPr lang="en-US" dirty="0"/>
          </a:p>
        </p:txBody>
      </p:sp>
      <p:sp>
        <p:nvSpPr>
          <p:cNvPr id="15" name="TextBox 14"/>
          <p:cNvSpPr txBox="1"/>
          <p:nvPr/>
        </p:nvSpPr>
        <p:spPr>
          <a:xfrm>
            <a:off x="1441422" y="1019548"/>
            <a:ext cx="4973988" cy="369332"/>
          </a:xfrm>
          <a:prstGeom prst="rect">
            <a:avLst/>
          </a:prstGeom>
          <a:noFill/>
        </p:spPr>
        <p:txBody>
          <a:bodyPr wrap="none" rtlCol="0">
            <a:spAutoFit/>
          </a:bodyPr>
          <a:lstStyle/>
          <a:p>
            <a:r>
              <a:rPr lang="en-US" dirty="0" smtClean="0"/>
              <a:t>On the other half Q3 falls in the “7” column</a:t>
            </a:r>
            <a:endParaRPr lang="en-US" dirty="0"/>
          </a:p>
        </p:txBody>
      </p:sp>
    </p:spTree>
    <p:extLst>
      <p:ext uri="{BB962C8B-B14F-4D97-AF65-F5344CB8AC3E}">
        <p14:creationId xmlns:p14="http://schemas.microsoft.com/office/powerpoint/2010/main" val="2438356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9-06 at 7.55.59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56492" y="1583234"/>
            <a:ext cx="6471386" cy="4718378"/>
          </a:xfrm>
          <a:prstGeom prst="rect">
            <a:avLst/>
          </a:prstGeom>
        </p:spPr>
      </p:pic>
      <p:sp>
        <p:nvSpPr>
          <p:cNvPr id="4" name="TextBox 3"/>
          <p:cNvSpPr txBox="1"/>
          <p:nvPr/>
        </p:nvSpPr>
        <p:spPr>
          <a:xfrm>
            <a:off x="6445109" y="1640107"/>
            <a:ext cx="44052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10</a:t>
            </a:r>
            <a:endParaRPr lang="en-US" dirty="0"/>
          </a:p>
        </p:txBody>
      </p:sp>
      <p:sp>
        <p:nvSpPr>
          <p:cNvPr id="5" name="TextBox 4"/>
          <p:cNvSpPr txBox="1"/>
          <p:nvPr/>
        </p:nvSpPr>
        <p:spPr>
          <a:xfrm>
            <a:off x="5976601" y="2200399"/>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8</a:t>
            </a:r>
          </a:p>
        </p:txBody>
      </p:sp>
      <p:sp>
        <p:nvSpPr>
          <p:cNvPr id="6" name="TextBox 5"/>
          <p:cNvSpPr txBox="1"/>
          <p:nvPr/>
        </p:nvSpPr>
        <p:spPr>
          <a:xfrm>
            <a:off x="5426871" y="2816231"/>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6</a:t>
            </a:r>
          </a:p>
        </p:txBody>
      </p:sp>
      <p:sp>
        <p:nvSpPr>
          <p:cNvPr id="7" name="TextBox 6"/>
          <p:cNvSpPr txBox="1"/>
          <p:nvPr/>
        </p:nvSpPr>
        <p:spPr>
          <a:xfrm>
            <a:off x="4739801" y="3479755"/>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4</a:t>
            </a:r>
          </a:p>
        </p:txBody>
      </p:sp>
      <p:sp>
        <p:nvSpPr>
          <p:cNvPr id="8" name="TextBox 7"/>
          <p:cNvSpPr txBox="1"/>
          <p:nvPr/>
        </p:nvSpPr>
        <p:spPr>
          <a:xfrm>
            <a:off x="4299281" y="3849087"/>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3</a:t>
            </a:r>
          </a:p>
        </p:txBody>
      </p:sp>
      <p:sp>
        <p:nvSpPr>
          <p:cNvPr id="9" name="TextBox 8"/>
          <p:cNvSpPr txBox="1"/>
          <p:nvPr/>
        </p:nvSpPr>
        <p:spPr>
          <a:xfrm>
            <a:off x="3707253" y="4427647"/>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1</a:t>
            </a:r>
            <a:endParaRPr lang="en-US" dirty="0"/>
          </a:p>
        </p:txBody>
      </p:sp>
      <p:sp>
        <p:nvSpPr>
          <p:cNvPr id="10" name="TextBox 9"/>
          <p:cNvSpPr txBox="1"/>
          <p:nvPr/>
        </p:nvSpPr>
        <p:spPr>
          <a:xfrm>
            <a:off x="2608544" y="4395381"/>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1</a:t>
            </a:r>
            <a:endParaRPr lang="en-US" dirty="0"/>
          </a:p>
        </p:txBody>
      </p:sp>
      <p:sp>
        <p:nvSpPr>
          <p:cNvPr id="11" name="TextBox 10"/>
          <p:cNvSpPr txBox="1"/>
          <p:nvPr/>
        </p:nvSpPr>
        <p:spPr>
          <a:xfrm>
            <a:off x="8037431" y="4644672"/>
            <a:ext cx="721171"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n=33</a:t>
            </a:r>
            <a:endParaRPr lang="en-US" dirty="0"/>
          </a:p>
        </p:txBody>
      </p:sp>
      <p:sp>
        <p:nvSpPr>
          <p:cNvPr id="2" name="TextBox 1"/>
          <p:cNvSpPr txBox="1"/>
          <p:nvPr/>
        </p:nvSpPr>
        <p:spPr>
          <a:xfrm>
            <a:off x="1573489" y="682482"/>
            <a:ext cx="5451583"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solidFill>
                  <a:srgbClr val="000000"/>
                </a:solidFill>
              </a:rPr>
              <a:t>The 5#-Summary becomes 0,4,6,7,7</a:t>
            </a:r>
            <a:endParaRPr lang="en-US" sz="2400" dirty="0">
              <a:solidFill>
                <a:srgbClr val="000000"/>
              </a:solidFill>
            </a:endParaRPr>
          </a:p>
        </p:txBody>
      </p:sp>
    </p:spTree>
    <p:extLst>
      <p:ext uri="{BB962C8B-B14F-4D97-AF65-F5344CB8AC3E}">
        <p14:creationId xmlns:p14="http://schemas.microsoft.com/office/powerpoint/2010/main" val="38856856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88259"/>
            <a:ext cx="7918450" cy="788894"/>
          </a:xfrm>
        </p:spPr>
        <p:txBody>
          <a:bodyPr/>
          <a:lstStyle/>
          <a:p>
            <a:r>
              <a:rPr lang="en-US" dirty="0" smtClean="0"/>
              <a:t>Quantitative </a:t>
            </a:r>
            <a:r>
              <a:rPr lang="en-US" dirty="0" err="1" smtClean="0"/>
              <a:t>vs</a:t>
            </a:r>
            <a:r>
              <a:rPr lang="en-US" dirty="0" smtClean="0"/>
              <a:t> Categorical</a:t>
            </a:r>
            <a:endParaRPr lang="en-US" dirty="0"/>
          </a:p>
        </p:txBody>
      </p:sp>
      <p:pic>
        <p:nvPicPr>
          <p:cNvPr id="4" name="Picture 3" descr="Screen Shot 2015-09-10 at 7.37.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714239" y="-1938110"/>
            <a:ext cx="1973044" cy="8175972"/>
          </a:xfrm>
          <a:prstGeom prst="rect">
            <a:avLst/>
          </a:prstGeom>
        </p:spPr>
      </p:pic>
      <p:sp>
        <p:nvSpPr>
          <p:cNvPr id="6" name="TextBox 5"/>
          <p:cNvSpPr txBox="1"/>
          <p:nvPr/>
        </p:nvSpPr>
        <p:spPr>
          <a:xfrm>
            <a:off x="780329" y="4146164"/>
            <a:ext cx="6744567" cy="923330"/>
          </a:xfrm>
          <a:prstGeom prst="rect">
            <a:avLst/>
          </a:prstGeom>
          <a:solidFill>
            <a:schemeClr val="accent4">
              <a:lumMod val="40000"/>
              <a:lumOff val="60000"/>
            </a:schemeClr>
          </a:solidFill>
        </p:spPr>
        <p:txBody>
          <a:bodyPr wrap="none" rtlCol="0">
            <a:spAutoFit/>
          </a:bodyPr>
          <a:lstStyle/>
          <a:p>
            <a:r>
              <a:rPr lang="en-US" dirty="0" smtClean="0">
                <a:solidFill>
                  <a:schemeClr val="bg1"/>
                </a:solidFill>
              </a:rPr>
              <a:t>Basically something that cannot be counted is categorical</a:t>
            </a:r>
          </a:p>
          <a:p>
            <a:endParaRPr lang="en-US" dirty="0">
              <a:solidFill>
                <a:schemeClr val="bg1"/>
              </a:solidFill>
            </a:endParaRPr>
          </a:p>
          <a:p>
            <a:r>
              <a:rPr lang="en-US" dirty="0" smtClean="0">
                <a:solidFill>
                  <a:schemeClr val="bg1"/>
                </a:solidFill>
              </a:rPr>
              <a:t>Something that can be counted is quantitative </a:t>
            </a:r>
            <a:endParaRPr lang="en-US" dirty="0">
              <a:solidFill>
                <a:schemeClr val="bg1"/>
              </a:solidFill>
            </a:endParaRPr>
          </a:p>
        </p:txBody>
      </p:sp>
    </p:spTree>
    <p:extLst>
      <p:ext uri="{BB962C8B-B14F-4D97-AF65-F5344CB8AC3E}">
        <p14:creationId xmlns:p14="http://schemas.microsoft.com/office/powerpoint/2010/main" val="34184887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9-06 at 7.55.59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56492" y="1583234"/>
            <a:ext cx="6471386" cy="4718378"/>
          </a:xfrm>
          <a:prstGeom prst="rect">
            <a:avLst/>
          </a:prstGeom>
        </p:spPr>
      </p:pic>
      <p:sp>
        <p:nvSpPr>
          <p:cNvPr id="4" name="TextBox 3"/>
          <p:cNvSpPr txBox="1"/>
          <p:nvPr/>
        </p:nvSpPr>
        <p:spPr>
          <a:xfrm>
            <a:off x="6445109" y="1640107"/>
            <a:ext cx="44052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10</a:t>
            </a:r>
            <a:endParaRPr lang="en-US" dirty="0"/>
          </a:p>
        </p:txBody>
      </p:sp>
      <p:sp>
        <p:nvSpPr>
          <p:cNvPr id="5" name="TextBox 4"/>
          <p:cNvSpPr txBox="1"/>
          <p:nvPr/>
        </p:nvSpPr>
        <p:spPr>
          <a:xfrm>
            <a:off x="5976601" y="2200399"/>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8</a:t>
            </a:r>
          </a:p>
        </p:txBody>
      </p:sp>
      <p:sp>
        <p:nvSpPr>
          <p:cNvPr id="6" name="TextBox 5"/>
          <p:cNvSpPr txBox="1"/>
          <p:nvPr/>
        </p:nvSpPr>
        <p:spPr>
          <a:xfrm>
            <a:off x="5426871" y="2816231"/>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6</a:t>
            </a:r>
          </a:p>
        </p:txBody>
      </p:sp>
      <p:sp>
        <p:nvSpPr>
          <p:cNvPr id="7" name="TextBox 6"/>
          <p:cNvSpPr txBox="1"/>
          <p:nvPr/>
        </p:nvSpPr>
        <p:spPr>
          <a:xfrm>
            <a:off x="4739801" y="3479755"/>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4</a:t>
            </a:r>
          </a:p>
        </p:txBody>
      </p:sp>
      <p:sp>
        <p:nvSpPr>
          <p:cNvPr id="8" name="TextBox 7"/>
          <p:cNvSpPr txBox="1"/>
          <p:nvPr/>
        </p:nvSpPr>
        <p:spPr>
          <a:xfrm>
            <a:off x="4299281" y="3849087"/>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3</a:t>
            </a:r>
          </a:p>
        </p:txBody>
      </p:sp>
      <p:sp>
        <p:nvSpPr>
          <p:cNvPr id="9" name="TextBox 8"/>
          <p:cNvSpPr txBox="1"/>
          <p:nvPr/>
        </p:nvSpPr>
        <p:spPr>
          <a:xfrm>
            <a:off x="3707253" y="4427647"/>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1</a:t>
            </a:r>
            <a:endParaRPr lang="en-US" dirty="0"/>
          </a:p>
        </p:txBody>
      </p:sp>
      <p:sp>
        <p:nvSpPr>
          <p:cNvPr id="10" name="TextBox 9"/>
          <p:cNvSpPr txBox="1"/>
          <p:nvPr/>
        </p:nvSpPr>
        <p:spPr>
          <a:xfrm>
            <a:off x="2608544" y="4395381"/>
            <a:ext cx="3125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1</a:t>
            </a:r>
            <a:endParaRPr lang="en-US" dirty="0"/>
          </a:p>
        </p:txBody>
      </p:sp>
      <p:sp>
        <p:nvSpPr>
          <p:cNvPr id="11" name="TextBox 10"/>
          <p:cNvSpPr txBox="1"/>
          <p:nvPr/>
        </p:nvSpPr>
        <p:spPr>
          <a:xfrm>
            <a:off x="8037431" y="4644672"/>
            <a:ext cx="721171"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n=33</a:t>
            </a:r>
            <a:endParaRPr lang="en-US" dirty="0"/>
          </a:p>
        </p:txBody>
      </p:sp>
      <p:sp>
        <p:nvSpPr>
          <p:cNvPr id="12" name="TextBox 11"/>
          <p:cNvSpPr txBox="1"/>
          <p:nvPr/>
        </p:nvSpPr>
        <p:spPr>
          <a:xfrm>
            <a:off x="414929" y="516773"/>
            <a:ext cx="8343673"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dirty="0" smtClean="0">
                <a:ln>
                  <a:solidFill>
                    <a:srgbClr val="000000"/>
                  </a:solidFill>
                </a:ln>
              </a:rPr>
              <a:t>This can be done on the calculator by putting the column numbers in L1  and the frequency counts in L2. </a:t>
            </a:r>
            <a:endParaRPr lang="en-US" dirty="0">
              <a:ln>
                <a:solidFill>
                  <a:srgbClr val="000000"/>
                </a:solidFill>
              </a:ln>
            </a:endParaRPr>
          </a:p>
        </p:txBody>
      </p:sp>
    </p:spTree>
    <p:extLst>
      <p:ext uri="{BB962C8B-B14F-4D97-AF65-F5344CB8AC3E}">
        <p14:creationId xmlns:p14="http://schemas.microsoft.com/office/powerpoint/2010/main" val="50264917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4929" y="516773"/>
            <a:ext cx="8343673"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dirty="0" smtClean="0">
                <a:ln>
                  <a:solidFill>
                    <a:srgbClr val="000000"/>
                  </a:solidFill>
                </a:ln>
              </a:rPr>
              <a:t>This can be done on the calculator by putting the column numbers in L1  and the frequency counts in L2. </a:t>
            </a:r>
            <a:endParaRPr lang="en-US" dirty="0">
              <a:ln>
                <a:solidFill>
                  <a:srgbClr val="000000"/>
                </a:solidFill>
              </a:ln>
            </a:endParaRPr>
          </a:p>
        </p:txBody>
      </p:sp>
      <p:pic>
        <p:nvPicPr>
          <p:cNvPr id="2" name="Picture 1" descr="Screen Shot 2013-09-09 at 7.41.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207" y="1575524"/>
            <a:ext cx="5358394" cy="3944037"/>
          </a:xfrm>
          <a:prstGeom prst="rect">
            <a:avLst/>
          </a:prstGeom>
        </p:spPr>
      </p:pic>
      <p:sp>
        <p:nvSpPr>
          <p:cNvPr id="13" name="TextBox 12"/>
          <p:cNvSpPr txBox="1"/>
          <p:nvPr/>
        </p:nvSpPr>
        <p:spPr>
          <a:xfrm>
            <a:off x="575532" y="5906925"/>
            <a:ext cx="7759982" cy="369332"/>
          </a:xfrm>
          <a:prstGeom prst="rect">
            <a:avLst/>
          </a:prstGeom>
          <a:noFill/>
        </p:spPr>
        <p:txBody>
          <a:bodyPr wrap="none" rtlCol="0">
            <a:spAutoFit/>
          </a:bodyPr>
          <a:lstStyle/>
          <a:p>
            <a:r>
              <a:rPr lang="en-US" dirty="0" smtClean="0"/>
              <a:t>Next hit the “STAT” button, right arrow to “CALC”, select 1:1-Var Stats</a:t>
            </a:r>
            <a:endParaRPr lang="en-US" dirty="0"/>
          </a:p>
        </p:txBody>
      </p:sp>
    </p:spTree>
    <p:extLst>
      <p:ext uri="{BB962C8B-B14F-4D97-AF65-F5344CB8AC3E}">
        <p14:creationId xmlns:p14="http://schemas.microsoft.com/office/powerpoint/2010/main" val="29601536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4929" y="516773"/>
            <a:ext cx="8343673"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dirty="0" smtClean="0">
                <a:ln>
                  <a:solidFill>
                    <a:srgbClr val="000000"/>
                  </a:solidFill>
                </a:ln>
              </a:rPr>
              <a:t>This can be done on the calculator by putting the column numbers in L1  and the frequency counts in L2. </a:t>
            </a:r>
            <a:endParaRPr lang="en-US" dirty="0">
              <a:ln>
                <a:solidFill>
                  <a:srgbClr val="000000"/>
                </a:solidFill>
              </a:ln>
            </a:endParaRPr>
          </a:p>
        </p:txBody>
      </p:sp>
      <p:sp>
        <p:nvSpPr>
          <p:cNvPr id="3" name="TextBox 2"/>
          <p:cNvSpPr txBox="1"/>
          <p:nvPr/>
        </p:nvSpPr>
        <p:spPr>
          <a:xfrm>
            <a:off x="2421200" y="1865177"/>
            <a:ext cx="3845875" cy="1815882"/>
          </a:xfrm>
          <a:prstGeom prst="rect">
            <a:avLst/>
          </a:prstGeom>
          <a:noFill/>
        </p:spPr>
        <p:txBody>
          <a:bodyPr wrap="none" rtlCol="0">
            <a:spAutoFit/>
          </a:bodyPr>
          <a:lstStyle/>
          <a:p>
            <a:r>
              <a:rPr lang="en-US" sz="2800" dirty="0" err="1" smtClean="0"/>
              <a:t>Typel</a:t>
            </a:r>
            <a:r>
              <a:rPr lang="en-US" sz="2800" dirty="0"/>
              <a:t> </a:t>
            </a:r>
            <a:r>
              <a:rPr lang="en-US" sz="2800" dirty="0" smtClean="0"/>
              <a:t>L1,L2</a:t>
            </a:r>
          </a:p>
          <a:p>
            <a:endParaRPr lang="en-US" sz="2800" dirty="0"/>
          </a:p>
          <a:p>
            <a:endParaRPr lang="en-US" sz="2800" dirty="0" smtClean="0"/>
          </a:p>
          <a:p>
            <a:r>
              <a:rPr lang="en-US" sz="2800" dirty="0" smtClean="0"/>
              <a:t>It should look like this:</a:t>
            </a:r>
            <a:endParaRPr lang="en-US" sz="2800" dirty="0"/>
          </a:p>
        </p:txBody>
      </p:sp>
      <p:sp>
        <p:nvSpPr>
          <p:cNvPr id="4" name="TextBox 3"/>
          <p:cNvSpPr txBox="1"/>
          <p:nvPr/>
        </p:nvSpPr>
        <p:spPr>
          <a:xfrm>
            <a:off x="2421200" y="4781998"/>
            <a:ext cx="3683220"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600" dirty="0" smtClean="0"/>
              <a:t>1-Var Stats L1,L2</a:t>
            </a:r>
            <a:endParaRPr lang="en-US" sz="3600" dirty="0"/>
          </a:p>
        </p:txBody>
      </p:sp>
    </p:spTree>
    <p:extLst>
      <p:ext uri="{BB962C8B-B14F-4D97-AF65-F5344CB8AC3E}">
        <p14:creationId xmlns:p14="http://schemas.microsoft.com/office/powerpoint/2010/main" val="2041289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4929" y="516773"/>
            <a:ext cx="8343673"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dirty="0" smtClean="0">
                <a:ln>
                  <a:solidFill>
                    <a:srgbClr val="000000"/>
                  </a:solidFill>
                </a:ln>
              </a:rPr>
              <a:t>This can be done on the calculator by putting the column numbers in L1  and the frequency counts in L2. </a:t>
            </a:r>
            <a:endParaRPr lang="en-US" dirty="0">
              <a:ln>
                <a:solidFill>
                  <a:srgbClr val="000000"/>
                </a:solidFill>
              </a:ln>
            </a:endParaRPr>
          </a:p>
        </p:txBody>
      </p:sp>
      <p:pic>
        <p:nvPicPr>
          <p:cNvPr id="2" name="Picture 1" descr="Screen Shot 2013-09-09 at 7.42.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446" y="1704524"/>
            <a:ext cx="6132384" cy="4543875"/>
          </a:xfrm>
          <a:prstGeom prst="rect">
            <a:avLst/>
          </a:prstGeom>
        </p:spPr>
      </p:pic>
      <p:sp>
        <p:nvSpPr>
          <p:cNvPr id="5" name="TextBox 4"/>
          <p:cNvSpPr txBox="1"/>
          <p:nvPr/>
        </p:nvSpPr>
        <p:spPr>
          <a:xfrm>
            <a:off x="7548691" y="3682999"/>
            <a:ext cx="1595309" cy="369332"/>
          </a:xfrm>
          <a:prstGeom prst="rect">
            <a:avLst/>
          </a:prstGeom>
          <a:noFill/>
        </p:spPr>
        <p:txBody>
          <a:bodyPr wrap="none" rtlCol="0">
            <a:spAutoFit/>
          </a:bodyPr>
          <a:lstStyle/>
          <a:p>
            <a:r>
              <a:rPr lang="en-US" dirty="0" smtClean="0"/>
              <a:t>5#-Summary</a:t>
            </a:r>
            <a:endParaRPr lang="en-US" dirty="0"/>
          </a:p>
        </p:txBody>
      </p:sp>
    </p:spTree>
    <p:extLst>
      <p:ext uri="{BB962C8B-B14F-4D97-AF65-F5344CB8AC3E}">
        <p14:creationId xmlns:p14="http://schemas.microsoft.com/office/powerpoint/2010/main" val="94316315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4929" y="516773"/>
            <a:ext cx="8343673"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dirty="0" smtClean="0">
                <a:ln>
                  <a:solidFill>
                    <a:srgbClr val="000000"/>
                  </a:solidFill>
                </a:ln>
              </a:rPr>
              <a:t>This can be done on the calculator by putting the column numbers in L1  and the frequency counts in L2. </a:t>
            </a:r>
            <a:endParaRPr lang="en-US" dirty="0">
              <a:ln>
                <a:solidFill>
                  <a:srgbClr val="000000"/>
                </a:solidFill>
              </a:ln>
            </a:endParaRPr>
          </a:p>
        </p:txBody>
      </p:sp>
      <p:pic>
        <p:nvPicPr>
          <p:cNvPr id="3" name="Picture 2" descr="Screen Shot 2013-09-09 at 7.43.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38" y="2298493"/>
            <a:ext cx="5538930" cy="4125089"/>
          </a:xfrm>
          <a:prstGeom prst="rect">
            <a:avLst/>
          </a:prstGeom>
        </p:spPr>
      </p:pic>
      <p:sp>
        <p:nvSpPr>
          <p:cNvPr id="4" name="TextBox 3"/>
          <p:cNvSpPr txBox="1"/>
          <p:nvPr/>
        </p:nvSpPr>
        <p:spPr>
          <a:xfrm>
            <a:off x="898174" y="1561458"/>
            <a:ext cx="5809741" cy="369332"/>
          </a:xfrm>
          <a:prstGeom prst="rect">
            <a:avLst/>
          </a:prstGeom>
          <a:noFill/>
        </p:spPr>
        <p:txBody>
          <a:bodyPr wrap="none" rtlCol="0">
            <a:spAutoFit/>
          </a:bodyPr>
          <a:lstStyle/>
          <a:p>
            <a:r>
              <a:rPr lang="en-US" dirty="0" smtClean="0"/>
              <a:t>You can also do a boxplot to get the 5#-summary</a:t>
            </a:r>
            <a:endParaRPr lang="en-US" dirty="0"/>
          </a:p>
        </p:txBody>
      </p:sp>
      <p:sp>
        <p:nvSpPr>
          <p:cNvPr id="6" name="TextBox 5"/>
          <p:cNvSpPr txBox="1"/>
          <p:nvPr/>
        </p:nvSpPr>
        <p:spPr>
          <a:xfrm>
            <a:off x="6659898" y="2833349"/>
            <a:ext cx="2098704" cy="1754327"/>
          </a:xfrm>
          <a:prstGeom prst="rect">
            <a:avLst/>
          </a:prstGeom>
          <a:noFill/>
        </p:spPr>
        <p:txBody>
          <a:bodyPr wrap="square" rtlCol="0">
            <a:spAutoFit/>
          </a:bodyPr>
          <a:lstStyle/>
          <a:p>
            <a:r>
              <a:rPr lang="en-US" dirty="0" smtClean="0"/>
              <a:t>Because our data is in two columns you need to change the frequency to L2</a:t>
            </a:r>
            <a:endParaRPr lang="en-US" dirty="0"/>
          </a:p>
        </p:txBody>
      </p:sp>
      <p:cxnSp>
        <p:nvCxnSpPr>
          <p:cNvPr id="8" name="Straight Arrow Connector 7"/>
          <p:cNvCxnSpPr/>
          <p:nvPr/>
        </p:nvCxnSpPr>
        <p:spPr>
          <a:xfrm flipH="1">
            <a:off x="3592109" y="4385152"/>
            <a:ext cx="2818118" cy="6944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873616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4929" y="516773"/>
            <a:ext cx="8343673"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dirty="0" smtClean="0">
                <a:ln>
                  <a:solidFill>
                    <a:srgbClr val="000000"/>
                  </a:solidFill>
                </a:ln>
              </a:rPr>
              <a:t>This can be done on the calculator by putting the column numbers in L1  and the frequency counts in L2. </a:t>
            </a:r>
            <a:endParaRPr lang="en-US" dirty="0">
              <a:ln>
                <a:solidFill>
                  <a:srgbClr val="000000"/>
                </a:solidFill>
              </a:ln>
            </a:endParaRPr>
          </a:p>
        </p:txBody>
      </p:sp>
      <p:pic>
        <p:nvPicPr>
          <p:cNvPr id="2" name="Picture 1" descr="Screen Shot 2013-09-09 at 7.43.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977" y="2148373"/>
            <a:ext cx="5993463" cy="4479419"/>
          </a:xfrm>
          <a:prstGeom prst="rect">
            <a:avLst/>
          </a:prstGeom>
        </p:spPr>
      </p:pic>
    </p:spTree>
    <p:extLst>
      <p:ext uri="{BB962C8B-B14F-4D97-AF65-F5344CB8AC3E}">
        <p14:creationId xmlns:p14="http://schemas.microsoft.com/office/powerpoint/2010/main" val="50094059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Variability and Spread</a:t>
            </a:r>
            <a:endParaRPr lang="en-US" dirty="0"/>
          </a:p>
        </p:txBody>
      </p:sp>
      <p:pic>
        <p:nvPicPr>
          <p:cNvPr id="3" name="Picture 2" descr="Screen Shot 2013-09-06 at 7.55.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85232" y="2033914"/>
            <a:ext cx="8145993" cy="2754827"/>
          </a:xfrm>
          <a:prstGeom prst="rect">
            <a:avLst/>
          </a:prstGeom>
        </p:spPr>
      </p:pic>
      <p:sp>
        <p:nvSpPr>
          <p:cNvPr id="6" name="TextBox 5"/>
          <p:cNvSpPr txBox="1"/>
          <p:nvPr/>
        </p:nvSpPr>
        <p:spPr>
          <a:xfrm>
            <a:off x="1530056" y="5354824"/>
            <a:ext cx="5726673" cy="923330"/>
          </a:xfrm>
          <a:prstGeom prst="rect">
            <a:avLst/>
          </a:prstGeom>
          <a:noFill/>
        </p:spPr>
        <p:txBody>
          <a:bodyPr wrap="none" rtlCol="0">
            <a:spAutoFit/>
          </a:bodyPr>
          <a:lstStyle/>
          <a:p>
            <a:r>
              <a:rPr lang="en-US" dirty="0" smtClean="0"/>
              <a:t>Which </a:t>
            </a:r>
            <a:r>
              <a:rPr lang="en-US" dirty="0" err="1" smtClean="0"/>
              <a:t>dotplot</a:t>
            </a:r>
            <a:r>
              <a:rPr lang="en-US" dirty="0" smtClean="0"/>
              <a:t> has the highest variability(spread)?</a:t>
            </a:r>
          </a:p>
          <a:p>
            <a:endParaRPr lang="en-US" dirty="0"/>
          </a:p>
          <a:p>
            <a:r>
              <a:rPr lang="en-US" dirty="0" smtClean="0"/>
              <a:t>Which </a:t>
            </a:r>
            <a:r>
              <a:rPr lang="en-US" dirty="0" err="1" smtClean="0"/>
              <a:t>dotplot</a:t>
            </a:r>
            <a:r>
              <a:rPr lang="en-US" dirty="0" smtClean="0"/>
              <a:t> has the lowest variability(spread)?</a:t>
            </a:r>
            <a:endParaRPr lang="en-US" dirty="0"/>
          </a:p>
        </p:txBody>
      </p:sp>
      <p:sp>
        <p:nvSpPr>
          <p:cNvPr id="4" name="TextBox 3"/>
          <p:cNvSpPr txBox="1"/>
          <p:nvPr/>
        </p:nvSpPr>
        <p:spPr>
          <a:xfrm>
            <a:off x="7582483" y="5411698"/>
            <a:ext cx="607859" cy="92333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Jan</a:t>
            </a:r>
          </a:p>
          <a:p>
            <a:endParaRPr lang="en-US" dirty="0" smtClean="0"/>
          </a:p>
          <a:p>
            <a:r>
              <a:rPr lang="en-US" dirty="0" smtClean="0"/>
              <a:t>July</a:t>
            </a:r>
            <a:endParaRPr lang="en-US" dirty="0"/>
          </a:p>
        </p:txBody>
      </p:sp>
    </p:spTree>
    <p:extLst>
      <p:ext uri="{BB962C8B-B14F-4D97-AF65-F5344CB8AC3E}">
        <p14:creationId xmlns:p14="http://schemas.microsoft.com/office/powerpoint/2010/main" val="25757070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Variability and Spread</a:t>
            </a:r>
            <a:endParaRPr lang="en-US" dirty="0"/>
          </a:p>
        </p:txBody>
      </p:sp>
      <p:pic>
        <p:nvPicPr>
          <p:cNvPr id="3" name="Picture 2" descr="Screen Shot 2013-09-06 at 7.55.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85232" y="2033914"/>
            <a:ext cx="8145993" cy="2754827"/>
          </a:xfrm>
          <a:prstGeom prst="rect">
            <a:avLst/>
          </a:prstGeom>
        </p:spPr>
      </p:pic>
      <p:sp>
        <p:nvSpPr>
          <p:cNvPr id="6" name="TextBox 5"/>
          <p:cNvSpPr txBox="1"/>
          <p:nvPr/>
        </p:nvSpPr>
        <p:spPr>
          <a:xfrm>
            <a:off x="1530056" y="5354824"/>
            <a:ext cx="5958520" cy="923330"/>
          </a:xfrm>
          <a:prstGeom prst="rect">
            <a:avLst/>
          </a:prstGeom>
          <a:noFill/>
        </p:spPr>
        <p:txBody>
          <a:bodyPr wrap="none" rtlCol="0">
            <a:spAutoFit/>
          </a:bodyPr>
          <a:lstStyle/>
          <a:p>
            <a:r>
              <a:rPr lang="en-US" dirty="0" smtClean="0"/>
              <a:t>Which </a:t>
            </a:r>
            <a:r>
              <a:rPr lang="en-US" dirty="0" err="1" smtClean="0"/>
              <a:t>dotplot</a:t>
            </a:r>
            <a:r>
              <a:rPr lang="en-US" dirty="0" smtClean="0"/>
              <a:t> has the largest Standard Deviation?</a:t>
            </a:r>
          </a:p>
          <a:p>
            <a:endParaRPr lang="en-US" dirty="0"/>
          </a:p>
          <a:p>
            <a:r>
              <a:rPr lang="en-US" dirty="0" smtClean="0"/>
              <a:t>Which </a:t>
            </a:r>
            <a:r>
              <a:rPr lang="en-US" dirty="0" err="1" smtClean="0"/>
              <a:t>dotplot</a:t>
            </a:r>
            <a:r>
              <a:rPr lang="en-US" dirty="0" smtClean="0"/>
              <a:t> has the smallest Standard Deviation?</a:t>
            </a:r>
            <a:endParaRPr lang="en-US" dirty="0"/>
          </a:p>
        </p:txBody>
      </p:sp>
      <p:sp>
        <p:nvSpPr>
          <p:cNvPr id="5" name="TextBox 4"/>
          <p:cNvSpPr txBox="1"/>
          <p:nvPr/>
        </p:nvSpPr>
        <p:spPr>
          <a:xfrm>
            <a:off x="7582483" y="5411698"/>
            <a:ext cx="607859" cy="92333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Jan</a:t>
            </a:r>
          </a:p>
          <a:p>
            <a:endParaRPr lang="en-US" dirty="0" smtClean="0"/>
          </a:p>
          <a:p>
            <a:r>
              <a:rPr lang="en-US" dirty="0" smtClean="0"/>
              <a:t>July</a:t>
            </a:r>
            <a:endParaRPr lang="en-US" dirty="0"/>
          </a:p>
        </p:txBody>
      </p:sp>
    </p:spTree>
    <p:extLst>
      <p:ext uri="{BB962C8B-B14F-4D97-AF65-F5344CB8AC3E}">
        <p14:creationId xmlns:p14="http://schemas.microsoft.com/office/powerpoint/2010/main" val="4033377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9-06 at 7.55.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85232" y="2033914"/>
            <a:ext cx="8145993" cy="2754827"/>
          </a:xfrm>
          <a:prstGeom prst="rect">
            <a:avLst/>
          </a:prstGeom>
        </p:spPr>
      </p:pic>
      <p:sp>
        <p:nvSpPr>
          <p:cNvPr id="6" name="TextBox 5"/>
          <p:cNvSpPr txBox="1"/>
          <p:nvPr/>
        </p:nvSpPr>
        <p:spPr>
          <a:xfrm>
            <a:off x="847633" y="5354824"/>
            <a:ext cx="6768575" cy="369332"/>
          </a:xfrm>
          <a:prstGeom prst="rect">
            <a:avLst/>
          </a:prstGeom>
          <a:noFill/>
        </p:spPr>
        <p:txBody>
          <a:bodyPr wrap="none" rtlCol="0">
            <a:spAutoFit/>
          </a:bodyPr>
          <a:lstStyle/>
          <a:p>
            <a:r>
              <a:rPr lang="en-US" dirty="0" smtClean="0"/>
              <a:t>In the July </a:t>
            </a:r>
            <a:r>
              <a:rPr lang="en-US" dirty="0" err="1" smtClean="0"/>
              <a:t>dotplot</a:t>
            </a:r>
            <a:r>
              <a:rPr lang="en-US" dirty="0" smtClean="0"/>
              <a:t>, estimate the percentile for the dot at 86.</a:t>
            </a:r>
            <a:endParaRPr lang="en-US" dirty="0"/>
          </a:p>
        </p:txBody>
      </p:sp>
      <p:sp>
        <p:nvSpPr>
          <p:cNvPr id="4" name="TextBox 3"/>
          <p:cNvSpPr txBox="1"/>
          <p:nvPr/>
        </p:nvSpPr>
        <p:spPr>
          <a:xfrm>
            <a:off x="1573365" y="6028594"/>
            <a:ext cx="5118859"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49/51 = .9608    so 86 is at the 96</a:t>
            </a:r>
            <a:r>
              <a:rPr lang="en-US" baseline="30000" dirty="0" smtClean="0"/>
              <a:t>th</a:t>
            </a:r>
            <a:r>
              <a:rPr lang="en-US" dirty="0" smtClean="0"/>
              <a:t> percentile.</a:t>
            </a:r>
            <a:endParaRPr lang="en-US" dirty="0"/>
          </a:p>
        </p:txBody>
      </p:sp>
      <p:cxnSp>
        <p:nvCxnSpPr>
          <p:cNvPr id="7" name="Straight Arrow Connector 6"/>
          <p:cNvCxnSpPr/>
          <p:nvPr/>
        </p:nvCxnSpPr>
        <p:spPr>
          <a:xfrm flipH="1">
            <a:off x="7373964" y="1876827"/>
            <a:ext cx="1157261" cy="13839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itle 7"/>
          <p:cNvSpPr>
            <a:spLocks noGrp="1"/>
          </p:cNvSpPr>
          <p:nvPr>
            <p:ph type="title"/>
          </p:nvPr>
        </p:nvSpPr>
        <p:spPr>
          <a:xfrm>
            <a:off x="612775" y="582706"/>
            <a:ext cx="6287284" cy="788894"/>
          </a:xfrm>
        </p:spPr>
        <p:txBody>
          <a:bodyPr/>
          <a:lstStyle/>
          <a:p>
            <a:r>
              <a:rPr lang="en-US" dirty="0" smtClean="0"/>
              <a:t>Percentiles</a:t>
            </a:r>
            <a:endParaRPr lang="en-US" dirty="0"/>
          </a:p>
        </p:txBody>
      </p:sp>
      <p:sp>
        <p:nvSpPr>
          <p:cNvPr id="9" name="TextBox 8"/>
          <p:cNvSpPr txBox="1"/>
          <p:nvPr/>
        </p:nvSpPr>
        <p:spPr>
          <a:xfrm>
            <a:off x="7430833" y="758313"/>
            <a:ext cx="1554409" cy="92333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smtClean="0"/>
              <a:t>86 is the 49</a:t>
            </a:r>
            <a:r>
              <a:rPr lang="en-US" baseline="30000" dirty="0" smtClean="0"/>
              <a:t>th</a:t>
            </a:r>
            <a:r>
              <a:rPr lang="en-US" dirty="0" smtClean="0"/>
              <a:t> dot out of 51 dots</a:t>
            </a:r>
            <a:endParaRPr lang="en-US" dirty="0"/>
          </a:p>
        </p:txBody>
      </p:sp>
    </p:spTree>
    <p:extLst>
      <p:ext uri="{BB962C8B-B14F-4D97-AF65-F5344CB8AC3E}">
        <p14:creationId xmlns:p14="http://schemas.microsoft.com/office/powerpoint/2010/main" val="2915055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Box Plots</a:t>
            </a:r>
            <a:endParaRPr lang="en-US" dirty="0"/>
          </a:p>
        </p:txBody>
      </p:sp>
      <p:sp>
        <p:nvSpPr>
          <p:cNvPr id="4" name="TextBox 3"/>
          <p:cNvSpPr txBox="1"/>
          <p:nvPr/>
        </p:nvSpPr>
        <p:spPr>
          <a:xfrm>
            <a:off x="544320" y="1758586"/>
            <a:ext cx="8379069" cy="923330"/>
          </a:xfrm>
          <a:prstGeom prst="rect">
            <a:avLst/>
          </a:prstGeom>
          <a:noFill/>
        </p:spPr>
        <p:txBody>
          <a:bodyPr wrap="square" rtlCol="0">
            <a:spAutoFit/>
          </a:bodyPr>
          <a:lstStyle/>
          <a:p>
            <a:r>
              <a:rPr lang="en-US" dirty="0" smtClean="0"/>
              <a:t>Mr. Pines caught lots of waves this past summer, such a bummer school had to start. But the good news is, now his AP Statistics students can calculate his surf stats for him.</a:t>
            </a:r>
            <a:endParaRPr lang="en-US" dirty="0"/>
          </a:p>
        </p:txBody>
      </p:sp>
      <p:pic>
        <p:nvPicPr>
          <p:cNvPr id="3" name="Picture 2" descr="surfcheckwithka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781" y="2919969"/>
            <a:ext cx="4766838" cy="3575129"/>
          </a:xfrm>
          <a:prstGeom prst="rect">
            <a:avLst/>
          </a:prstGeom>
        </p:spPr>
      </p:pic>
    </p:spTree>
    <p:extLst>
      <p:ext uri="{BB962C8B-B14F-4D97-AF65-F5344CB8AC3E}">
        <p14:creationId xmlns:p14="http://schemas.microsoft.com/office/powerpoint/2010/main" val="42183709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88259"/>
            <a:ext cx="7918450" cy="788894"/>
          </a:xfrm>
        </p:spPr>
        <p:txBody>
          <a:bodyPr/>
          <a:lstStyle/>
          <a:p>
            <a:r>
              <a:rPr lang="en-US" dirty="0" smtClean="0"/>
              <a:t>Quantitative </a:t>
            </a:r>
            <a:r>
              <a:rPr lang="en-US" dirty="0" err="1" smtClean="0"/>
              <a:t>vs</a:t>
            </a:r>
            <a:r>
              <a:rPr lang="en-US" dirty="0" smtClean="0"/>
              <a:t> Categorical</a:t>
            </a:r>
            <a:endParaRPr lang="en-US" dirty="0"/>
          </a:p>
        </p:txBody>
      </p:sp>
      <p:pic>
        <p:nvPicPr>
          <p:cNvPr id="3" name="Picture 2" descr="Screen Shot 2015-09-10 at 7.37.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353" y="1099875"/>
            <a:ext cx="7616773" cy="5456198"/>
          </a:xfrm>
          <a:prstGeom prst="rect">
            <a:avLst/>
          </a:prstGeom>
          <a:ln w="38100" cmpd="sng">
            <a:solidFill>
              <a:srgbClr val="800000"/>
            </a:solidFill>
          </a:ln>
        </p:spPr>
      </p:pic>
    </p:spTree>
    <p:extLst>
      <p:ext uri="{BB962C8B-B14F-4D97-AF65-F5344CB8AC3E}">
        <p14:creationId xmlns:p14="http://schemas.microsoft.com/office/powerpoint/2010/main" val="146560727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Box Plots</a:t>
            </a:r>
            <a:endParaRPr lang="en-US" dirty="0"/>
          </a:p>
        </p:txBody>
      </p:sp>
      <p:sp>
        <p:nvSpPr>
          <p:cNvPr id="4" name="TextBox 3"/>
          <p:cNvSpPr txBox="1"/>
          <p:nvPr/>
        </p:nvSpPr>
        <p:spPr>
          <a:xfrm>
            <a:off x="544320" y="1758586"/>
            <a:ext cx="8379069" cy="923330"/>
          </a:xfrm>
          <a:prstGeom prst="rect">
            <a:avLst/>
          </a:prstGeom>
          <a:noFill/>
        </p:spPr>
        <p:txBody>
          <a:bodyPr wrap="square" rtlCol="0">
            <a:spAutoFit/>
          </a:bodyPr>
          <a:lstStyle/>
          <a:p>
            <a:r>
              <a:rPr lang="en-US" dirty="0" smtClean="0"/>
              <a:t>Mr. Pines caught lots of waves this past summer, such a bummer school had to start. But the good news is, now his AP Statistics students can calculate his surf stats for him.</a:t>
            </a:r>
            <a:endParaRPr lang="en-US" dirty="0"/>
          </a:p>
        </p:txBody>
      </p:sp>
      <p:pic>
        <p:nvPicPr>
          <p:cNvPr id="5" name="Picture 4" descr="Screen Shot 2013-08-30 at 12.03.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089" y="2998680"/>
            <a:ext cx="4561576" cy="3064809"/>
          </a:xfrm>
          <a:prstGeom prst="rect">
            <a:avLst/>
          </a:prstGeom>
        </p:spPr>
      </p:pic>
    </p:spTree>
    <p:extLst>
      <p:ext uri="{BB962C8B-B14F-4D97-AF65-F5344CB8AC3E}">
        <p14:creationId xmlns:p14="http://schemas.microsoft.com/office/powerpoint/2010/main" val="1875399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Box Plots</a:t>
            </a:r>
            <a:endParaRPr lang="en-US" dirty="0"/>
          </a:p>
        </p:txBody>
      </p:sp>
      <p:sp>
        <p:nvSpPr>
          <p:cNvPr id="4" name="TextBox 3"/>
          <p:cNvSpPr txBox="1"/>
          <p:nvPr/>
        </p:nvSpPr>
        <p:spPr>
          <a:xfrm>
            <a:off x="544320" y="1758586"/>
            <a:ext cx="8379069" cy="923330"/>
          </a:xfrm>
          <a:prstGeom prst="rect">
            <a:avLst/>
          </a:prstGeom>
          <a:noFill/>
        </p:spPr>
        <p:txBody>
          <a:bodyPr wrap="square" rtlCol="0">
            <a:spAutoFit/>
          </a:bodyPr>
          <a:lstStyle/>
          <a:p>
            <a:r>
              <a:rPr lang="en-US" dirty="0" smtClean="0"/>
              <a:t>Mr. Pines caught lots of waves this past summer, such a bummer school had to start. But the good news is, now his AP Statistics students can calculate his surf stats for him.</a:t>
            </a:r>
            <a:endParaRPr lang="en-US" dirty="0"/>
          </a:p>
        </p:txBody>
      </p:sp>
      <p:pic>
        <p:nvPicPr>
          <p:cNvPr id="3" name="Picture 2" descr="Screen Shot 2013-08-30 at 12.04.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572" y="3020285"/>
            <a:ext cx="5762202" cy="3231505"/>
          </a:xfrm>
          <a:prstGeom prst="rect">
            <a:avLst/>
          </a:prstGeom>
        </p:spPr>
      </p:pic>
    </p:spTree>
    <p:extLst>
      <p:ext uri="{BB962C8B-B14F-4D97-AF65-F5344CB8AC3E}">
        <p14:creationId xmlns:p14="http://schemas.microsoft.com/office/powerpoint/2010/main" val="282793896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Box Plots</a:t>
            </a:r>
            <a:endParaRPr lang="en-US" dirty="0"/>
          </a:p>
        </p:txBody>
      </p:sp>
      <p:sp>
        <p:nvSpPr>
          <p:cNvPr id="4" name="TextBox 3"/>
          <p:cNvSpPr txBox="1"/>
          <p:nvPr/>
        </p:nvSpPr>
        <p:spPr>
          <a:xfrm>
            <a:off x="544320" y="1758586"/>
            <a:ext cx="8379069" cy="923330"/>
          </a:xfrm>
          <a:prstGeom prst="rect">
            <a:avLst/>
          </a:prstGeom>
          <a:noFill/>
        </p:spPr>
        <p:txBody>
          <a:bodyPr wrap="square" rtlCol="0">
            <a:spAutoFit/>
          </a:bodyPr>
          <a:lstStyle/>
          <a:p>
            <a:r>
              <a:rPr lang="en-US" dirty="0" smtClean="0"/>
              <a:t>Mr. Pines caught lots of waves this past summer, such a bummer school had to start. But the good news is, now his AP Statistics students can calculate his surf stats for him.</a:t>
            </a:r>
            <a:endParaRPr lang="en-US" dirty="0"/>
          </a:p>
        </p:txBody>
      </p:sp>
      <p:pic>
        <p:nvPicPr>
          <p:cNvPr id="5" name="Picture 4" descr="Screen Shot 2013-08-30 at 12.04.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742" y="3064662"/>
            <a:ext cx="4886350" cy="3361809"/>
          </a:xfrm>
          <a:prstGeom prst="rect">
            <a:avLst/>
          </a:prstGeom>
        </p:spPr>
      </p:pic>
    </p:spTree>
    <p:extLst>
      <p:ext uri="{BB962C8B-B14F-4D97-AF65-F5344CB8AC3E}">
        <p14:creationId xmlns:p14="http://schemas.microsoft.com/office/powerpoint/2010/main" val="259782723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Box Plot</a:t>
            </a:r>
            <a:endParaRPr lang="en-US" dirty="0"/>
          </a:p>
        </p:txBody>
      </p:sp>
      <p:sp>
        <p:nvSpPr>
          <p:cNvPr id="4" name="TextBox 3"/>
          <p:cNvSpPr txBox="1"/>
          <p:nvPr/>
        </p:nvSpPr>
        <p:spPr>
          <a:xfrm>
            <a:off x="742242" y="1929972"/>
            <a:ext cx="7788984" cy="646331"/>
          </a:xfrm>
          <a:prstGeom prst="rect">
            <a:avLst/>
          </a:prstGeom>
          <a:noFill/>
        </p:spPr>
        <p:txBody>
          <a:bodyPr wrap="square" rtlCol="0">
            <a:spAutoFit/>
          </a:bodyPr>
          <a:lstStyle/>
          <a:p>
            <a:r>
              <a:rPr lang="en-US" dirty="0" smtClean="0"/>
              <a:t>Here are the number of waves Mr. Pines caught for 40 surfing sessions this past summer.</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267649565"/>
              </p:ext>
            </p:extLst>
          </p:nvPr>
        </p:nvGraphicFramePr>
        <p:xfrm>
          <a:off x="451874" y="3211504"/>
          <a:ext cx="8079350" cy="2842340"/>
        </p:xfrm>
        <a:graphic>
          <a:graphicData uri="http://schemas.openxmlformats.org/drawingml/2006/table">
            <a:tbl>
              <a:tblPr firstRow="1" bandRow="1">
                <a:tableStyleId>{5C22544A-7EE6-4342-B048-85BDC9FD1C3A}</a:tableStyleId>
              </a:tblPr>
              <a:tblGrid>
                <a:gridCol w="807935"/>
                <a:gridCol w="807935"/>
                <a:gridCol w="807935"/>
                <a:gridCol w="807935"/>
                <a:gridCol w="807935"/>
                <a:gridCol w="807935"/>
                <a:gridCol w="807935"/>
                <a:gridCol w="807935"/>
                <a:gridCol w="807935"/>
                <a:gridCol w="807935"/>
              </a:tblGrid>
              <a:tr h="710585">
                <a:tc>
                  <a:txBody>
                    <a:bodyPr/>
                    <a:lstStyle/>
                    <a:p>
                      <a:pPr algn="ctr"/>
                      <a:r>
                        <a:rPr lang="en-US" sz="2800" b="1" i="1" dirty="0" smtClean="0">
                          <a:solidFill>
                            <a:srgbClr val="008000"/>
                          </a:solidFill>
                        </a:rPr>
                        <a:t>4</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12</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17</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smtClean="0">
                          <a:solidFill>
                            <a:srgbClr val="008000"/>
                          </a:solidFill>
                        </a:rPr>
                        <a:t>3</a:t>
                      </a:r>
                      <a:endParaRPr lang="en-US" sz="2800" b="1" i="1">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smtClean="0">
                          <a:solidFill>
                            <a:srgbClr val="008000"/>
                          </a:solidFill>
                        </a:rPr>
                        <a:t>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24</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10</a:t>
                      </a:r>
                      <a:endParaRPr lang="en-US" sz="2800" b="1" i="1" dirty="0">
                        <a:solidFill>
                          <a:srgbClr val="008000"/>
                        </a:solidFill>
                      </a:endParaRPr>
                    </a:p>
                  </a:txBody>
                  <a:tcPr anchor="ctr">
                    <a:solidFill>
                      <a:schemeClr val="tx2">
                        <a:lumMod val="40000"/>
                        <a:lumOff val="60000"/>
                      </a:schemeClr>
                    </a:solidFill>
                  </a:tcPr>
                </a:tc>
              </a:tr>
            </a:tbl>
          </a:graphicData>
        </a:graphic>
      </p:graphicFrame>
    </p:spTree>
    <p:extLst>
      <p:ext uri="{BB962C8B-B14F-4D97-AF65-F5344CB8AC3E}">
        <p14:creationId xmlns:p14="http://schemas.microsoft.com/office/powerpoint/2010/main" val="214240266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Box Plot</a:t>
            </a:r>
            <a:endParaRPr lang="en-US" dirty="0"/>
          </a:p>
        </p:txBody>
      </p:sp>
      <p:sp>
        <p:nvSpPr>
          <p:cNvPr id="4" name="TextBox 3"/>
          <p:cNvSpPr txBox="1"/>
          <p:nvPr/>
        </p:nvSpPr>
        <p:spPr>
          <a:xfrm>
            <a:off x="742240" y="1371600"/>
            <a:ext cx="7788984" cy="646331"/>
          </a:xfrm>
          <a:prstGeom prst="rect">
            <a:avLst/>
          </a:prstGeom>
          <a:noFill/>
        </p:spPr>
        <p:txBody>
          <a:bodyPr wrap="square" rtlCol="0">
            <a:spAutoFit/>
          </a:bodyPr>
          <a:lstStyle/>
          <a:p>
            <a:r>
              <a:rPr lang="en-US" dirty="0" smtClean="0"/>
              <a:t>Here are the number of waves Mr. Pines caught for 40 surfing sessions this past summer.</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830488682"/>
              </p:ext>
            </p:extLst>
          </p:nvPr>
        </p:nvGraphicFramePr>
        <p:xfrm>
          <a:off x="451875" y="2128283"/>
          <a:ext cx="8079350" cy="2842340"/>
        </p:xfrm>
        <a:graphic>
          <a:graphicData uri="http://schemas.openxmlformats.org/drawingml/2006/table">
            <a:tbl>
              <a:tblPr firstRow="1" bandRow="1">
                <a:tableStyleId>{5C22544A-7EE6-4342-B048-85BDC9FD1C3A}</a:tableStyleId>
              </a:tblPr>
              <a:tblGrid>
                <a:gridCol w="807935"/>
                <a:gridCol w="807935"/>
                <a:gridCol w="807935"/>
                <a:gridCol w="807935"/>
                <a:gridCol w="807935"/>
                <a:gridCol w="807935"/>
                <a:gridCol w="807935"/>
                <a:gridCol w="807935"/>
                <a:gridCol w="807935"/>
                <a:gridCol w="807935"/>
              </a:tblGrid>
              <a:tr h="710585">
                <a:tc>
                  <a:txBody>
                    <a:bodyPr/>
                    <a:lstStyle/>
                    <a:p>
                      <a:pPr algn="ctr"/>
                      <a:r>
                        <a:rPr lang="en-US" sz="2800" b="1" i="1" dirty="0" smtClean="0">
                          <a:solidFill>
                            <a:srgbClr val="008000"/>
                          </a:solidFill>
                        </a:rPr>
                        <a:t>4</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12</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17</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smtClean="0">
                          <a:solidFill>
                            <a:srgbClr val="008000"/>
                          </a:solidFill>
                        </a:rPr>
                        <a:t>3</a:t>
                      </a:r>
                      <a:endParaRPr lang="en-US" sz="2800" b="1" i="1">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smtClean="0">
                          <a:solidFill>
                            <a:srgbClr val="008000"/>
                          </a:solidFill>
                        </a:rPr>
                        <a:t>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24</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10</a:t>
                      </a:r>
                      <a:endParaRPr lang="en-US" sz="2800" b="1" i="1" dirty="0">
                        <a:solidFill>
                          <a:srgbClr val="008000"/>
                        </a:solidFill>
                      </a:endParaRPr>
                    </a:p>
                  </a:txBody>
                  <a:tcPr anchor="ctr">
                    <a:solidFill>
                      <a:schemeClr val="tx2">
                        <a:lumMod val="40000"/>
                        <a:lumOff val="60000"/>
                      </a:schemeClr>
                    </a:solidFill>
                  </a:tcPr>
                </a:tc>
              </a:tr>
            </a:tbl>
          </a:graphicData>
        </a:graphic>
      </p:graphicFrame>
      <p:sp>
        <p:nvSpPr>
          <p:cNvPr id="3" name="TextBox 2"/>
          <p:cNvSpPr txBox="1"/>
          <p:nvPr/>
        </p:nvSpPr>
        <p:spPr>
          <a:xfrm>
            <a:off x="451875" y="5437081"/>
            <a:ext cx="2544286" cy="369332"/>
          </a:xfrm>
          <a:prstGeom prst="rect">
            <a:avLst/>
          </a:prstGeom>
          <a:noFill/>
        </p:spPr>
        <p:txBody>
          <a:bodyPr wrap="none" rtlCol="0">
            <a:spAutoFit/>
          </a:bodyPr>
          <a:lstStyle/>
          <a:p>
            <a:r>
              <a:rPr lang="en-US" dirty="0" smtClean="0"/>
              <a:t>Find the 5# Summary</a:t>
            </a:r>
            <a:endParaRPr lang="en-US" dirty="0"/>
          </a:p>
        </p:txBody>
      </p:sp>
      <p:sp>
        <p:nvSpPr>
          <p:cNvPr id="5" name="TextBox 4"/>
          <p:cNvSpPr txBox="1"/>
          <p:nvPr/>
        </p:nvSpPr>
        <p:spPr>
          <a:xfrm>
            <a:off x="4140057" y="5443512"/>
            <a:ext cx="3352200" cy="369332"/>
          </a:xfrm>
          <a:prstGeom prst="rect">
            <a:avLst/>
          </a:prstGeom>
          <a:noFill/>
        </p:spPr>
        <p:txBody>
          <a:bodyPr wrap="none" rtlCol="0">
            <a:spAutoFit/>
          </a:bodyPr>
          <a:lstStyle/>
          <a:p>
            <a:r>
              <a:rPr lang="en-US" dirty="0" smtClean="0"/>
              <a:t>Min,Q1,Median(Q2),Q3,Max</a:t>
            </a:r>
            <a:endParaRPr lang="en-US" dirty="0"/>
          </a:p>
        </p:txBody>
      </p:sp>
    </p:spTree>
    <p:extLst>
      <p:ext uri="{BB962C8B-B14F-4D97-AF65-F5344CB8AC3E}">
        <p14:creationId xmlns:p14="http://schemas.microsoft.com/office/powerpoint/2010/main" val="166214686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Box Plot</a:t>
            </a:r>
            <a:endParaRPr lang="en-US" dirty="0"/>
          </a:p>
        </p:txBody>
      </p:sp>
      <p:sp>
        <p:nvSpPr>
          <p:cNvPr id="4" name="TextBox 3"/>
          <p:cNvSpPr txBox="1"/>
          <p:nvPr/>
        </p:nvSpPr>
        <p:spPr>
          <a:xfrm>
            <a:off x="742240" y="1371600"/>
            <a:ext cx="7788984" cy="646331"/>
          </a:xfrm>
          <a:prstGeom prst="rect">
            <a:avLst/>
          </a:prstGeom>
          <a:noFill/>
        </p:spPr>
        <p:txBody>
          <a:bodyPr wrap="square" rtlCol="0">
            <a:spAutoFit/>
          </a:bodyPr>
          <a:lstStyle/>
          <a:p>
            <a:r>
              <a:rPr lang="en-US" dirty="0" smtClean="0"/>
              <a:t>Here are the number of waves Mr. Pines caught for 40 surfing sessions this past summer.</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599413397"/>
              </p:ext>
            </p:extLst>
          </p:nvPr>
        </p:nvGraphicFramePr>
        <p:xfrm>
          <a:off x="451875" y="2128283"/>
          <a:ext cx="8079350" cy="2842340"/>
        </p:xfrm>
        <a:graphic>
          <a:graphicData uri="http://schemas.openxmlformats.org/drawingml/2006/table">
            <a:tbl>
              <a:tblPr firstRow="1" bandRow="1">
                <a:tableStyleId>{5C22544A-7EE6-4342-B048-85BDC9FD1C3A}</a:tableStyleId>
              </a:tblPr>
              <a:tblGrid>
                <a:gridCol w="807935"/>
                <a:gridCol w="807935"/>
                <a:gridCol w="807935"/>
                <a:gridCol w="807935"/>
                <a:gridCol w="807935"/>
                <a:gridCol w="807935"/>
                <a:gridCol w="807935"/>
                <a:gridCol w="807935"/>
                <a:gridCol w="807935"/>
                <a:gridCol w="807935"/>
              </a:tblGrid>
              <a:tr h="710585">
                <a:tc>
                  <a:txBody>
                    <a:bodyPr/>
                    <a:lstStyle/>
                    <a:p>
                      <a:pPr algn="ctr"/>
                      <a:r>
                        <a:rPr lang="en-US" sz="2800" b="1" i="1" dirty="0" smtClean="0">
                          <a:solidFill>
                            <a:srgbClr val="008000"/>
                          </a:solidFill>
                        </a:rPr>
                        <a:t>4</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12</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17</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smtClean="0">
                          <a:solidFill>
                            <a:srgbClr val="008000"/>
                          </a:solidFill>
                        </a:rPr>
                        <a:t>3</a:t>
                      </a:r>
                      <a:endParaRPr lang="en-US" sz="2800" b="1" i="1">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smtClean="0">
                          <a:solidFill>
                            <a:srgbClr val="008000"/>
                          </a:solidFill>
                        </a:rPr>
                        <a:t>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24</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10</a:t>
                      </a:r>
                      <a:endParaRPr lang="en-US" sz="2800" b="1" i="1" dirty="0">
                        <a:solidFill>
                          <a:srgbClr val="008000"/>
                        </a:solidFill>
                      </a:endParaRPr>
                    </a:p>
                  </a:txBody>
                  <a:tcPr anchor="ctr">
                    <a:solidFill>
                      <a:schemeClr val="tx2">
                        <a:lumMod val="40000"/>
                        <a:lumOff val="60000"/>
                      </a:schemeClr>
                    </a:solidFill>
                  </a:tcPr>
                </a:tc>
              </a:tr>
            </a:tbl>
          </a:graphicData>
        </a:graphic>
      </p:graphicFrame>
      <p:sp>
        <p:nvSpPr>
          <p:cNvPr id="7" name="TextBox 6"/>
          <p:cNvSpPr txBox="1"/>
          <p:nvPr/>
        </p:nvSpPr>
        <p:spPr>
          <a:xfrm>
            <a:off x="123795" y="5310988"/>
            <a:ext cx="9020205" cy="369332"/>
          </a:xfrm>
          <a:prstGeom prst="rect">
            <a:avLst/>
          </a:prstGeom>
          <a:noFill/>
        </p:spPr>
        <p:txBody>
          <a:bodyPr wrap="none" rtlCol="0">
            <a:spAutoFit/>
          </a:bodyPr>
          <a:lstStyle/>
          <a:p>
            <a:r>
              <a:rPr lang="en-US" dirty="0" smtClean="0"/>
              <a:t>Sometimes putting the numbers in a </a:t>
            </a:r>
            <a:r>
              <a:rPr lang="en-US" dirty="0" err="1" smtClean="0"/>
              <a:t>stemplot</a:t>
            </a:r>
            <a:r>
              <a:rPr lang="en-US" dirty="0" smtClean="0"/>
              <a:t> makes finding the Medians faster.</a:t>
            </a:r>
            <a:endParaRPr lang="en-US" dirty="0"/>
          </a:p>
        </p:txBody>
      </p:sp>
      <p:sp>
        <p:nvSpPr>
          <p:cNvPr id="8" name="TextBox 7"/>
          <p:cNvSpPr txBox="1"/>
          <p:nvPr/>
        </p:nvSpPr>
        <p:spPr>
          <a:xfrm>
            <a:off x="2585389" y="5976165"/>
            <a:ext cx="4679135" cy="461665"/>
          </a:xfrm>
          <a:prstGeom prst="rect">
            <a:avLst/>
          </a:prstGeom>
          <a:noFill/>
        </p:spPr>
        <p:txBody>
          <a:bodyPr wrap="none" rtlCol="0">
            <a:spAutoFit/>
          </a:bodyPr>
          <a:lstStyle/>
          <a:p>
            <a:r>
              <a:rPr lang="en-US" sz="2400" dirty="0" smtClean="0">
                <a:solidFill>
                  <a:schemeClr val="accent2">
                    <a:lumMod val="75000"/>
                  </a:schemeClr>
                </a:solidFill>
              </a:rPr>
              <a:t>Split the stems for this </a:t>
            </a:r>
            <a:r>
              <a:rPr lang="en-US" sz="2400" dirty="0" err="1" smtClean="0">
                <a:solidFill>
                  <a:schemeClr val="accent2">
                    <a:lumMod val="75000"/>
                  </a:schemeClr>
                </a:solidFill>
              </a:rPr>
              <a:t>stemplot</a:t>
            </a:r>
            <a:endParaRPr lang="en-US" sz="2400" dirty="0">
              <a:solidFill>
                <a:schemeClr val="accent2">
                  <a:lumMod val="75000"/>
                </a:schemeClr>
              </a:solidFill>
            </a:endParaRPr>
          </a:p>
        </p:txBody>
      </p:sp>
    </p:spTree>
    <p:extLst>
      <p:ext uri="{BB962C8B-B14F-4D97-AF65-F5344CB8AC3E}">
        <p14:creationId xmlns:p14="http://schemas.microsoft.com/office/powerpoint/2010/main" val="75998774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Stemplot</a:t>
            </a:r>
            <a:endParaRPr lang="en-US" dirty="0"/>
          </a:p>
        </p:txBody>
      </p:sp>
      <p:pic>
        <p:nvPicPr>
          <p:cNvPr id="4" name="Picture 3" descr="Screen Shot 2013-09-02 at 8.20.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5365" y="1929195"/>
            <a:ext cx="3967162" cy="4357375"/>
          </a:xfrm>
          <a:prstGeom prst="rect">
            <a:avLst/>
          </a:prstGeom>
        </p:spPr>
      </p:pic>
    </p:spTree>
    <p:extLst>
      <p:ext uri="{BB962C8B-B14F-4D97-AF65-F5344CB8AC3E}">
        <p14:creationId xmlns:p14="http://schemas.microsoft.com/office/powerpoint/2010/main" val="349294941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Box Plot</a:t>
            </a:r>
            <a:endParaRPr lang="en-US" dirty="0"/>
          </a:p>
        </p:txBody>
      </p:sp>
      <p:sp>
        <p:nvSpPr>
          <p:cNvPr id="4" name="TextBox 3"/>
          <p:cNvSpPr txBox="1"/>
          <p:nvPr/>
        </p:nvSpPr>
        <p:spPr>
          <a:xfrm>
            <a:off x="742240" y="1371600"/>
            <a:ext cx="7788984" cy="646331"/>
          </a:xfrm>
          <a:prstGeom prst="rect">
            <a:avLst/>
          </a:prstGeom>
          <a:noFill/>
        </p:spPr>
        <p:txBody>
          <a:bodyPr wrap="square" rtlCol="0">
            <a:spAutoFit/>
          </a:bodyPr>
          <a:lstStyle/>
          <a:p>
            <a:r>
              <a:rPr lang="en-US" dirty="0" smtClean="0"/>
              <a:t>Here are the number of waves Mr. Pines caught for 40 surfing sessions this past summer.</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640430438"/>
              </p:ext>
            </p:extLst>
          </p:nvPr>
        </p:nvGraphicFramePr>
        <p:xfrm>
          <a:off x="451875" y="2128283"/>
          <a:ext cx="8079350" cy="2842340"/>
        </p:xfrm>
        <a:graphic>
          <a:graphicData uri="http://schemas.openxmlformats.org/drawingml/2006/table">
            <a:tbl>
              <a:tblPr firstRow="1" bandRow="1">
                <a:tableStyleId>{5C22544A-7EE6-4342-B048-85BDC9FD1C3A}</a:tableStyleId>
              </a:tblPr>
              <a:tblGrid>
                <a:gridCol w="807935"/>
                <a:gridCol w="807935"/>
                <a:gridCol w="807935"/>
                <a:gridCol w="807935"/>
                <a:gridCol w="807935"/>
                <a:gridCol w="807935"/>
                <a:gridCol w="807935"/>
                <a:gridCol w="807935"/>
                <a:gridCol w="807935"/>
                <a:gridCol w="807935"/>
              </a:tblGrid>
              <a:tr h="710585">
                <a:tc>
                  <a:txBody>
                    <a:bodyPr/>
                    <a:lstStyle/>
                    <a:p>
                      <a:pPr algn="ctr"/>
                      <a:r>
                        <a:rPr lang="en-US" sz="2800" b="1" i="1" dirty="0" smtClean="0">
                          <a:solidFill>
                            <a:srgbClr val="008000"/>
                          </a:solidFill>
                        </a:rPr>
                        <a:t>4</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12</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17</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smtClean="0">
                          <a:solidFill>
                            <a:srgbClr val="008000"/>
                          </a:solidFill>
                        </a:rPr>
                        <a:t>3</a:t>
                      </a:r>
                      <a:endParaRPr lang="en-US" sz="2800" b="1" i="1">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smtClean="0">
                          <a:solidFill>
                            <a:srgbClr val="008000"/>
                          </a:solidFill>
                        </a:rPr>
                        <a:t>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24</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10</a:t>
                      </a:r>
                      <a:endParaRPr lang="en-US" sz="2800" b="1" i="1" dirty="0">
                        <a:solidFill>
                          <a:srgbClr val="008000"/>
                        </a:solidFill>
                      </a:endParaRPr>
                    </a:p>
                  </a:txBody>
                  <a:tcPr anchor="ctr">
                    <a:solidFill>
                      <a:schemeClr val="tx2">
                        <a:lumMod val="40000"/>
                        <a:lumOff val="60000"/>
                      </a:schemeClr>
                    </a:solidFill>
                  </a:tcPr>
                </a:tc>
              </a:tr>
            </a:tbl>
          </a:graphicData>
        </a:graphic>
      </p:graphicFrame>
      <p:sp>
        <p:nvSpPr>
          <p:cNvPr id="3" name="TextBox 2"/>
          <p:cNvSpPr txBox="1"/>
          <p:nvPr/>
        </p:nvSpPr>
        <p:spPr>
          <a:xfrm>
            <a:off x="451875" y="5437081"/>
            <a:ext cx="2544286" cy="369332"/>
          </a:xfrm>
          <a:prstGeom prst="rect">
            <a:avLst/>
          </a:prstGeom>
          <a:noFill/>
        </p:spPr>
        <p:txBody>
          <a:bodyPr wrap="none" rtlCol="0">
            <a:spAutoFit/>
          </a:bodyPr>
          <a:lstStyle/>
          <a:p>
            <a:r>
              <a:rPr lang="en-US" dirty="0" smtClean="0"/>
              <a:t>Find the 5# Summary</a:t>
            </a:r>
            <a:endParaRPr lang="en-US" dirty="0"/>
          </a:p>
        </p:txBody>
      </p:sp>
      <p:pic>
        <p:nvPicPr>
          <p:cNvPr id="7" name="Picture 6" descr="Screen Shot 2013-09-02 at 8.16.48 A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398042" y="5302775"/>
            <a:ext cx="4341460" cy="1149793"/>
          </a:xfrm>
          <a:prstGeom prst="rect">
            <a:avLst/>
          </a:prstGeom>
        </p:spPr>
      </p:pic>
    </p:spTree>
    <p:extLst>
      <p:ext uri="{BB962C8B-B14F-4D97-AF65-F5344CB8AC3E}">
        <p14:creationId xmlns:p14="http://schemas.microsoft.com/office/powerpoint/2010/main" val="294346448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Box Plot</a:t>
            </a:r>
            <a:endParaRPr lang="en-US" dirty="0"/>
          </a:p>
        </p:txBody>
      </p:sp>
      <p:sp>
        <p:nvSpPr>
          <p:cNvPr id="4" name="TextBox 3"/>
          <p:cNvSpPr txBox="1"/>
          <p:nvPr/>
        </p:nvSpPr>
        <p:spPr>
          <a:xfrm>
            <a:off x="742240" y="1371600"/>
            <a:ext cx="7788984" cy="646331"/>
          </a:xfrm>
          <a:prstGeom prst="rect">
            <a:avLst/>
          </a:prstGeom>
          <a:noFill/>
        </p:spPr>
        <p:txBody>
          <a:bodyPr wrap="square" rtlCol="0">
            <a:spAutoFit/>
          </a:bodyPr>
          <a:lstStyle/>
          <a:p>
            <a:r>
              <a:rPr lang="en-US" dirty="0" smtClean="0"/>
              <a:t>Here are the number of waves Mr. Pines caught for 40 surfing sessions this past summer.</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819586074"/>
              </p:ext>
            </p:extLst>
          </p:nvPr>
        </p:nvGraphicFramePr>
        <p:xfrm>
          <a:off x="451875" y="2128283"/>
          <a:ext cx="8079350" cy="2842340"/>
        </p:xfrm>
        <a:graphic>
          <a:graphicData uri="http://schemas.openxmlformats.org/drawingml/2006/table">
            <a:tbl>
              <a:tblPr firstRow="1" bandRow="1">
                <a:tableStyleId>{5C22544A-7EE6-4342-B048-85BDC9FD1C3A}</a:tableStyleId>
              </a:tblPr>
              <a:tblGrid>
                <a:gridCol w="807935"/>
                <a:gridCol w="807935"/>
                <a:gridCol w="807935"/>
                <a:gridCol w="807935"/>
                <a:gridCol w="807935"/>
                <a:gridCol w="807935"/>
                <a:gridCol w="807935"/>
                <a:gridCol w="807935"/>
                <a:gridCol w="807935"/>
                <a:gridCol w="807935"/>
              </a:tblGrid>
              <a:tr h="710585">
                <a:tc>
                  <a:txBody>
                    <a:bodyPr/>
                    <a:lstStyle/>
                    <a:p>
                      <a:pPr algn="ctr"/>
                      <a:r>
                        <a:rPr lang="en-US" sz="2800" b="1" i="1" dirty="0" smtClean="0">
                          <a:solidFill>
                            <a:srgbClr val="008000"/>
                          </a:solidFill>
                        </a:rPr>
                        <a:t>4</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12</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17</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smtClean="0">
                          <a:solidFill>
                            <a:srgbClr val="008000"/>
                          </a:solidFill>
                        </a:rPr>
                        <a:t>3</a:t>
                      </a:r>
                      <a:endParaRPr lang="en-US" sz="2800" b="1" i="1">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smtClean="0">
                          <a:solidFill>
                            <a:srgbClr val="008000"/>
                          </a:solidFill>
                        </a:rPr>
                        <a:t>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24</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10</a:t>
                      </a:r>
                      <a:endParaRPr lang="en-US" sz="2800" b="1" i="1" dirty="0">
                        <a:solidFill>
                          <a:srgbClr val="008000"/>
                        </a:solidFill>
                      </a:endParaRPr>
                    </a:p>
                  </a:txBody>
                  <a:tcPr anchor="ctr">
                    <a:solidFill>
                      <a:schemeClr val="tx2">
                        <a:lumMod val="40000"/>
                        <a:lumOff val="60000"/>
                      </a:schemeClr>
                    </a:solidFill>
                  </a:tcPr>
                </a:tc>
              </a:tr>
            </a:tbl>
          </a:graphicData>
        </a:graphic>
      </p:graphicFrame>
      <p:sp>
        <p:nvSpPr>
          <p:cNvPr id="7" name="TextBox 6"/>
          <p:cNvSpPr txBox="1"/>
          <p:nvPr/>
        </p:nvSpPr>
        <p:spPr>
          <a:xfrm>
            <a:off x="1979310" y="5516237"/>
            <a:ext cx="4209130" cy="646331"/>
          </a:xfrm>
          <a:prstGeom prst="rect">
            <a:avLst/>
          </a:prstGeom>
          <a:noFill/>
        </p:spPr>
        <p:txBody>
          <a:bodyPr wrap="none" rtlCol="0">
            <a:spAutoFit/>
          </a:bodyPr>
          <a:lstStyle/>
          <a:p>
            <a:r>
              <a:rPr lang="en-US" sz="3600" dirty="0" smtClean="0"/>
              <a:t>Are there outliers?</a:t>
            </a:r>
            <a:endParaRPr lang="en-US" sz="3600" dirty="0"/>
          </a:p>
        </p:txBody>
      </p:sp>
    </p:spTree>
    <p:extLst>
      <p:ext uri="{BB962C8B-B14F-4D97-AF65-F5344CB8AC3E}">
        <p14:creationId xmlns:p14="http://schemas.microsoft.com/office/powerpoint/2010/main" val="44565223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Box Plot</a:t>
            </a:r>
            <a:endParaRPr lang="en-US" dirty="0"/>
          </a:p>
        </p:txBody>
      </p:sp>
      <p:sp>
        <p:nvSpPr>
          <p:cNvPr id="4" name="TextBox 3"/>
          <p:cNvSpPr txBox="1"/>
          <p:nvPr/>
        </p:nvSpPr>
        <p:spPr>
          <a:xfrm>
            <a:off x="742240" y="1371600"/>
            <a:ext cx="7788984" cy="646331"/>
          </a:xfrm>
          <a:prstGeom prst="rect">
            <a:avLst/>
          </a:prstGeom>
          <a:noFill/>
        </p:spPr>
        <p:txBody>
          <a:bodyPr wrap="square" rtlCol="0">
            <a:spAutoFit/>
          </a:bodyPr>
          <a:lstStyle/>
          <a:p>
            <a:r>
              <a:rPr lang="en-US" dirty="0" smtClean="0"/>
              <a:t>Here are the number of waves Mr. Pines caught for 40 surfing sessions this past summer.</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152441160"/>
              </p:ext>
            </p:extLst>
          </p:nvPr>
        </p:nvGraphicFramePr>
        <p:xfrm>
          <a:off x="451875" y="2128283"/>
          <a:ext cx="8079350" cy="2842340"/>
        </p:xfrm>
        <a:graphic>
          <a:graphicData uri="http://schemas.openxmlformats.org/drawingml/2006/table">
            <a:tbl>
              <a:tblPr firstRow="1" bandRow="1">
                <a:tableStyleId>{5C22544A-7EE6-4342-B048-85BDC9FD1C3A}</a:tableStyleId>
              </a:tblPr>
              <a:tblGrid>
                <a:gridCol w="807935"/>
                <a:gridCol w="807935"/>
                <a:gridCol w="807935"/>
                <a:gridCol w="807935"/>
                <a:gridCol w="807935"/>
                <a:gridCol w="807935"/>
                <a:gridCol w="807935"/>
                <a:gridCol w="807935"/>
                <a:gridCol w="807935"/>
                <a:gridCol w="807935"/>
              </a:tblGrid>
              <a:tr h="710585">
                <a:tc>
                  <a:txBody>
                    <a:bodyPr/>
                    <a:lstStyle/>
                    <a:p>
                      <a:pPr algn="ctr"/>
                      <a:r>
                        <a:rPr lang="en-US" sz="2800" b="1" i="1" dirty="0" smtClean="0">
                          <a:solidFill>
                            <a:srgbClr val="008000"/>
                          </a:solidFill>
                        </a:rPr>
                        <a:t>4</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12</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17</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smtClean="0">
                          <a:solidFill>
                            <a:srgbClr val="008000"/>
                          </a:solidFill>
                        </a:rPr>
                        <a:t>3</a:t>
                      </a:r>
                      <a:endParaRPr lang="en-US" sz="2800" b="1" i="1">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smtClean="0">
                          <a:solidFill>
                            <a:srgbClr val="008000"/>
                          </a:solidFill>
                        </a:rPr>
                        <a:t>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24</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10</a:t>
                      </a:r>
                      <a:endParaRPr lang="en-US" sz="2800" b="1" i="1" dirty="0">
                        <a:solidFill>
                          <a:srgbClr val="008000"/>
                        </a:solidFill>
                      </a:endParaRPr>
                    </a:p>
                  </a:txBody>
                  <a:tcPr anchor="ctr">
                    <a:solidFill>
                      <a:schemeClr val="tx2">
                        <a:lumMod val="40000"/>
                        <a:lumOff val="60000"/>
                      </a:schemeClr>
                    </a:solidFill>
                  </a:tcPr>
                </a:tc>
              </a:tr>
            </a:tbl>
          </a:graphicData>
        </a:graphic>
      </p:graphicFrame>
      <p:sp>
        <p:nvSpPr>
          <p:cNvPr id="3" name="TextBox 2"/>
          <p:cNvSpPr txBox="1"/>
          <p:nvPr/>
        </p:nvSpPr>
        <p:spPr>
          <a:xfrm>
            <a:off x="612775" y="5396342"/>
            <a:ext cx="7918449" cy="954107"/>
          </a:xfrm>
          <a:prstGeom prst="rect">
            <a:avLst/>
          </a:prstGeom>
          <a:noFill/>
        </p:spPr>
        <p:txBody>
          <a:bodyPr wrap="square" rtlCol="0">
            <a:spAutoFit/>
          </a:bodyPr>
          <a:lstStyle/>
          <a:p>
            <a:r>
              <a:rPr lang="en-US" sz="2800" dirty="0" smtClean="0"/>
              <a:t>To check for low outlier:   Q1-1.5(IQR)……any number lower is considered an outlier</a:t>
            </a:r>
            <a:endParaRPr lang="en-US" sz="2800" dirty="0"/>
          </a:p>
        </p:txBody>
      </p:sp>
    </p:spTree>
    <p:extLst>
      <p:ext uri="{BB962C8B-B14F-4D97-AF65-F5344CB8AC3E}">
        <p14:creationId xmlns:p14="http://schemas.microsoft.com/office/powerpoint/2010/main" val="24609437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88259"/>
            <a:ext cx="7918450" cy="788894"/>
          </a:xfrm>
        </p:spPr>
        <p:txBody>
          <a:bodyPr/>
          <a:lstStyle/>
          <a:p>
            <a:r>
              <a:rPr lang="en-US" dirty="0" smtClean="0"/>
              <a:t>Texting</a:t>
            </a:r>
            <a:endParaRPr lang="en-US" dirty="0"/>
          </a:p>
        </p:txBody>
      </p:sp>
      <p:sp>
        <p:nvSpPr>
          <p:cNvPr id="3" name="Content Placeholder 2"/>
          <p:cNvSpPr>
            <a:spLocks noGrp="1"/>
          </p:cNvSpPr>
          <p:nvPr>
            <p:ph idx="1"/>
          </p:nvPr>
        </p:nvSpPr>
        <p:spPr>
          <a:xfrm>
            <a:off x="988358" y="977153"/>
            <a:ext cx="7167284" cy="5472584"/>
          </a:xfrm>
        </p:spPr>
        <p:txBody>
          <a:bodyPr>
            <a:normAutofit/>
          </a:bodyPr>
          <a:lstStyle/>
          <a:p>
            <a:r>
              <a:rPr lang="en-US" dirty="0" smtClean="0"/>
              <a:t>Check your phone for the # of text messages you have sent since noon yesterday</a:t>
            </a:r>
          </a:p>
          <a:p>
            <a:r>
              <a:rPr lang="en-US" dirty="0" smtClean="0"/>
              <a:t>Not Texts Received</a:t>
            </a:r>
          </a:p>
          <a:p>
            <a:r>
              <a:rPr lang="en-US" dirty="0" smtClean="0"/>
              <a:t>Not Tweets</a:t>
            </a:r>
          </a:p>
          <a:p>
            <a:r>
              <a:rPr lang="en-US" dirty="0" smtClean="0"/>
              <a:t>Just Texts Messages sent</a:t>
            </a:r>
          </a:p>
          <a:p>
            <a:r>
              <a:rPr lang="en-US" dirty="0" smtClean="0"/>
              <a:t>If you have sent none, write zero</a:t>
            </a:r>
          </a:p>
          <a:p>
            <a:r>
              <a:rPr lang="en-US" dirty="0" smtClean="0"/>
              <a:t>If you do not have a phone or its off or not with you, write N/A</a:t>
            </a:r>
          </a:p>
          <a:p>
            <a:r>
              <a:rPr lang="en-US" dirty="0" smtClean="0"/>
              <a:t>Make sure to write down if you are a boy or girl</a:t>
            </a:r>
          </a:p>
          <a:p>
            <a:endParaRPr lang="en-US" dirty="0"/>
          </a:p>
        </p:txBody>
      </p:sp>
    </p:spTree>
    <p:extLst>
      <p:ext uri="{BB962C8B-B14F-4D97-AF65-F5344CB8AC3E}">
        <p14:creationId xmlns:p14="http://schemas.microsoft.com/office/powerpoint/2010/main" val="266587342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Box Plot</a:t>
            </a:r>
            <a:endParaRPr lang="en-US" dirty="0"/>
          </a:p>
        </p:txBody>
      </p:sp>
      <p:sp>
        <p:nvSpPr>
          <p:cNvPr id="4" name="TextBox 3"/>
          <p:cNvSpPr txBox="1"/>
          <p:nvPr/>
        </p:nvSpPr>
        <p:spPr>
          <a:xfrm>
            <a:off x="742240" y="1371600"/>
            <a:ext cx="7788984" cy="646331"/>
          </a:xfrm>
          <a:prstGeom prst="rect">
            <a:avLst/>
          </a:prstGeom>
          <a:noFill/>
        </p:spPr>
        <p:txBody>
          <a:bodyPr wrap="square" rtlCol="0">
            <a:spAutoFit/>
          </a:bodyPr>
          <a:lstStyle/>
          <a:p>
            <a:r>
              <a:rPr lang="en-US" dirty="0" smtClean="0"/>
              <a:t>Here are the number of waves Mr. Pines caught for 40 surfing sessions this past summer.</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881152679"/>
              </p:ext>
            </p:extLst>
          </p:nvPr>
        </p:nvGraphicFramePr>
        <p:xfrm>
          <a:off x="451875" y="2128283"/>
          <a:ext cx="8079350" cy="2842340"/>
        </p:xfrm>
        <a:graphic>
          <a:graphicData uri="http://schemas.openxmlformats.org/drawingml/2006/table">
            <a:tbl>
              <a:tblPr firstRow="1" bandRow="1">
                <a:tableStyleId>{5C22544A-7EE6-4342-B048-85BDC9FD1C3A}</a:tableStyleId>
              </a:tblPr>
              <a:tblGrid>
                <a:gridCol w="807935"/>
                <a:gridCol w="807935"/>
                <a:gridCol w="807935"/>
                <a:gridCol w="807935"/>
                <a:gridCol w="807935"/>
                <a:gridCol w="807935"/>
                <a:gridCol w="807935"/>
                <a:gridCol w="807935"/>
                <a:gridCol w="807935"/>
                <a:gridCol w="807935"/>
              </a:tblGrid>
              <a:tr h="710585">
                <a:tc>
                  <a:txBody>
                    <a:bodyPr/>
                    <a:lstStyle/>
                    <a:p>
                      <a:pPr algn="ctr"/>
                      <a:r>
                        <a:rPr lang="en-US" sz="2800" b="1" i="1" dirty="0" smtClean="0">
                          <a:solidFill>
                            <a:srgbClr val="008000"/>
                          </a:solidFill>
                        </a:rPr>
                        <a:t>4</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12</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20</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17</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9</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3</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smtClean="0">
                          <a:solidFill>
                            <a:srgbClr val="008000"/>
                          </a:solidFill>
                        </a:rPr>
                        <a:t>3</a:t>
                      </a:r>
                      <a:endParaRPr lang="en-US" sz="2800" b="1" i="1">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r>
              <a:tr h="710585">
                <a:tc>
                  <a:txBody>
                    <a:bodyPr/>
                    <a:lstStyle/>
                    <a:p>
                      <a:pPr algn="ctr"/>
                      <a:r>
                        <a:rPr lang="en-US" sz="2800" b="1" i="1" smtClean="0">
                          <a:solidFill>
                            <a:srgbClr val="008000"/>
                          </a:solidFill>
                        </a:rPr>
                        <a:t>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7</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8</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6</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5</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21</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24</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2</a:t>
                      </a:r>
                      <a:endParaRPr lang="en-US" sz="2800" b="1" i="1" dirty="0">
                        <a:solidFill>
                          <a:srgbClr val="008000"/>
                        </a:solidFill>
                      </a:endParaRPr>
                    </a:p>
                  </a:txBody>
                  <a:tcPr anchor="ctr">
                    <a:solidFill>
                      <a:schemeClr val="tx2">
                        <a:lumMod val="40000"/>
                        <a:lumOff val="60000"/>
                      </a:schemeClr>
                    </a:solidFill>
                  </a:tcPr>
                </a:tc>
                <a:tc>
                  <a:txBody>
                    <a:bodyPr/>
                    <a:lstStyle/>
                    <a:p>
                      <a:pPr algn="ctr"/>
                      <a:r>
                        <a:rPr lang="en-US" sz="2800" b="1" i="1" dirty="0" smtClean="0">
                          <a:solidFill>
                            <a:srgbClr val="008000"/>
                          </a:solidFill>
                        </a:rPr>
                        <a:t>10</a:t>
                      </a:r>
                      <a:endParaRPr lang="en-US" sz="2800" b="1" i="1" dirty="0">
                        <a:solidFill>
                          <a:srgbClr val="008000"/>
                        </a:solidFill>
                      </a:endParaRPr>
                    </a:p>
                  </a:txBody>
                  <a:tcPr anchor="ctr">
                    <a:solidFill>
                      <a:schemeClr val="tx2">
                        <a:lumMod val="40000"/>
                        <a:lumOff val="60000"/>
                      </a:schemeClr>
                    </a:solidFill>
                  </a:tcPr>
                </a:tc>
              </a:tr>
            </a:tbl>
          </a:graphicData>
        </a:graphic>
      </p:graphicFrame>
      <p:sp>
        <p:nvSpPr>
          <p:cNvPr id="3" name="TextBox 2"/>
          <p:cNvSpPr txBox="1"/>
          <p:nvPr/>
        </p:nvSpPr>
        <p:spPr>
          <a:xfrm>
            <a:off x="612775" y="5396342"/>
            <a:ext cx="7918449" cy="954107"/>
          </a:xfrm>
          <a:prstGeom prst="rect">
            <a:avLst/>
          </a:prstGeom>
          <a:noFill/>
        </p:spPr>
        <p:txBody>
          <a:bodyPr wrap="square" rtlCol="0">
            <a:spAutoFit/>
          </a:bodyPr>
          <a:lstStyle/>
          <a:p>
            <a:r>
              <a:rPr lang="en-US" sz="2800" dirty="0" smtClean="0"/>
              <a:t>To check for high outlier:   Q3+1.5(IQR)……any number higher is considered an outlier</a:t>
            </a:r>
            <a:endParaRPr lang="en-US" sz="2800" dirty="0"/>
          </a:p>
        </p:txBody>
      </p:sp>
    </p:spTree>
    <p:extLst>
      <p:ext uri="{BB962C8B-B14F-4D97-AF65-F5344CB8AC3E}">
        <p14:creationId xmlns:p14="http://schemas.microsoft.com/office/powerpoint/2010/main" val="389664311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Box Plot</a:t>
            </a:r>
            <a:endParaRPr lang="en-US" dirty="0"/>
          </a:p>
        </p:txBody>
      </p:sp>
      <p:sp>
        <p:nvSpPr>
          <p:cNvPr id="4" name="TextBox 3"/>
          <p:cNvSpPr txBox="1"/>
          <p:nvPr/>
        </p:nvSpPr>
        <p:spPr>
          <a:xfrm>
            <a:off x="742240" y="1371600"/>
            <a:ext cx="7788984" cy="646331"/>
          </a:xfrm>
          <a:prstGeom prst="rect">
            <a:avLst/>
          </a:prstGeom>
          <a:noFill/>
        </p:spPr>
        <p:txBody>
          <a:bodyPr wrap="square" rtlCol="0">
            <a:spAutoFit/>
          </a:bodyPr>
          <a:lstStyle/>
          <a:p>
            <a:r>
              <a:rPr lang="en-US" dirty="0" smtClean="0"/>
              <a:t>Here are the number of waves Mr. Pines caught for 40 surfing sessions this past summer.</a:t>
            </a:r>
            <a:endParaRPr lang="en-US" dirty="0"/>
          </a:p>
        </p:txBody>
      </p:sp>
      <p:pic>
        <p:nvPicPr>
          <p:cNvPr id="5" name="Picture 4" descr="Screen Shot 2013-09-02 at 8.14.18 A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43276" y="2819845"/>
            <a:ext cx="8370414" cy="2551576"/>
          </a:xfrm>
          <a:prstGeom prst="rect">
            <a:avLst/>
          </a:prstGeom>
        </p:spPr>
      </p:pic>
    </p:spTree>
    <p:extLst>
      <p:ext uri="{BB962C8B-B14F-4D97-AF65-F5344CB8AC3E}">
        <p14:creationId xmlns:p14="http://schemas.microsoft.com/office/powerpoint/2010/main" val="369373137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437563"/>
            <a:ext cx="7918450" cy="788894"/>
          </a:xfrm>
        </p:spPr>
        <p:txBody>
          <a:bodyPr/>
          <a:lstStyle/>
          <a:p>
            <a:r>
              <a:rPr lang="en-US" dirty="0" smtClean="0"/>
              <a:t>Boxplot</a:t>
            </a:r>
            <a:endParaRPr lang="en-US" dirty="0"/>
          </a:p>
        </p:txBody>
      </p:sp>
      <p:sp>
        <p:nvSpPr>
          <p:cNvPr id="4" name="TextBox 3"/>
          <p:cNvSpPr txBox="1"/>
          <p:nvPr/>
        </p:nvSpPr>
        <p:spPr>
          <a:xfrm>
            <a:off x="979714" y="1407886"/>
            <a:ext cx="6955788" cy="369332"/>
          </a:xfrm>
          <a:prstGeom prst="rect">
            <a:avLst/>
          </a:prstGeom>
          <a:noFill/>
        </p:spPr>
        <p:txBody>
          <a:bodyPr wrap="none" rtlCol="0">
            <a:spAutoFit/>
          </a:bodyPr>
          <a:lstStyle/>
          <a:p>
            <a:r>
              <a:rPr lang="en-US" dirty="0" smtClean="0"/>
              <a:t>Construct a boxplot for the “guess the age of Mr. Pines data”</a:t>
            </a:r>
            <a:endParaRPr lang="en-US" dirty="0"/>
          </a:p>
        </p:txBody>
      </p:sp>
      <p:pic>
        <p:nvPicPr>
          <p:cNvPr id="5" name="Picture 4" descr="Screen Shot 2013-09-04 at 12.32.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14" y="2028162"/>
            <a:ext cx="7227477" cy="4575838"/>
          </a:xfrm>
          <a:prstGeom prst="rect">
            <a:avLst/>
          </a:prstGeom>
        </p:spPr>
      </p:pic>
      <p:sp>
        <p:nvSpPr>
          <p:cNvPr id="6" name="TextBox 5"/>
          <p:cNvSpPr txBox="1"/>
          <p:nvPr/>
        </p:nvSpPr>
        <p:spPr>
          <a:xfrm>
            <a:off x="7002309" y="3265715"/>
            <a:ext cx="849098"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dirty="0" smtClean="0"/>
              <a:t>n=130</a:t>
            </a:r>
            <a:endParaRPr lang="en-US" dirty="0"/>
          </a:p>
        </p:txBody>
      </p:sp>
    </p:spTree>
    <p:extLst>
      <p:ext uri="{BB962C8B-B14F-4D97-AF65-F5344CB8AC3E}">
        <p14:creationId xmlns:p14="http://schemas.microsoft.com/office/powerpoint/2010/main" val="363963517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a:t>
            </a:r>
            <a:endParaRPr lang="en-US" dirty="0"/>
          </a:p>
        </p:txBody>
      </p:sp>
      <p:sp>
        <p:nvSpPr>
          <p:cNvPr id="4" name="TextBox 3"/>
          <p:cNvSpPr txBox="1"/>
          <p:nvPr/>
        </p:nvSpPr>
        <p:spPr>
          <a:xfrm>
            <a:off x="223129" y="1643271"/>
            <a:ext cx="8531225" cy="954107"/>
          </a:xfrm>
          <a:prstGeom prst="rect">
            <a:avLst/>
          </a:prstGeom>
          <a:noFill/>
        </p:spPr>
        <p:txBody>
          <a:bodyPr wrap="square" rtlCol="0">
            <a:spAutoFit/>
          </a:bodyPr>
          <a:lstStyle/>
          <a:p>
            <a:pPr algn="ctr"/>
            <a:r>
              <a:rPr lang="en-US" sz="2800" dirty="0" smtClean="0"/>
              <a:t>Lets make a histogram for the number of minutes of each summer surf session.</a:t>
            </a:r>
            <a:endParaRPr lang="en-US" sz="2800" dirty="0"/>
          </a:p>
        </p:txBody>
      </p:sp>
      <p:graphicFrame>
        <p:nvGraphicFramePr>
          <p:cNvPr id="6" name="Table 5"/>
          <p:cNvGraphicFramePr>
            <a:graphicFrameLocks noGrp="1"/>
          </p:cNvGraphicFramePr>
          <p:nvPr>
            <p:extLst>
              <p:ext uri="{D42A27DB-BD31-4B8C-83A1-F6EECF244321}">
                <p14:modId xmlns:p14="http://schemas.microsoft.com/office/powerpoint/2010/main" val="3085854374"/>
              </p:ext>
            </p:extLst>
          </p:nvPr>
        </p:nvGraphicFramePr>
        <p:xfrm>
          <a:off x="451875" y="3037820"/>
          <a:ext cx="8079350" cy="2842340"/>
        </p:xfrm>
        <a:graphic>
          <a:graphicData uri="http://schemas.openxmlformats.org/drawingml/2006/table">
            <a:tbl>
              <a:tblPr firstRow="1" bandRow="1">
                <a:tableStyleId>{5C22544A-7EE6-4342-B048-85BDC9FD1C3A}</a:tableStyleId>
              </a:tblPr>
              <a:tblGrid>
                <a:gridCol w="807935"/>
                <a:gridCol w="807935"/>
                <a:gridCol w="807935"/>
                <a:gridCol w="807935"/>
                <a:gridCol w="807935"/>
                <a:gridCol w="807935"/>
                <a:gridCol w="807935"/>
                <a:gridCol w="807935"/>
                <a:gridCol w="807935"/>
                <a:gridCol w="807935"/>
              </a:tblGrid>
              <a:tr h="710585">
                <a:tc>
                  <a:txBody>
                    <a:bodyPr/>
                    <a:lstStyle/>
                    <a:p>
                      <a:pPr algn="ctr"/>
                      <a:r>
                        <a:rPr lang="en-US" sz="2800" b="1" dirty="0" smtClean="0">
                          <a:solidFill>
                            <a:srgbClr val="404B60"/>
                          </a:solidFill>
                        </a:rPr>
                        <a:t>40</a:t>
                      </a:r>
                      <a:endParaRPr lang="en-US" sz="2800" b="1" dirty="0">
                        <a:solidFill>
                          <a:srgbClr val="404B60"/>
                        </a:solidFill>
                      </a:endParaRPr>
                    </a:p>
                  </a:txBody>
                  <a:tcPr anchor="ctr">
                    <a:lnL w="12700" cap="flat" cmpd="sng" algn="ctr">
                      <a:solidFill>
                        <a:prstClr val="black">
                          <a:lumMod val="85000"/>
                          <a:lumOff val="15000"/>
                        </a:prstClr>
                      </a:solidFill>
                      <a:prstDash val="solid"/>
                      <a:round/>
                      <a:headEnd type="none" w="med" len="med"/>
                      <a:tailEnd type="none" w="med" len="med"/>
                    </a:lnL>
                    <a:solidFill>
                      <a:srgbClr val="FEF0B8"/>
                    </a:solidFill>
                  </a:tcPr>
                </a:tc>
                <a:tc>
                  <a:txBody>
                    <a:bodyPr/>
                    <a:lstStyle/>
                    <a:p>
                      <a:pPr algn="ctr"/>
                      <a:r>
                        <a:rPr lang="en-US" sz="2800" b="1" dirty="0" smtClean="0">
                          <a:solidFill>
                            <a:srgbClr val="404B60"/>
                          </a:solidFill>
                        </a:rPr>
                        <a:t>20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80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48</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48</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62</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50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48</a:t>
                      </a:r>
                      <a:endParaRPr lang="en-US" sz="2800" b="1" dirty="0">
                        <a:solidFill>
                          <a:srgbClr val="404B60"/>
                        </a:solidFill>
                      </a:endParaRPr>
                    </a:p>
                  </a:txBody>
                  <a:tcPr anchor="ctr">
                    <a:solidFill>
                      <a:srgbClr val="FEF0B8"/>
                    </a:solidFill>
                  </a:tcPr>
                </a:tc>
              </a:tr>
              <a:tr h="710585">
                <a:tc>
                  <a:txBody>
                    <a:bodyPr/>
                    <a:lstStyle/>
                    <a:p>
                      <a:pPr algn="ctr"/>
                      <a:r>
                        <a:rPr lang="en-US" sz="2800" b="1" dirty="0" smtClean="0">
                          <a:solidFill>
                            <a:srgbClr val="404B60"/>
                          </a:solidFill>
                        </a:rPr>
                        <a:t>70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49</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61</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49</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50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48</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47</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61</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55</a:t>
                      </a:r>
                      <a:endParaRPr lang="en-US" sz="2800" b="1" dirty="0">
                        <a:solidFill>
                          <a:srgbClr val="404B60"/>
                        </a:solidFill>
                      </a:endParaRPr>
                    </a:p>
                  </a:txBody>
                  <a:tcPr anchor="ctr">
                    <a:solidFill>
                      <a:srgbClr val="FEF0B8"/>
                    </a:solidFill>
                  </a:tcPr>
                </a:tc>
              </a:tr>
              <a:tr h="710585">
                <a:tc>
                  <a:txBody>
                    <a:bodyPr/>
                    <a:lstStyle/>
                    <a:p>
                      <a:pPr algn="ctr"/>
                      <a:r>
                        <a:rPr lang="en-US" sz="2800" b="1" dirty="0" smtClean="0">
                          <a:solidFill>
                            <a:srgbClr val="404B60"/>
                          </a:solidFill>
                        </a:rPr>
                        <a:t>57</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51</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15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15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30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50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r>
              <a:tr h="710585">
                <a:tc>
                  <a:txBody>
                    <a:bodyPr/>
                    <a:lstStyle/>
                    <a:p>
                      <a:pPr algn="ctr"/>
                      <a:r>
                        <a:rPr lang="en-US" sz="2800" b="1" dirty="0" smtClean="0">
                          <a:solidFill>
                            <a:srgbClr val="404B60"/>
                          </a:solidFill>
                        </a:rPr>
                        <a:t>40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50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20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75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75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20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60</a:t>
                      </a:r>
                      <a:endParaRPr lang="en-US" sz="2800" b="1" dirty="0">
                        <a:solidFill>
                          <a:srgbClr val="404B60"/>
                        </a:solidFill>
                      </a:endParaRPr>
                    </a:p>
                  </a:txBody>
                  <a:tcPr anchor="ctr">
                    <a:solidFill>
                      <a:srgbClr val="FEF0B8"/>
                    </a:solidFill>
                  </a:tcPr>
                </a:tc>
              </a:tr>
            </a:tbl>
          </a:graphicData>
        </a:graphic>
      </p:graphicFrame>
    </p:spTree>
    <p:extLst>
      <p:ext uri="{BB962C8B-B14F-4D97-AF65-F5344CB8AC3E}">
        <p14:creationId xmlns:p14="http://schemas.microsoft.com/office/powerpoint/2010/main" val="373671564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453730854"/>
              </p:ext>
            </p:extLst>
          </p:nvPr>
        </p:nvGraphicFramePr>
        <p:xfrm>
          <a:off x="612775" y="1616650"/>
          <a:ext cx="8079350" cy="2842340"/>
        </p:xfrm>
        <a:graphic>
          <a:graphicData uri="http://schemas.openxmlformats.org/drawingml/2006/table">
            <a:tbl>
              <a:tblPr firstRow="1" bandRow="1">
                <a:tableStyleId>{5C22544A-7EE6-4342-B048-85BDC9FD1C3A}</a:tableStyleId>
              </a:tblPr>
              <a:tblGrid>
                <a:gridCol w="807935"/>
                <a:gridCol w="807935"/>
                <a:gridCol w="807935"/>
                <a:gridCol w="807935"/>
                <a:gridCol w="807935"/>
                <a:gridCol w="807935"/>
                <a:gridCol w="807935"/>
                <a:gridCol w="807935"/>
                <a:gridCol w="807935"/>
                <a:gridCol w="807935"/>
              </a:tblGrid>
              <a:tr h="710585">
                <a:tc>
                  <a:txBody>
                    <a:bodyPr/>
                    <a:lstStyle/>
                    <a:p>
                      <a:pPr algn="ctr"/>
                      <a:r>
                        <a:rPr lang="en-US" sz="2800" b="1" dirty="0" smtClean="0">
                          <a:solidFill>
                            <a:srgbClr val="404B60"/>
                          </a:solidFill>
                        </a:rPr>
                        <a:t>40</a:t>
                      </a:r>
                      <a:endParaRPr lang="en-US" sz="2800" b="1" dirty="0">
                        <a:solidFill>
                          <a:srgbClr val="404B60"/>
                        </a:solidFill>
                      </a:endParaRPr>
                    </a:p>
                  </a:txBody>
                  <a:tcPr anchor="ctr">
                    <a:lnL w="12700" cap="flat" cmpd="sng" algn="ctr">
                      <a:solidFill>
                        <a:prstClr val="black">
                          <a:lumMod val="85000"/>
                          <a:lumOff val="15000"/>
                        </a:prstClr>
                      </a:solidFill>
                      <a:prstDash val="solid"/>
                      <a:round/>
                      <a:headEnd type="none" w="med" len="med"/>
                      <a:tailEnd type="none" w="med" len="med"/>
                    </a:lnL>
                    <a:solidFill>
                      <a:srgbClr val="FEF0B8"/>
                    </a:solidFill>
                  </a:tcPr>
                </a:tc>
                <a:tc>
                  <a:txBody>
                    <a:bodyPr/>
                    <a:lstStyle/>
                    <a:p>
                      <a:pPr algn="ctr"/>
                      <a:r>
                        <a:rPr lang="en-US" sz="2800" b="1" dirty="0" smtClean="0">
                          <a:solidFill>
                            <a:srgbClr val="404B60"/>
                          </a:solidFill>
                        </a:rPr>
                        <a:t>20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80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48</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48</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62</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50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48</a:t>
                      </a:r>
                      <a:endParaRPr lang="en-US" sz="2800" b="1" dirty="0">
                        <a:solidFill>
                          <a:srgbClr val="404B60"/>
                        </a:solidFill>
                      </a:endParaRPr>
                    </a:p>
                  </a:txBody>
                  <a:tcPr anchor="ctr">
                    <a:solidFill>
                      <a:srgbClr val="FEF0B8"/>
                    </a:solidFill>
                  </a:tcPr>
                </a:tc>
              </a:tr>
              <a:tr h="710585">
                <a:tc>
                  <a:txBody>
                    <a:bodyPr/>
                    <a:lstStyle/>
                    <a:p>
                      <a:pPr algn="ctr"/>
                      <a:r>
                        <a:rPr lang="en-US" sz="2800" b="1" dirty="0" smtClean="0">
                          <a:solidFill>
                            <a:srgbClr val="404B60"/>
                          </a:solidFill>
                        </a:rPr>
                        <a:t>70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49</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61</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49</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50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48</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47</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61</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55</a:t>
                      </a:r>
                      <a:endParaRPr lang="en-US" sz="2800" b="1" dirty="0">
                        <a:solidFill>
                          <a:srgbClr val="404B60"/>
                        </a:solidFill>
                      </a:endParaRPr>
                    </a:p>
                  </a:txBody>
                  <a:tcPr anchor="ctr">
                    <a:solidFill>
                      <a:srgbClr val="FEF0B8"/>
                    </a:solidFill>
                  </a:tcPr>
                </a:tc>
              </a:tr>
              <a:tr h="710585">
                <a:tc>
                  <a:txBody>
                    <a:bodyPr/>
                    <a:lstStyle/>
                    <a:p>
                      <a:pPr algn="ctr"/>
                      <a:r>
                        <a:rPr lang="en-US" sz="2800" b="1" dirty="0" smtClean="0">
                          <a:solidFill>
                            <a:srgbClr val="404B60"/>
                          </a:solidFill>
                        </a:rPr>
                        <a:t>57</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51</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15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15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30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50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r>
              <a:tr h="710585">
                <a:tc>
                  <a:txBody>
                    <a:bodyPr/>
                    <a:lstStyle/>
                    <a:p>
                      <a:pPr algn="ctr"/>
                      <a:r>
                        <a:rPr lang="en-US" sz="2800" b="1" dirty="0" smtClean="0">
                          <a:solidFill>
                            <a:srgbClr val="404B60"/>
                          </a:solidFill>
                        </a:rPr>
                        <a:t>40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50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20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75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75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20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60</a:t>
                      </a:r>
                      <a:endParaRPr lang="en-US" sz="2800" b="1" dirty="0">
                        <a:solidFill>
                          <a:srgbClr val="404B60"/>
                        </a:solidFill>
                      </a:endParaRPr>
                    </a:p>
                  </a:txBody>
                  <a:tcPr anchor="ctr">
                    <a:solidFill>
                      <a:srgbClr val="FEF0B8"/>
                    </a:solidFill>
                  </a:tcPr>
                </a:tc>
              </a:tr>
            </a:tbl>
          </a:graphicData>
        </a:graphic>
      </p:graphicFrame>
      <p:sp>
        <p:nvSpPr>
          <p:cNvPr id="3" name="TextBox 2"/>
          <p:cNvSpPr txBox="1"/>
          <p:nvPr/>
        </p:nvSpPr>
        <p:spPr>
          <a:xfrm>
            <a:off x="377603" y="4822265"/>
            <a:ext cx="8153622" cy="1384995"/>
          </a:xfrm>
          <a:prstGeom prst="rect">
            <a:avLst/>
          </a:prstGeom>
          <a:noFill/>
        </p:spPr>
        <p:txBody>
          <a:bodyPr wrap="square" rtlCol="0">
            <a:spAutoFit/>
          </a:bodyPr>
          <a:lstStyle/>
          <a:p>
            <a:r>
              <a:rPr lang="en-US" sz="2800" dirty="0" smtClean="0"/>
              <a:t>We need to choose the x-axis increments, the one you choose may be different than someone else’s.</a:t>
            </a:r>
            <a:endParaRPr lang="en-US" sz="2800" dirty="0"/>
          </a:p>
        </p:txBody>
      </p:sp>
    </p:spTree>
    <p:extLst>
      <p:ext uri="{BB962C8B-B14F-4D97-AF65-F5344CB8AC3E}">
        <p14:creationId xmlns:p14="http://schemas.microsoft.com/office/powerpoint/2010/main" val="356963424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99928771"/>
              </p:ext>
            </p:extLst>
          </p:nvPr>
        </p:nvGraphicFramePr>
        <p:xfrm>
          <a:off x="612775" y="1616650"/>
          <a:ext cx="8079350" cy="2842340"/>
        </p:xfrm>
        <a:graphic>
          <a:graphicData uri="http://schemas.openxmlformats.org/drawingml/2006/table">
            <a:tbl>
              <a:tblPr firstRow="1" bandRow="1">
                <a:tableStyleId>{5C22544A-7EE6-4342-B048-85BDC9FD1C3A}</a:tableStyleId>
              </a:tblPr>
              <a:tblGrid>
                <a:gridCol w="807935"/>
                <a:gridCol w="807935"/>
                <a:gridCol w="807935"/>
                <a:gridCol w="807935"/>
                <a:gridCol w="807935"/>
                <a:gridCol w="807935"/>
                <a:gridCol w="807935"/>
                <a:gridCol w="807935"/>
                <a:gridCol w="807935"/>
                <a:gridCol w="807935"/>
              </a:tblGrid>
              <a:tr h="710585">
                <a:tc>
                  <a:txBody>
                    <a:bodyPr/>
                    <a:lstStyle/>
                    <a:p>
                      <a:pPr algn="ctr"/>
                      <a:r>
                        <a:rPr lang="en-US" sz="2800" b="1" dirty="0" smtClean="0">
                          <a:solidFill>
                            <a:srgbClr val="404B60"/>
                          </a:solidFill>
                        </a:rPr>
                        <a:t>40</a:t>
                      </a:r>
                      <a:endParaRPr lang="en-US" sz="2800" b="1" dirty="0">
                        <a:solidFill>
                          <a:srgbClr val="404B60"/>
                        </a:solidFill>
                      </a:endParaRPr>
                    </a:p>
                  </a:txBody>
                  <a:tcPr anchor="ctr">
                    <a:lnL w="12700" cap="flat" cmpd="sng" algn="ctr">
                      <a:solidFill>
                        <a:prstClr val="black">
                          <a:lumMod val="85000"/>
                          <a:lumOff val="15000"/>
                        </a:prstClr>
                      </a:solidFill>
                      <a:prstDash val="solid"/>
                      <a:round/>
                      <a:headEnd type="none" w="med" len="med"/>
                      <a:tailEnd type="none" w="med" len="med"/>
                    </a:lnL>
                    <a:solidFill>
                      <a:srgbClr val="FEF0B8"/>
                    </a:solidFill>
                  </a:tcPr>
                </a:tc>
                <a:tc>
                  <a:txBody>
                    <a:bodyPr/>
                    <a:lstStyle/>
                    <a:p>
                      <a:pPr algn="ctr"/>
                      <a:r>
                        <a:rPr lang="en-US" sz="2800" b="1" dirty="0" smtClean="0">
                          <a:solidFill>
                            <a:srgbClr val="404B60"/>
                          </a:solidFill>
                        </a:rPr>
                        <a:t>20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80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48</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48</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62</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50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48</a:t>
                      </a:r>
                      <a:endParaRPr lang="en-US" sz="2800" b="1" dirty="0">
                        <a:solidFill>
                          <a:srgbClr val="404B60"/>
                        </a:solidFill>
                      </a:endParaRPr>
                    </a:p>
                  </a:txBody>
                  <a:tcPr anchor="ctr">
                    <a:solidFill>
                      <a:srgbClr val="FEF0B8"/>
                    </a:solidFill>
                  </a:tcPr>
                </a:tc>
              </a:tr>
              <a:tr h="710585">
                <a:tc>
                  <a:txBody>
                    <a:bodyPr/>
                    <a:lstStyle/>
                    <a:p>
                      <a:pPr algn="ctr"/>
                      <a:r>
                        <a:rPr lang="en-US" sz="2800" b="1" dirty="0" smtClean="0">
                          <a:solidFill>
                            <a:srgbClr val="404B60"/>
                          </a:solidFill>
                        </a:rPr>
                        <a:t>70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49</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61</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49</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50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48</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47</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61</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55</a:t>
                      </a:r>
                      <a:endParaRPr lang="en-US" sz="2800" b="1" dirty="0">
                        <a:solidFill>
                          <a:srgbClr val="404B60"/>
                        </a:solidFill>
                      </a:endParaRPr>
                    </a:p>
                  </a:txBody>
                  <a:tcPr anchor="ctr">
                    <a:solidFill>
                      <a:srgbClr val="FEF0B8"/>
                    </a:solidFill>
                  </a:tcPr>
                </a:tc>
              </a:tr>
              <a:tr h="710585">
                <a:tc>
                  <a:txBody>
                    <a:bodyPr/>
                    <a:lstStyle/>
                    <a:p>
                      <a:pPr algn="ctr"/>
                      <a:r>
                        <a:rPr lang="en-US" sz="2800" b="1" dirty="0" smtClean="0">
                          <a:solidFill>
                            <a:srgbClr val="404B60"/>
                          </a:solidFill>
                        </a:rPr>
                        <a:t>57</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51</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15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15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30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50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r>
              <a:tr h="710585">
                <a:tc>
                  <a:txBody>
                    <a:bodyPr/>
                    <a:lstStyle/>
                    <a:p>
                      <a:pPr algn="ctr"/>
                      <a:r>
                        <a:rPr lang="en-US" sz="2800" b="1" dirty="0" smtClean="0">
                          <a:solidFill>
                            <a:srgbClr val="404B60"/>
                          </a:solidFill>
                        </a:rPr>
                        <a:t>40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50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20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75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45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75</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20</a:t>
                      </a:r>
                      <a:endParaRPr lang="en-US" sz="2800" b="1" dirty="0">
                        <a:solidFill>
                          <a:srgbClr val="404B60"/>
                        </a:solidFill>
                      </a:endParaRPr>
                    </a:p>
                  </a:txBody>
                  <a:tcPr anchor="ctr">
                    <a:solidFill>
                      <a:srgbClr val="FEF0B8"/>
                    </a:solidFill>
                  </a:tcPr>
                </a:tc>
                <a:tc>
                  <a:txBody>
                    <a:bodyPr/>
                    <a:lstStyle/>
                    <a:p>
                      <a:pPr algn="ctr"/>
                      <a:r>
                        <a:rPr lang="en-US" sz="2800" b="1" dirty="0" smtClean="0">
                          <a:solidFill>
                            <a:srgbClr val="404B60"/>
                          </a:solidFill>
                        </a:rPr>
                        <a:t>60</a:t>
                      </a:r>
                      <a:endParaRPr lang="en-US" sz="2800" b="1" dirty="0">
                        <a:solidFill>
                          <a:srgbClr val="404B60"/>
                        </a:solidFill>
                      </a:endParaRPr>
                    </a:p>
                  </a:txBody>
                  <a:tcPr anchor="ctr">
                    <a:solidFill>
                      <a:srgbClr val="FEF0B8"/>
                    </a:solidFill>
                  </a:tcPr>
                </a:tc>
              </a:tr>
            </a:tbl>
          </a:graphicData>
        </a:graphic>
      </p:graphicFrame>
      <p:sp>
        <p:nvSpPr>
          <p:cNvPr id="3" name="TextBox 2"/>
          <p:cNvSpPr txBox="1"/>
          <p:nvPr/>
        </p:nvSpPr>
        <p:spPr>
          <a:xfrm>
            <a:off x="377603" y="4822265"/>
            <a:ext cx="8153622" cy="954107"/>
          </a:xfrm>
          <a:prstGeom prst="rect">
            <a:avLst/>
          </a:prstGeom>
          <a:noFill/>
        </p:spPr>
        <p:txBody>
          <a:bodyPr wrap="square" rtlCol="0">
            <a:spAutoFit/>
          </a:bodyPr>
          <a:lstStyle/>
          <a:p>
            <a:r>
              <a:rPr lang="en-US" sz="2800" dirty="0" smtClean="0"/>
              <a:t>Before you start on your histogram, you MUST make a frequency table!</a:t>
            </a:r>
            <a:endParaRPr lang="en-US" sz="2800" dirty="0"/>
          </a:p>
        </p:txBody>
      </p:sp>
    </p:spTree>
    <p:extLst>
      <p:ext uri="{BB962C8B-B14F-4D97-AF65-F5344CB8AC3E}">
        <p14:creationId xmlns:p14="http://schemas.microsoft.com/office/powerpoint/2010/main" val="101185359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Frequency Table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05940125"/>
              </p:ext>
            </p:extLst>
          </p:nvPr>
        </p:nvGraphicFramePr>
        <p:xfrm>
          <a:off x="2570990" y="1639377"/>
          <a:ext cx="3487822" cy="4771686"/>
        </p:xfrm>
        <a:graphic>
          <a:graphicData uri="http://schemas.openxmlformats.org/drawingml/2006/table">
            <a:tbl>
              <a:tblPr firstRow="1" bandRow="1">
                <a:tableStyleId>{5C22544A-7EE6-4342-B048-85BDC9FD1C3A}</a:tableStyleId>
              </a:tblPr>
              <a:tblGrid>
                <a:gridCol w="1743911"/>
                <a:gridCol w="1743911"/>
              </a:tblGrid>
              <a:tr h="678441">
                <a:tc>
                  <a:txBody>
                    <a:bodyPr/>
                    <a:lstStyle/>
                    <a:p>
                      <a:pPr algn="ctr"/>
                      <a:r>
                        <a:rPr lang="en-US" sz="2000" dirty="0" smtClean="0"/>
                        <a:t>Range</a:t>
                      </a:r>
                      <a:endParaRPr lang="en-US" sz="2000" dirty="0"/>
                    </a:p>
                  </a:txBody>
                  <a:tcPr anchor="ctr"/>
                </a:tc>
                <a:tc>
                  <a:txBody>
                    <a:bodyPr/>
                    <a:lstStyle/>
                    <a:p>
                      <a:pPr algn="ctr"/>
                      <a:r>
                        <a:rPr lang="en-US" sz="2000" dirty="0" smtClean="0"/>
                        <a:t># of </a:t>
                      </a:r>
                      <a:r>
                        <a:rPr lang="en-US" sz="2000" dirty="0" err="1" smtClean="0"/>
                        <a:t>occurences</a:t>
                      </a:r>
                      <a:endParaRPr lang="en-US" sz="2000" dirty="0"/>
                    </a:p>
                  </a:txBody>
                  <a:tcPr anchor="ctr"/>
                </a:tc>
              </a:tr>
              <a:tr h="678441">
                <a:tc>
                  <a:txBody>
                    <a:bodyPr/>
                    <a:lstStyle/>
                    <a:p>
                      <a:pPr algn="ctr"/>
                      <a:r>
                        <a:rPr lang="en-US" b="1" dirty="0" smtClean="0"/>
                        <a:t>0-14 min</a:t>
                      </a:r>
                      <a:endParaRPr lang="en-US" b="1" dirty="0"/>
                    </a:p>
                  </a:txBody>
                  <a:tcPr anchor="ctr"/>
                </a:tc>
                <a:tc>
                  <a:txBody>
                    <a:bodyPr/>
                    <a:lstStyle/>
                    <a:p>
                      <a:r>
                        <a:rPr lang="en-US" dirty="0" smtClean="0"/>
                        <a:t>    </a:t>
                      </a:r>
                      <a:endParaRPr lang="en-US" dirty="0"/>
                    </a:p>
                  </a:txBody>
                  <a:tcPr/>
                </a:tc>
              </a:tr>
              <a:tr h="678441">
                <a:tc>
                  <a:txBody>
                    <a:bodyPr/>
                    <a:lstStyle/>
                    <a:p>
                      <a:pPr algn="ctr"/>
                      <a:r>
                        <a:rPr lang="en-US" b="1" dirty="0" smtClean="0"/>
                        <a:t>15-29 min</a:t>
                      </a:r>
                      <a:endParaRPr lang="en-US" b="1" dirty="0"/>
                    </a:p>
                  </a:txBody>
                  <a:tcPr anchor="ctr"/>
                </a:tc>
                <a:tc>
                  <a:txBody>
                    <a:bodyPr/>
                    <a:lstStyle/>
                    <a:p>
                      <a:endParaRPr lang="en-US" dirty="0"/>
                    </a:p>
                  </a:txBody>
                  <a:tcPr/>
                </a:tc>
              </a:tr>
              <a:tr h="678441">
                <a:tc>
                  <a:txBody>
                    <a:bodyPr/>
                    <a:lstStyle/>
                    <a:p>
                      <a:pPr algn="ctr"/>
                      <a:r>
                        <a:rPr lang="en-US" b="1" dirty="0" smtClean="0"/>
                        <a:t>30-44 min</a:t>
                      </a:r>
                      <a:endParaRPr lang="en-US" b="1" dirty="0"/>
                    </a:p>
                  </a:txBody>
                  <a:tcPr anchor="ctr"/>
                </a:tc>
                <a:tc>
                  <a:txBody>
                    <a:bodyPr/>
                    <a:lstStyle/>
                    <a:p>
                      <a:endParaRPr lang="en-US"/>
                    </a:p>
                  </a:txBody>
                  <a:tcPr/>
                </a:tc>
              </a:tr>
              <a:tr h="678441">
                <a:tc>
                  <a:txBody>
                    <a:bodyPr/>
                    <a:lstStyle/>
                    <a:p>
                      <a:pPr algn="ctr"/>
                      <a:r>
                        <a:rPr lang="en-US" b="1" dirty="0" smtClean="0"/>
                        <a:t>45-59 min</a:t>
                      </a:r>
                      <a:endParaRPr lang="en-US" b="1" dirty="0"/>
                    </a:p>
                  </a:txBody>
                  <a:tcPr anchor="ctr"/>
                </a:tc>
                <a:tc>
                  <a:txBody>
                    <a:bodyPr/>
                    <a:lstStyle/>
                    <a:p>
                      <a:endParaRPr lang="en-US"/>
                    </a:p>
                  </a:txBody>
                  <a:tcPr/>
                </a:tc>
              </a:tr>
              <a:tr h="678441">
                <a:tc>
                  <a:txBody>
                    <a:bodyPr/>
                    <a:lstStyle/>
                    <a:p>
                      <a:pPr algn="ctr"/>
                      <a:r>
                        <a:rPr lang="en-US" b="1" dirty="0" smtClean="0"/>
                        <a:t>60-74 min</a:t>
                      </a:r>
                      <a:endParaRPr lang="en-US" b="1" dirty="0"/>
                    </a:p>
                  </a:txBody>
                  <a:tcPr anchor="ctr"/>
                </a:tc>
                <a:tc>
                  <a:txBody>
                    <a:bodyPr/>
                    <a:lstStyle/>
                    <a:p>
                      <a:endParaRPr lang="en-US" dirty="0"/>
                    </a:p>
                  </a:txBody>
                  <a:tcPr/>
                </a:tc>
              </a:tr>
              <a:tr h="678441">
                <a:tc>
                  <a:txBody>
                    <a:bodyPr/>
                    <a:lstStyle/>
                    <a:p>
                      <a:pPr algn="ctr"/>
                      <a:r>
                        <a:rPr lang="en-US" b="1" dirty="0" smtClean="0"/>
                        <a:t>75-89 min</a:t>
                      </a:r>
                      <a:endParaRPr lang="en-US" b="1" dirty="0"/>
                    </a:p>
                  </a:txBody>
                  <a:tcPr anchor="ctr"/>
                </a:tc>
                <a:tc>
                  <a:txBody>
                    <a:bodyPr/>
                    <a:lstStyle/>
                    <a:p>
                      <a:endParaRPr lang="en-US" dirty="0"/>
                    </a:p>
                  </a:txBody>
                  <a:tcPr/>
                </a:tc>
              </a:tr>
            </a:tbl>
          </a:graphicData>
        </a:graphic>
      </p:graphicFrame>
    </p:spTree>
    <p:extLst>
      <p:ext uri="{BB962C8B-B14F-4D97-AF65-F5344CB8AC3E}">
        <p14:creationId xmlns:p14="http://schemas.microsoft.com/office/powerpoint/2010/main" val="38779297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5"/>
            <a:ext cx="7918450" cy="2259257"/>
          </a:xfrm>
        </p:spPr>
        <p:txBody>
          <a:bodyPr>
            <a:normAutofit/>
          </a:bodyPr>
          <a:lstStyle/>
          <a:p>
            <a:r>
              <a:rPr lang="en-US" dirty="0" smtClean="0"/>
              <a:t>There are 19 observations in a data set.</a:t>
            </a:r>
            <a:br>
              <a:rPr lang="en-US" dirty="0" smtClean="0"/>
            </a:br>
            <a:r>
              <a:rPr lang="en-US" dirty="0" smtClean="0"/>
              <a:t>5 # Summary…(1,2,4,5,8)</a:t>
            </a:r>
            <a:endParaRPr lang="en-US" dirty="0"/>
          </a:p>
        </p:txBody>
      </p:sp>
      <p:sp>
        <p:nvSpPr>
          <p:cNvPr id="5" name="Content Placeholder 4"/>
          <p:cNvSpPr>
            <a:spLocks noGrp="1"/>
          </p:cNvSpPr>
          <p:nvPr>
            <p:ph idx="1"/>
          </p:nvPr>
        </p:nvSpPr>
        <p:spPr>
          <a:xfrm>
            <a:off x="988357" y="2841962"/>
            <a:ext cx="7860837" cy="3284201"/>
          </a:xfrm>
        </p:spPr>
        <p:txBody>
          <a:bodyPr>
            <a:normAutofit/>
          </a:bodyPr>
          <a:lstStyle/>
          <a:p>
            <a:r>
              <a:rPr lang="en-US" i="1" dirty="0" smtClean="0"/>
              <a:t>How many observations are less than 4?</a:t>
            </a:r>
            <a:endParaRPr lang="en-US" dirty="0" smtClean="0"/>
          </a:p>
          <a:p>
            <a:r>
              <a:rPr lang="en-US" sz="3600" i="1" dirty="0" smtClean="0"/>
              <a:t> 5 to 9</a:t>
            </a:r>
          </a:p>
          <a:p>
            <a:r>
              <a:rPr lang="en-US" sz="3600" i="1" dirty="0" smtClean="0"/>
              <a:t>HOW?</a:t>
            </a:r>
          </a:p>
          <a:p>
            <a:r>
              <a:rPr lang="en-US" sz="3600" i="1" dirty="0" smtClean="0">
                <a:solidFill>
                  <a:srgbClr val="FF6600"/>
                </a:solidFill>
              </a:rPr>
              <a:t>1</a:t>
            </a:r>
            <a:r>
              <a:rPr lang="en-US" sz="3600" i="1" dirty="0" smtClean="0"/>
              <a:t>,2,2,2,</a:t>
            </a:r>
            <a:r>
              <a:rPr lang="en-US" sz="3600" i="1" dirty="0" smtClean="0">
                <a:solidFill>
                  <a:srgbClr val="FF6600"/>
                </a:solidFill>
              </a:rPr>
              <a:t>2</a:t>
            </a:r>
            <a:r>
              <a:rPr lang="en-US" sz="3600" i="1" dirty="0" smtClean="0"/>
              <a:t>,4,4,4,4,</a:t>
            </a:r>
            <a:r>
              <a:rPr lang="en-US" sz="3600" i="1" dirty="0" smtClean="0">
                <a:solidFill>
                  <a:srgbClr val="FF6600"/>
                </a:solidFill>
              </a:rPr>
              <a:t>4</a:t>
            </a:r>
            <a:r>
              <a:rPr lang="en-US" sz="3600" i="1" dirty="0" smtClean="0"/>
              <a:t>,5,5,5,5,</a:t>
            </a:r>
            <a:r>
              <a:rPr lang="en-US" sz="3600" i="1" dirty="0" smtClean="0">
                <a:solidFill>
                  <a:srgbClr val="FF6600"/>
                </a:solidFill>
              </a:rPr>
              <a:t>5</a:t>
            </a:r>
            <a:r>
              <a:rPr lang="en-US" sz="3600" i="1" dirty="0" smtClean="0"/>
              <a:t>,5,5,5,</a:t>
            </a:r>
            <a:r>
              <a:rPr lang="en-US" sz="3600" i="1" dirty="0" smtClean="0">
                <a:solidFill>
                  <a:srgbClr val="FF6600"/>
                </a:solidFill>
              </a:rPr>
              <a:t>8</a:t>
            </a:r>
            <a:endParaRPr lang="en-US" sz="3600" i="1" dirty="0">
              <a:solidFill>
                <a:srgbClr val="FF66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heckerboard(across)">
                                      <p:cBhvr>
                                        <p:cTn id="17" dur="500"/>
                                        <p:tgtEl>
                                          <p:spTgt spid="5">
                                            <p:txEl>
                                              <p:pRg st="0" end="0"/>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checkerboard(across)">
                                      <p:cBhvr>
                                        <p:cTn id="20" dur="500"/>
                                        <p:tgtEl>
                                          <p:spTgt spid="5">
                                            <p:txEl>
                                              <p:pRg st="1" end="1"/>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checkerboard(across)">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checkerboard(across)">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5"/>
            <a:ext cx="7918450" cy="2259257"/>
          </a:xfrm>
        </p:spPr>
        <p:txBody>
          <a:bodyPr>
            <a:normAutofit/>
          </a:bodyPr>
          <a:lstStyle/>
          <a:p>
            <a:r>
              <a:rPr lang="en-US" dirty="0" smtClean="0"/>
              <a:t>There are 8 observations in a data set.</a:t>
            </a:r>
            <a:br>
              <a:rPr lang="en-US" dirty="0" smtClean="0"/>
            </a:br>
            <a:r>
              <a:rPr lang="en-US" dirty="0" smtClean="0"/>
              <a:t>5 # Summary…(1,2,6,20,21)</a:t>
            </a:r>
            <a:endParaRPr lang="en-US" dirty="0"/>
          </a:p>
        </p:txBody>
      </p:sp>
      <p:sp>
        <p:nvSpPr>
          <p:cNvPr id="5" name="Content Placeholder 4"/>
          <p:cNvSpPr>
            <a:spLocks noGrp="1"/>
          </p:cNvSpPr>
          <p:nvPr>
            <p:ph idx="1"/>
          </p:nvPr>
        </p:nvSpPr>
        <p:spPr>
          <a:xfrm>
            <a:off x="988357" y="2841962"/>
            <a:ext cx="7860837" cy="3284201"/>
          </a:xfrm>
        </p:spPr>
        <p:txBody>
          <a:bodyPr>
            <a:normAutofit/>
          </a:bodyPr>
          <a:lstStyle/>
          <a:p>
            <a:r>
              <a:rPr lang="en-US" i="1" dirty="0" smtClean="0"/>
              <a:t>Is it possible that there is no observation equal to 6?</a:t>
            </a:r>
            <a:endParaRPr lang="en-US" dirty="0" smtClean="0"/>
          </a:p>
          <a:p>
            <a:r>
              <a:rPr lang="en-US" sz="3600" i="1" dirty="0" smtClean="0"/>
              <a:t>Why?</a:t>
            </a:r>
          </a:p>
          <a:p>
            <a:r>
              <a:rPr lang="en-US" sz="3600" i="1" dirty="0" smtClean="0">
                <a:solidFill>
                  <a:srgbClr val="FF6600"/>
                </a:solidFill>
              </a:rPr>
              <a:t>1,</a:t>
            </a:r>
            <a:r>
              <a:rPr lang="en-US" sz="3600" i="1" dirty="0" smtClean="0"/>
              <a:t>2,2,2,10,20,20</a:t>
            </a:r>
            <a:r>
              <a:rPr lang="en-US" sz="3600" i="1" dirty="0" smtClean="0">
                <a:solidFill>
                  <a:srgbClr val="FF6600"/>
                </a:solidFill>
              </a:rPr>
              <a:t>,21</a:t>
            </a:r>
            <a:endParaRPr lang="en-US" sz="3600" i="1" dirty="0">
              <a:solidFill>
                <a:srgbClr val="FF66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9-12 at 10.17.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060" y="562614"/>
            <a:ext cx="6356250" cy="5915990"/>
          </a:xfrm>
          <a:prstGeom prst="rect">
            <a:avLst/>
          </a:prstGeom>
        </p:spPr>
      </p:pic>
    </p:spTree>
    <p:extLst>
      <p:ext uri="{BB962C8B-B14F-4D97-AF65-F5344CB8AC3E}">
        <p14:creationId xmlns:p14="http://schemas.microsoft.com/office/powerpoint/2010/main" val="20422933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88259"/>
            <a:ext cx="7918450" cy="788894"/>
          </a:xfrm>
        </p:spPr>
        <p:txBody>
          <a:bodyPr/>
          <a:lstStyle/>
          <a:p>
            <a:r>
              <a:rPr lang="en-US" dirty="0" smtClean="0"/>
              <a:t>Texting</a:t>
            </a:r>
            <a:endParaRPr lang="en-US" dirty="0"/>
          </a:p>
        </p:txBody>
      </p:sp>
      <p:sp>
        <p:nvSpPr>
          <p:cNvPr id="3" name="Content Placeholder 2"/>
          <p:cNvSpPr>
            <a:spLocks noGrp="1"/>
          </p:cNvSpPr>
          <p:nvPr>
            <p:ph idx="1"/>
          </p:nvPr>
        </p:nvSpPr>
        <p:spPr>
          <a:xfrm>
            <a:off x="988358" y="1620477"/>
            <a:ext cx="7167284" cy="3625089"/>
          </a:xfrm>
        </p:spPr>
        <p:txBody>
          <a:bodyPr>
            <a:normAutofit/>
          </a:bodyPr>
          <a:lstStyle/>
          <a:p>
            <a:r>
              <a:rPr lang="en-US" dirty="0" smtClean="0"/>
              <a:t>We will make a back-to-back </a:t>
            </a:r>
            <a:r>
              <a:rPr lang="en-US" dirty="0" err="1" smtClean="0"/>
              <a:t>stemplot</a:t>
            </a:r>
            <a:r>
              <a:rPr lang="en-US" dirty="0" smtClean="0"/>
              <a:t> comparing the boys and girls</a:t>
            </a:r>
          </a:p>
          <a:p>
            <a:r>
              <a:rPr lang="en-US" dirty="0" smtClean="0"/>
              <a:t>We will calculate the summary statistics using 1-variable stats on the calculator</a:t>
            </a:r>
          </a:p>
          <a:p>
            <a:r>
              <a:rPr lang="en-US" dirty="0" smtClean="0"/>
              <a:t>We will check for outliers by constructing a boxplot on our calculator</a:t>
            </a:r>
          </a:p>
          <a:p>
            <a:r>
              <a:rPr lang="en-US" dirty="0" smtClean="0"/>
              <a:t>We will compare the distributions(C.U.S.S.)</a:t>
            </a:r>
          </a:p>
        </p:txBody>
      </p:sp>
    </p:spTree>
    <p:extLst>
      <p:ext uri="{BB962C8B-B14F-4D97-AF65-F5344CB8AC3E}">
        <p14:creationId xmlns:p14="http://schemas.microsoft.com/office/powerpoint/2010/main" val="254641803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Percentile</a:t>
            </a:r>
            <a:endParaRPr lang="en-US" dirty="0"/>
          </a:p>
        </p:txBody>
      </p:sp>
      <p:pic>
        <p:nvPicPr>
          <p:cNvPr id="4" name="Picture 3" descr="Screen Shot 2014-09-12 at 10.21.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925" y="1639338"/>
            <a:ext cx="7861300" cy="3022600"/>
          </a:xfrm>
          <a:prstGeom prst="rect">
            <a:avLst/>
          </a:prstGeom>
        </p:spPr>
      </p:pic>
      <p:sp>
        <p:nvSpPr>
          <p:cNvPr id="5" name="TextBox 4"/>
          <p:cNvSpPr txBox="1"/>
          <p:nvPr/>
        </p:nvSpPr>
        <p:spPr>
          <a:xfrm>
            <a:off x="841207" y="5295052"/>
            <a:ext cx="7371692" cy="369332"/>
          </a:xfrm>
          <a:prstGeom prst="rect">
            <a:avLst/>
          </a:prstGeom>
          <a:noFill/>
        </p:spPr>
        <p:txBody>
          <a:bodyPr wrap="none" rtlCol="0">
            <a:spAutoFit/>
          </a:bodyPr>
          <a:lstStyle/>
          <a:p>
            <a:r>
              <a:rPr lang="en-US" dirty="0" smtClean="0"/>
              <a:t>What percentile was the day which reached 86 degrees in July?</a:t>
            </a:r>
            <a:endParaRPr lang="en-US" dirty="0"/>
          </a:p>
        </p:txBody>
      </p:sp>
    </p:spTree>
    <p:extLst>
      <p:ext uri="{BB962C8B-B14F-4D97-AF65-F5344CB8AC3E}">
        <p14:creationId xmlns:p14="http://schemas.microsoft.com/office/powerpoint/2010/main" val="419008160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Deviation</a:t>
            </a:r>
            <a:endParaRPr lang="en-US" dirty="0"/>
          </a:p>
        </p:txBody>
      </p:sp>
      <p:sp>
        <p:nvSpPr>
          <p:cNvPr id="3" name="Content Placeholder 2"/>
          <p:cNvSpPr>
            <a:spLocks noGrp="1"/>
          </p:cNvSpPr>
          <p:nvPr>
            <p:ph idx="1"/>
          </p:nvPr>
        </p:nvSpPr>
        <p:spPr/>
        <p:txBody>
          <a:bodyPr/>
          <a:lstStyle/>
          <a:p>
            <a:r>
              <a:rPr lang="en-US" dirty="0" smtClean="0"/>
              <a:t>Standard deviation is a measure of spread.</a:t>
            </a:r>
            <a:endParaRPr lang="en-US" dirty="0"/>
          </a:p>
          <a:p>
            <a:r>
              <a:rPr lang="en-US" dirty="0" smtClean="0"/>
              <a:t>The easiest definition I can give you is that the standard deviation is the average distance the numbers in the set are from the mean.</a:t>
            </a:r>
            <a:endParaRPr lang="en-US" dirty="0"/>
          </a:p>
          <a:p>
            <a:r>
              <a:rPr lang="en-US" dirty="0" smtClean="0"/>
              <a:t>If all the numbers are the same the standard deviation would be zero.</a:t>
            </a:r>
          </a:p>
          <a:p>
            <a:r>
              <a:rPr lang="en-US" dirty="0" smtClean="0"/>
              <a:t>Standard Deviation is </a:t>
            </a:r>
            <a:r>
              <a:rPr lang="en-US" dirty="0" smtClean="0">
                <a:solidFill>
                  <a:schemeClr val="accent2">
                    <a:lumMod val="75000"/>
                  </a:schemeClr>
                </a:solidFill>
              </a:rPr>
              <a:t>CONSISTENCY!</a:t>
            </a:r>
            <a:r>
              <a:rPr lang="en-US" dirty="0" smtClean="0"/>
              <a:t>...are the #’s close to each other or very spread out?</a:t>
            </a:r>
            <a:endParaRPr lang="en-US" dirty="0">
              <a:solidFill>
                <a:schemeClr val="accent2">
                  <a:lumMod val="75000"/>
                </a:schemeClr>
              </a:solidFill>
            </a:endParaRPr>
          </a:p>
        </p:txBody>
      </p:sp>
    </p:spTree>
    <p:extLst>
      <p:ext uri="{BB962C8B-B14F-4D97-AF65-F5344CB8AC3E}">
        <p14:creationId xmlns:p14="http://schemas.microsoft.com/office/powerpoint/2010/main" val="337024547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Deviation</a:t>
            </a:r>
            <a:endParaRPr lang="en-US" dirty="0"/>
          </a:p>
        </p:txBody>
      </p:sp>
      <p:sp>
        <p:nvSpPr>
          <p:cNvPr id="3" name="Content Placeholder 2"/>
          <p:cNvSpPr>
            <a:spLocks noGrp="1"/>
          </p:cNvSpPr>
          <p:nvPr>
            <p:ph idx="1"/>
          </p:nvPr>
        </p:nvSpPr>
        <p:spPr/>
        <p:txBody>
          <a:bodyPr/>
          <a:lstStyle/>
          <a:p>
            <a:r>
              <a:rPr lang="en-US" dirty="0" smtClean="0"/>
              <a:t>If the numbers in a set are all very close together(low variability) the standard deviation will be small</a:t>
            </a:r>
          </a:p>
          <a:p>
            <a:endParaRPr lang="en-US" dirty="0"/>
          </a:p>
          <a:p>
            <a:r>
              <a:rPr lang="en-US" dirty="0" smtClean="0"/>
              <a:t>If the numbers in the set are very spread out(high variability) the standard deviation will be large.</a:t>
            </a:r>
          </a:p>
          <a:p>
            <a:r>
              <a:rPr lang="en-US" dirty="0" smtClean="0"/>
              <a:t>Standard Deviation is NOT resistant to outliers, an outlier in either direction will make the standard deviation larger.</a:t>
            </a:r>
            <a:endParaRPr lang="en-US" dirty="0"/>
          </a:p>
        </p:txBody>
      </p:sp>
    </p:spTree>
    <p:extLst>
      <p:ext uri="{BB962C8B-B14F-4D97-AF65-F5344CB8AC3E}">
        <p14:creationId xmlns:p14="http://schemas.microsoft.com/office/powerpoint/2010/main" val="427405774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Deviation</a:t>
            </a:r>
            <a:endParaRPr lang="en-US" dirty="0"/>
          </a:p>
        </p:txBody>
      </p:sp>
      <p:pic>
        <p:nvPicPr>
          <p:cNvPr id="5" name="Picture 4" descr="Screen Shot 2013-09-10 at 9.07.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05" y="2915640"/>
            <a:ext cx="8136820" cy="1633162"/>
          </a:xfrm>
          <a:prstGeom prst="rect">
            <a:avLst/>
          </a:prstGeom>
        </p:spPr>
      </p:pic>
    </p:spTree>
    <p:extLst>
      <p:ext uri="{BB962C8B-B14F-4D97-AF65-F5344CB8AC3E}">
        <p14:creationId xmlns:p14="http://schemas.microsoft.com/office/powerpoint/2010/main" val="349853452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Resistant Vs. Nonresistant</a:t>
            </a:r>
            <a:endParaRPr lang="en-US" dirty="0"/>
          </a:p>
        </p:txBody>
      </p:sp>
      <p:pic>
        <p:nvPicPr>
          <p:cNvPr id="4" name="Picture 3" descr="Screen Shot 2013-09-10 at 9.07.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775" y="1757374"/>
            <a:ext cx="7581135" cy="4420784"/>
          </a:xfrm>
          <a:prstGeom prst="rect">
            <a:avLst/>
          </a:prstGeom>
        </p:spPr>
      </p:pic>
    </p:spTree>
    <p:extLst>
      <p:ext uri="{BB962C8B-B14F-4D97-AF65-F5344CB8AC3E}">
        <p14:creationId xmlns:p14="http://schemas.microsoft.com/office/powerpoint/2010/main" val="1981084644"/>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9-04 at 9.55.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843" y="359141"/>
            <a:ext cx="5158014" cy="3324744"/>
          </a:xfrm>
          <a:prstGeom prst="rect">
            <a:avLst/>
          </a:prstGeom>
        </p:spPr>
      </p:pic>
      <p:pic>
        <p:nvPicPr>
          <p:cNvPr id="5" name="Picture 4" descr="Screen Shot 2013-09-04 at 9.55.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010" y="359141"/>
            <a:ext cx="2794133" cy="4612002"/>
          </a:xfrm>
          <a:prstGeom prst="rect">
            <a:avLst/>
          </a:prstGeom>
        </p:spPr>
      </p:pic>
      <p:pic>
        <p:nvPicPr>
          <p:cNvPr id="6" name="Picture 5" descr="Screen Shot 2013-09-04 at 9.55.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257" y="3969224"/>
            <a:ext cx="4474029" cy="2671062"/>
          </a:xfrm>
          <a:prstGeom prst="rect">
            <a:avLst/>
          </a:prstGeom>
        </p:spPr>
      </p:pic>
      <p:sp>
        <p:nvSpPr>
          <p:cNvPr id="7" name="TextBox 6"/>
          <p:cNvSpPr txBox="1"/>
          <p:nvPr/>
        </p:nvSpPr>
        <p:spPr>
          <a:xfrm>
            <a:off x="5569858" y="5334000"/>
            <a:ext cx="3338286" cy="646331"/>
          </a:xfrm>
          <a:prstGeom prst="rect">
            <a:avLst/>
          </a:prstGeom>
          <a:solidFill>
            <a:schemeClr val="accent6">
              <a:lumMod val="50000"/>
            </a:schemeClr>
          </a:solidFill>
        </p:spPr>
        <p:txBody>
          <a:bodyPr wrap="square" rtlCol="0">
            <a:spAutoFit/>
          </a:bodyPr>
          <a:lstStyle/>
          <a:p>
            <a:r>
              <a:rPr lang="en-US" dirty="0" smtClean="0"/>
              <a:t>Find the Standard Deviation of “The Numbers”</a:t>
            </a:r>
            <a:endParaRPr lang="en-US" dirty="0"/>
          </a:p>
        </p:txBody>
      </p:sp>
    </p:spTree>
    <p:extLst>
      <p:ext uri="{BB962C8B-B14F-4D97-AF65-F5344CB8AC3E}">
        <p14:creationId xmlns:p14="http://schemas.microsoft.com/office/powerpoint/2010/main" val="320096842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9-10 at 9.07.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366" y="511660"/>
            <a:ext cx="6743898" cy="6101622"/>
          </a:xfrm>
          <a:prstGeom prst="rect">
            <a:avLst/>
          </a:prstGeom>
        </p:spPr>
      </p:pic>
    </p:spTree>
    <p:extLst>
      <p:ext uri="{BB962C8B-B14F-4D97-AF65-F5344CB8AC3E}">
        <p14:creationId xmlns:p14="http://schemas.microsoft.com/office/powerpoint/2010/main" val="319410811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4" y="582705"/>
            <a:ext cx="8186511" cy="1249724"/>
          </a:xfrm>
        </p:spPr>
        <p:txBody>
          <a:bodyPr>
            <a:normAutofit fontScale="90000"/>
          </a:bodyPr>
          <a:lstStyle/>
          <a:p>
            <a:pPr algn="l"/>
            <a:r>
              <a:rPr lang="en-US" dirty="0" smtClean="0"/>
              <a:t>Use your calculator as much as possible</a:t>
            </a:r>
            <a:endParaRPr lang="en-US" dirty="0"/>
          </a:p>
        </p:txBody>
      </p:sp>
      <p:sp>
        <p:nvSpPr>
          <p:cNvPr id="5" name="TextBox 4"/>
          <p:cNvSpPr txBox="1"/>
          <p:nvPr/>
        </p:nvSpPr>
        <p:spPr>
          <a:xfrm>
            <a:off x="707571" y="2358571"/>
            <a:ext cx="6557580" cy="369332"/>
          </a:xfrm>
          <a:prstGeom prst="rect">
            <a:avLst/>
          </a:prstGeom>
          <a:noFill/>
        </p:spPr>
        <p:txBody>
          <a:bodyPr wrap="none" rtlCol="0">
            <a:spAutoFit/>
          </a:bodyPr>
          <a:lstStyle/>
          <a:p>
            <a:r>
              <a:rPr lang="en-US" dirty="0" smtClean="0"/>
              <a:t>Hit the Stat Button, then hit 1:Edit, then enter the numbers</a:t>
            </a:r>
          </a:p>
        </p:txBody>
      </p:sp>
      <p:pic>
        <p:nvPicPr>
          <p:cNvPr id="6" name="Picture 5" descr="Screen Shot 2013-09-04 at 10.01.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774" y="2884714"/>
            <a:ext cx="4791980" cy="3554412"/>
          </a:xfrm>
          <a:prstGeom prst="rect">
            <a:avLst/>
          </a:prstGeom>
        </p:spPr>
      </p:pic>
    </p:spTree>
    <p:extLst>
      <p:ext uri="{BB962C8B-B14F-4D97-AF65-F5344CB8AC3E}">
        <p14:creationId xmlns:p14="http://schemas.microsoft.com/office/powerpoint/2010/main" val="2744710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4" y="582705"/>
            <a:ext cx="8186511" cy="1249724"/>
          </a:xfrm>
        </p:spPr>
        <p:txBody>
          <a:bodyPr>
            <a:normAutofit fontScale="90000"/>
          </a:bodyPr>
          <a:lstStyle/>
          <a:p>
            <a:pPr algn="l"/>
            <a:r>
              <a:rPr lang="en-US" dirty="0" smtClean="0"/>
              <a:t>Use your calculator as much as possible</a:t>
            </a:r>
            <a:endParaRPr lang="en-US" dirty="0"/>
          </a:p>
        </p:txBody>
      </p:sp>
      <p:sp>
        <p:nvSpPr>
          <p:cNvPr id="5" name="TextBox 4"/>
          <p:cNvSpPr txBox="1"/>
          <p:nvPr/>
        </p:nvSpPr>
        <p:spPr>
          <a:xfrm>
            <a:off x="707572" y="2358570"/>
            <a:ext cx="8091714" cy="653143"/>
          </a:xfrm>
          <a:prstGeom prst="rect">
            <a:avLst/>
          </a:prstGeom>
          <a:noFill/>
        </p:spPr>
        <p:txBody>
          <a:bodyPr wrap="square" rtlCol="0">
            <a:spAutoFit/>
          </a:bodyPr>
          <a:lstStyle/>
          <a:p>
            <a:r>
              <a:rPr lang="en-US" dirty="0" smtClean="0"/>
              <a:t>Hit the Stat Button again, then use the right arrow to get to </a:t>
            </a:r>
            <a:r>
              <a:rPr lang="en-US" dirty="0" err="1" smtClean="0"/>
              <a:t>Calc</a:t>
            </a:r>
            <a:r>
              <a:rPr lang="en-US" dirty="0" smtClean="0"/>
              <a:t>, then hit 1:1-var stats, then hit the 2</a:t>
            </a:r>
            <a:r>
              <a:rPr lang="en-US" baseline="30000" dirty="0" smtClean="0"/>
              <a:t>nd</a:t>
            </a:r>
            <a:r>
              <a:rPr lang="en-US" dirty="0" smtClean="0"/>
              <a:t> button and then L1(#1 key)</a:t>
            </a:r>
          </a:p>
        </p:txBody>
      </p:sp>
      <p:pic>
        <p:nvPicPr>
          <p:cNvPr id="3" name="Picture 2" descr="Screen Shot 2013-09-04 at 10.02.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693" y="3193196"/>
            <a:ext cx="4507593" cy="3304667"/>
          </a:xfrm>
          <a:prstGeom prst="rect">
            <a:avLst/>
          </a:prstGeom>
        </p:spPr>
      </p:pic>
      <p:sp>
        <p:nvSpPr>
          <p:cNvPr id="4" name="TextBox 3"/>
          <p:cNvSpPr txBox="1"/>
          <p:nvPr/>
        </p:nvSpPr>
        <p:spPr>
          <a:xfrm>
            <a:off x="5878286" y="4336143"/>
            <a:ext cx="1092892" cy="369332"/>
          </a:xfrm>
          <a:prstGeom prst="rect">
            <a:avLst/>
          </a:prstGeom>
          <a:noFill/>
        </p:spPr>
        <p:txBody>
          <a:bodyPr wrap="none" rtlCol="0">
            <a:spAutoFit/>
          </a:bodyPr>
          <a:lstStyle/>
          <a:p>
            <a:r>
              <a:rPr lang="en-US" dirty="0" smtClean="0"/>
              <a:t>Hit Enter</a:t>
            </a:r>
            <a:endParaRPr lang="en-US" dirty="0"/>
          </a:p>
        </p:txBody>
      </p:sp>
    </p:spTree>
    <p:extLst>
      <p:ext uri="{BB962C8B-B14F-4D97-AF65-F5344CB8AC3E}">
        <p14:creationId xmlns:p14="http://schemas.microsoft.com/office/powerpoint/2010/main" val="2664574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4" y="582705"/>
            <a:ext cx="8186511" cy="1249724"/>
          </a:xfrm>
        </p:spPr>
        <p:txBody>
          <a:bodyPr>
            <a:normAutofit fontScale="90000"/>
          </a:bodyPr>
          <a:lstStyle/>
          <a:p>
            <a:pPr algn="l"/>
            <a:r>
              <a:rPr lang="en-US" dirty="0" smtClean="0"/>
              <a:t>Use your calculator as much as possible</a:t>
            </a:r>
            <a:endParaRPr lang="en-US" dirty="0"/>
          </a:p>
        </p:txBody>
      </p:sp>
      <p:pic>
        <p:nvPicPr>
          <p:cNvPr id="6" name="Picture 5" descr="Screen Shot 2013-09-04 at 10.02.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485" y="2548735"/>
            <a:ext cx="4368800" cy="3256980"/>
          </a:xfrm>
          <a:prstGeom prst="rect">
            <a:avLst/>
          </a:prstGeom>
        </p:spPr>
      </p:pic>
      <p:sp>
        <p:nvSpPr>
          <p:cNvPr id="8" name="Frame 7"/>
          <p:cNvSpPr/>
          <p:nvPr/>
        </p:nvSpPr>
        <p:spPr>
          <a:xfrm>
            <a:off x="4430485" y="3900714"/>
            <a:ext cx="4151086" cy="96157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780143" y="4154714"/>
            <a:ext cx="1254633" cy="646331"/>
          </a:xfrm>
          <a:prstGeom prst="rect">
            <a:avLst/>
          </a:prstGeom>
          <a:noFill/>
        </p:spPr>
        <p:txBody>
          <a:bodyPr wrap="none" rtlCol="0">
            <a:spAutoFit/>
          </a:bodyPr>
          <a:lstStyle/>
          <a:p>
            <a:r>
              <a:rPr lang="en-US" dirty="0" smtClean="0"/>
              <a:t>Standard </a:t>
            </a:r>
          </a:p>
          <a:p>
            <a:r>
              <a:rPr lang="en-US" dirty="0" smtClean="0"/>
              <a:t>Deviation</a:t>
            </a:r>
            <a:endParaRPr lang="en-US" dirty="0"/>
          </a:p>
        </p:txBody>
      </p:sp>
      <p:cxnSp>
        <p:nvCxnSpPr>
          <p:cNvPr id="11" name="Straight Arrow Connector 10"/>
          <p:cNvCxnSpPr/>
          <p:nvPr/>
        </p:nvCxnSpPr>
        <p:spPr>
          <a:xfrm>
            <a:off x="2358571" y="4445000"/>
            <a:ext cx="181428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69906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par>
                                <p:cTn id="13" presetID="5"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20828</TotalTime>
  <Words>3508</Words>
  <Application>Microsoft Macintosh PowerPoint</Application>
  <PresentationFormat>On-screen Show (4:3)</PresentationFormat>
  <Paragraphs>941</Paragraphs>
  <Slides>109</Slides>
  <Notes>7</Notes>
  <HiddenSlides>0</HiddenSlides>
  <MMClips>0</MMClips>
  <ScaleCrop>false</ScaleCrop>
  <HeadingPairs>
    <vt:vector size="4" baseType="variant">
      <vt:variant>
        <vt:lpstr>Theme</vt:lpstr>
      </vt:variant>
      <vt:variant>
        <vt:i4>1</vt:i4>
      </vt:variant>
      <vt:variant>
        <vt:lpstr>Slide Titles</vt:lpstr>
      </vt:variant>
      <vt:variant>
        <vt:i4>109</vt:i4>
      </vt:variant>
    </vt:vector>
  </HeadingPairs>
  <TitlesOfParts>
    <vt:vector size="110" baseType="lpstr">
      <vt:lpstr>Twilight</vt:lpstr>
      <vt:lpstr>PowerPoint Presentation</vt:lpstr>
      <vt:lpstr>The Game of Greed</vt:lpstr>
      <vt:lpstr>The Game of Greed</vt:lpstr>
      <vt:lpstr>The Game of Greed</vt:lpstr>
      <vt:lpstr>The Game of Greed</vt:lpstr>
      <vt:lpstr>Quantitative vs Categorical</vt:lpstr>
      <vt:lpstr>Quantitative vs Categorical</vt:lpstr>
      <vt:lpstr>Texting</vt:lpstr>
      <vt:lpstr>Texting</vt:lpstr>
      <vt:lpstr>PowerPoint Presentation</vt:lpstr>
      <vt:lpstr>NFL CHALLENGE</vt:lpstr>
      <vt:lpstr>NFL CHALLENGE</vt:lpstr>
      <vt:lpstr>NFL CHALLENGE</vt:lpstr>
      <vt:lpstr>The Game of Greed</vt:lpstr>
      <vt:lpstr>The Game of Greed</vt:lpstr>
      <vt:lpstr>The Game of Greed</vt:lpstr>
      <vt:lpstr>The Game of Greed</vt:lpstr>
      <vt:lpstr>The Game of Greed</vt:lpstr>
      <vt:lpstr>The Game of Greed</vt:lpstr>
      <vt:lpstr>The Game of Greed</vt:lpstr>
      <vt:lpstr>How old is our teacher?</vt:lpstr>
      <vt:lpstr>How old is our teacher?</vt:lpstr>
      <vt:lpstr>How old is our teacher?</vt:lpstr>
      <vt:lpstr>How old is our teacher?</vt:lpstr>
      <vt:lpstr>How old is our teacher?</vt:lpstr>
      <vt:lpstr>How old is our teacher?</vt:lpstr>
      <vt:lpstr>How old is our teacher?</vt:lpstr>
      <vt:lpstr>How old is our teacher?</vt:lpstr>
      <vt:lpstr>Histogram</vt:lpstr>
      <vt:lpstr>Histogram</vt:lpstr>
      <vt:lpstr>5# Summary</vt:lpstr>
      <vt:lpstr>Find the 5# Summary</vt:lpstr>
      <vt:lpstr>Find the 5# Summary</vt:lpstr>
      <vt:lpstr>This is the 5# Summary</vt:lpstr>
      <vt:lpstr>This is the 5# Summary</vt:lpstr>
      <vt:lpstr>This is the 5# Summary</vt:lpstr>
      <vt:lpstr>Box Plot Shapes</vt:lpstr>
      <vt:lpstr>Box Plots</vt:lpstr>
      <vt:lpstr>PowerPoint Presentation</vt:lpstr>
      <vt:lpstr>5# Summary</vt:lpstr>
      <vt:lpstr>5# Summary</vt:lpstr>
      <vt:lpstr>5# Summary</vt:lpstr>
      <vt:lpstr>5# Summary</vt:lpstr>
      <vt:lpstr>5# Summary</vt:lpstr>
      <vt:lpstr>Construct a Boxplot</vt:lpstr>
      <vt:lpstr>Construct a Boxplot</vt:lpstr>
      <vt:lpstr>Construct a Boxplot</vt:lpstr>
      <vt:lpstr>Construct a Boxplot</vt:lpstr>
      <vt:lpstr>Outliers in a boxplot</vt:lpstr>
      <vt:lpstr>Outliers in a boxplot</vt:lpstr>
      <vt:lpstr>Outliers in a boxplot</vt:lpstr>
      <vt:lpstr>Outliers in a boxplot</vt:lpstr>
      <vt:lpstr>Outliers in a boxplot</vt:lpstr>
      <vt:lpstr>Check for outliers</vt:lpstr>
      <vt:lpstr>Check for Outliers on calculator</vt:lpstr>
      <vt:lpstr>5# Summary of Histogram</vt:lpstr>
      <vt:lpstr>5# Summary of Histogram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Variability and Spread</vt:lpstr>
      <vt:lpstr>Variability and Spread</vt:lpstr>
      <vt:lpstr>Percentiles</vt:lpstr>
      <vt:lpstr>Box Plots</vt:lpstr>
      <vt:lpstr>Box Plots</vt:lpstr>
      <vt:lpstr>Box Plots</vt:lpstr>
      <vt:lpstr>Box Plots</vt:lpstr>
      <vt:lpstr>Create a Box Plot</vt:lpstr>
      <vt:lpstr>Create a Box Plot</vt:lpstr>
      <vt:lpstr>Create a Box Plot</vt:lpstr>
      <vt:lpstr>Stemplot</vt:lpstr>
      <vt:lpstr>Create a Box Plot</vt:lpstr>
      <vt:lpstr>Create a Box Plot</vt:lpstr>
      <vt:lpstr>Create a Box Plot</vt:lpstr>
      <vt:lpstr>Create a Box Plot</vt:lpstr>
      <vt:lpstr>Create a Box Plot</vt:lpstr>
      <vt:lpstr>Boxplot</vt:lpstr>
      <vt:lpstr>Histogram</vt:lpstr>
      <vt:lpstr>Histogram</vt:lpstr>
      <vt:lpstr>Histogram</vt:lpstr>
      <vt:lpstr>Frequency Table</vt:lpstr>
      <vt:lpstr>There are 19 observations in a data set. 5 # Summary…(1,2,4,5,8)</vt:lpstr>
      <vt:lpstr>There are 8 observations in a data set. 5 # Summary…(1,2,6,20,21)</vt:lpstr>
      <vt:lpstr>PowerPoint Presentation</vt:lpstr>
      <vt:lpstr>Percentile</vt:lpstr>
      <vt:lpstr>Standard Deviation</vt:lpstr>
      <vt:lpstr>Standard Deviation</vt:lpstr>
      <vt:lpstr>Standard Deviation</vt:lpstr>
      <vt:lpstr>Resistant Vs. Nonresistant</vt:lpstr>
      <vt:lpstr>PowerPoint Presentation</vt:lpstr>
      <vt:lpstr>PowerPoint Presentation</vt:lpstr>
      <vt:lpstr>Use your calculator as much as possible</vt:lpstr>
      <vt:lpstr>Use your calculator as much as possible</vt:lpstr>
      <vt:lpstr>Use your calculator as much as possible</vt:lpstr>
      <vt:lpstr>Standard Deviation</vt:lpstr>
      <vt:lpstr>Standard Deviation</vt:lpstr>
      <vt:lpstr>Standard Deviation</vt:lpstr>
      <vt:lpstr>LA Angels 2013 Salaries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There are 19 observations in a data set. 5 # Summary…(1,2,4,5,8)</dc:title>
  <dc:creator>Classroom</dc:creator>
  <cp:lastModifiedBy>Greg Pines</cp:lastModifiedBy>
  <cp:revision>95</cp:revision>
  <dcterms:created xsi:type="dcterms:W3CDTF">2011-09-15T15:12:02Z</dcterms:created>
  <dcterms:modified xsi:type="dcterms:W3CDTF">2016-09-08T16:14:38Z</dcterms:modified>
</cp:coreProperties>
</file>