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1.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Lst>
  <p:notesMasterIdLst>
    <p:notesMasterId r:id="rId184"/>
  </p:notesMasterIdLst>
  <p:sldIdLst>
    <p:sldId id="354" r:id="rId3"/>
    <p:sldId id="301" r:id="rId4"/>
    <p:sldId id="305" r:id="rId5"/>
    <p:sldId id="306" r:id="rId6"/>
    <p:sldId id="307" r:id="rId7"/>
    <p:sldId id="308" r:id="rId8"/>
    <p:sldId id="299" r:id="rId9"/>
    <p:sldId id="405" r:id="rId10"/>
    <p:sldId id="316" r:id="rId11"/>
    <p:sldId id="317" r:id="rId12"/>
    <p:sldId id="406" r:id="rId13"/>
    <p:sldId id="325" r:id="rId14"/>
    <p:sldId id="318" r:id="rId15"/>
    <p:sldId id="319" r:id="rId16"/>
    <p:sldId id="320" r:id="rId17"/>
    <p:sldId id="321" r:id="rId18"/>
    <p:sldId id="322" r:id="rId19"/>
    <p:sldId id="310" r:id="rId20"/>
    <p:sldId id="311" r:id="rId21"/>
    <p:sldId id="312" r:id="rId22"/>
    <p:sldId id="313" r:id="rId23"/>
    <p:sldId id="314" r:id="rId24"/>
    <p:sldId id="315" r:id="rId25"/>
    <p:sldId id="328" r:id="rId26"/>
    <p:sldId id="327" r:id="rId27"/>
    <p:sldId id="334" r:id="rId28"/>
    <p:sldId id="326" r:id="rId29"/>
    <p:sldId id="329" r:id="rId30"/>
    <p:sldId id="335" r:id="rId31"/>
    <p:sldId id="330" r:id="rId32"/>
    <p:sldId id="336" r:id="rId33"/>
    <p:sldId id="331" r:id="rId34"/>
    <p:sldId id="337" r:id="rId35"/>
    <p:sldId id="332" r:id="rId36"/>
    <p:sldId id="338" r:id="rId37"/>
    <p:sldId id="340" r:id="rId38"/>
    <p:sldId id="341" r:id="rId39"/>
    <p:sldId id="333" r:id="rId40"/>
    <p:sldId id="342" r:id="rId41"/>
    <p:sldId id="343" r:id="rId42"/>
    <p:sldId id="355" r:id="rId43"/>
    <p:sldId id="356" r:id="rId44"/>
    <p:sldId id="357" r:id="rId45"/>
    <p:sldId id="358" r:id="rId46"/>
    <p:sldId id="361" r:id="rId47"/>
    <p:sldId id="364" r:id="rId48"/>
    <p:sldId id="451" r:id="rId49"/>
    <p:sldId id="365" r:id="rId50"/>
    <p:sldId id="366" r:id="rId51"/>
    <p:sldId id="367" r:id="rId52"/>
    <p:sldId id="368" r:id="rId53"/>
    <p:sldId id="369" r:id="rId54"/>
    <p:sldId id="445" r:id="rId55"/>
    <p:sldId id="446" r:id="rId56"/>
    <p:sldId id="370" r:id="rId57"/>
    <p:sldId id="371" r:id="rId58"/>
    <p:sldId id="372" r:id="rId59"/>
    <p:sldId id="450" r:id="rId60"/>
    <p:sldId id="428" r:id="rId61"/>
    <p:sldId id="429" r:id="rId62"/>
    <p:sldId id="430" r:id="rId63"/>
    <p:sldId id="431" r:id="rId64"/>
    <p:sldId id="432" r:id="rId65"/>
    <p:sldId id="443" r:id="rId66"/>
    <p:sldId id="433" r:id="rId67"/>
    <p:sldId id="442" r:id="rId68"/>
    <p:sldId id="444" r:id="rId69"/>
    <p:sldId id="434" r:id="rId70"/>
    <p:sldId id="435" r:id="rId71"/>
    <p:sldId id="436" r:id="rId72"/>
    <p:sldId id="437" r:id="rId73"/>
    <p:sldId id="438" r:id="rId74"/>
    <p:sldId id="447" r:id="rId75"/>
    <p:sldId id="448" r:id="rId76"/>
    <p:sldId id="449" r:id="rId77"/>
    <p:sldId id="439" r:id="rId78"/>
    <p:sldId id="440" r:id="rId79"/>
    <p:sldId id="441" r:id="rId80"/>
    <p:sldId id="387" r:id="rId81"/>
    <p:sldId id="388" r:id="rId82"/>
    <p:sldId id="389" r:id="rId83"/>
    <p:sldId id="390" r:id="rId84"/>
    <p:sldId id="391" r:id="rId85"/>
    <p:sldId id="393" r:id="rId86"/>
    <p:sldId id="396" r:id="rId87"/>
    <p:sldId id="397" r:id="rId88"/>
    <p:sldId id="452" r:id="rId89"/>
    <p:sldId id="453" r:id="rId90"/>
    <p:sldId id="398" r:id="rId91"/>
    <p:sldId id="399" r:id="rId92"/>
    <p:sldId id="400" r:id="rId93"/>
    <p:sldId id="401" r:id="rId94"/>
    <p:sldId id="402" r:id="rId95"/>
    <p:sldId id="403" r:id="rId96"/>
    <p:sldId id="404" r:id="rId97"/>
    <p:sldId id="373" r:id="rId98"/>
    <p:sldId id="374" r:id="rId99"/>
    <p:sldId id="375" r:id="rId100"/>
    <p:sldId id="376" r:id="rId101"/>
    <p:sldId id="377" r:id="rId102"/>
    <p:sldId id="378" r:id="rId103"/>
    <p:sldId id="379" r:id="rId104"/>
    <p:sldId id="380" r:id="rId105"/>
    <p:sldId id="381" r:id="rId106"/>
    <p:sldId id="382" r:id="rId107"/>
    <p:sldId id="383" r:id="rId108"/>
    <p:sldId id="384" r:id="rId109"/>
    <p:sldId id="385" r:id="rId110"/>
    <p:sldId id="386" r:id="rId111"/>
    <p:sldId id="256" r:id="rId112"/>
    <p:sldId id="257" r:id="rId113"/>
    <p:sldId id="258" r:id="rId114"/>
    <p:sldId id="259" r:id="rId115"/>
    <p:sldId id="261" r:id="rId116"/>
    <p:sldId id="269" r:id="rId117"/>
    <p:sldId id="270" r:id="rId118"/>
    <p:sldId id="264" r:id="rId119"/>
    <p:sldId id="265" r:id="rId120"/>
    <p:sldId id="266" r:id="rId121"/>
    <p:sldId id="267" r:id="rId122"/>
    <p:sldId id="260" r:id="rId123"/>
    <p:sldId id="262" r:id="rId124"/>
    <p:sldId id="263" r:id="rId125"/>
    <p:sldId id="268" r:id="rId126"/>
    <p:sldId id="286" r:id="rId127"/>
    <p:sldId id="287" r:id="rId128"/>
    <p:sldId id="281" r:id="rId129"/>
    <p:sldId id="282" r:id="rId130"/>
    <p:sldId id="283" r:id="rId131"/>
    <p:sldId id="284" r:id="rId132"/>
    <p:sldId id="285" r:id="rId133"/>
    <p:sldId id="350" r:id="rId134"/>
    <p:sldId id="288" r:id="rId135"/>
    <p:sldId id="294" r:id="rId136"/>
    <p:sldId id="276" r:id="rId137"/>
    <p:sldId id="277" r:id="rId138"/>
    <p:sldId id="278" r:id="rId139"/>
    <p:sldId id="351" r:id="rId140"/>
    <p:sldId id="279" r:id="rId141"/>
    <p:sldId id="280" r:id="rId142"/>
    <p:sldId id="289" r:id="rId143"/>
    <p:sldId id="296" r:id="rId144"/>
    <p:sldId id="323" r:id="rId145"/>
    <p:sldId id="324" r:id="rId146"/>
    <p:sldId id="290" r:id="rId147"/>
    <p:sldId id="291" r:id="rId148"/>
    <p:sldId id="346" r:id="rId149"/>
    <p:sldId id="339" r:id="rId150"/>
    <p:sldId id="349" r:id="rId151"/>
    <p:sldId id="344" r:id="rId152"/>
    <p:sldId id="347" r:id="rId153"/>
    <p:sldId id="348" r:id="rId154"/>
    <p:sldId id="345" r:id="rId155"/>
    <p:sldId id="292" r:id="rId156"/>
    <p:sldId id="352" r:id="rId157"/>
    <p:sldId id="353" r:id="rId158"/>
    <p:sldId id="293" r:id="rId159"/>
    <p:sldId id="297" r:id="rId160"/>
    <p:sldId id="303" r:id="rId161"/>
    <p:sldId id="304" r:id="rId162"/>
    <p:sldId id="302" r:id="rId163"/>
    <p:sldId id="298" r:id="rId164"/>
    <p:sldId id="408" r:id="rId165"/>
    <p:sldId id="425" r:id="rId166"/>
    <p:sldId id="409" r:id="rId167"/>
    <p:sldId id="410" r:id="rId168"/>
    <p:sldId id="411" r:id="rId169"/>
    <p:sldId id="426" r:id="rId170"/>
    <p:sldId id="414" r:id="rId171"/>
    <p:sldId id="415" r:id="rId172"/>
    <p:sldId id="416" r:id="rId173"/>
    <p:sldId id="417" r:id="rId174"/>
    <p:sldId id="420" r:id="rId175"/>
    <p:sldId id="427" r:id="rId176"/>
    <p:sldId id="421" r:id="rId177"/>
    <p:sldId id="422" r:id="rId178"/>
    <p:sldId id="423" r:id="rId179"/>
    <p:sldId id="272" r:id="rId180"/>
    <p:sldId id="273" r:id="rId181"/>
    <p:sldId id="274" r:id="rId182"/>
    <p:sldId id="275" r:id="rId18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72" d="100"/>
          <a:sy n="72" d="100"/>
        </p:scale>
        <p:origin x="-1496" y="-24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0640"/>
    </p:cViewPr>
  </p:sorterViewPr>
  <p:notesViewPr>
    <p:cSldViewPr snapToGrid="0" snapToObjects="1">
      <p:cViewPr varScale="1">
        <p:scale>
          <a:sx n="60" d="100"/>
          <a:sy n="60" d="100"/>
        </p:scale>
        <p:origin x="-2320"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0.xml"/><Relationship Id="rId143" Type="http://schemas.openxmlformats.org/officeDocument/2006/relationships/slide" Target="slides/slide141.xml"/><Relationship Id="rId144" Type="http://schemas.openxmlformats.org/officeDocument/2006/relationships/slide" Target="slides/slide142.xml"/><Relationship Id="rId145" Type="http://schemas.openxmlformats.org/officeDocument/2006/relationships/slide" Target="slides/slide143.xml"/><Relationship Id="rId146" Type="http://schemas.openxmlformats.org/officeDocument/2006/relationships/slide" Target="slides/slide144.xml"/><Relationship Id="rId147" Type="http://schemas.openxmlformats.org/officeDocument/2006/relationships/slide" Target="slides/slide145.xml"/><Relationship Id="rId148" Type="http://schemas.openxmlformats.org/officeDocument/2006/relationships/slide" Target="slides/slide146.xml"/><Relationship Id="rId149" Type="http://schemas.openxmlformats.org/officeDocument/2006/relationships/slide" Target="slides/slide147.xml"/><Relationship Id="rId180" Type="http://schemas.openxmlformats.org/officeDocument/2006/relationships/slide" Target="slides/slide178.xml"/><Relationship Id="rId181" Type="http://schemas.openxmlformats.org/officeDocument/2006/relationships/slide" Target="slides/slide179.xml"/><Relationship Id="rId182" Type="http://schemas.openxmlformats.org/officeDocument/2006/relationships/slide" Target="slides/slide180.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83" Type="http://schemas.openxmlformats.org/officeDocument/2006/relationships/slide" Target="slides/slide181.xml"/><Relationship Id="rId184" Type="http://schemas.openxmlformats.org/officeDocument/2006/relationships/notesMaster" Target="notesMasters/notesMaster1.xml"/><Relationship Id="rId185" Type="http://schemas.openxmlformats.org/officeDocument/2006/relationships/printerSettings" Target="printerSettings/printerSettings1.bin"/><Relationship Id="rId186" Type="http://schemas.openxmlformats.org/officeDocument/2006/relationships/presProps" Target="presProps.xml"/><Relationship Id="rId187" Type="http://schemas.openxmlformats.org/officeDocument/2006/relationships/viewProps" Target="viewProps.xml"/><Relationship Id="rId188" Type="http://schemas.openxmlformats.org/officeDocument/2006/relationships/theme" Target="theme/theme1.xml"/><Relationship Id="rId189" Type="http://schemas.openxmlformats.org/officeDocument/2006/relationships/tableStyles" Target="tableStyles.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 Id="rId110" Type="http://schemas.openxmlformats.org/officeDocument/2006/relationships/slide" Target="slides/slide108.xml"/><Relationship Id="rId111" Type="http://schemas.openxmlformats.org/officeDocument/2006/relationships/slide" Target="slides/slide109.xml"/><Relationship Id="rId112" Type="http://schemas.openxmlformats.org/officeDocument/2006/relationships/slide" Target="slides/slide110.xml"/><Relationship Id="rId113" Type="http://schemas.openxmlformats.org/officeDocument/2006/relationships/slide" Target="slides/slide111.xml"/><Relationship Id="rId114" Type="http://schemas.openxmlformats.org/officeDocument/2006/relationships/slide" Target="slides/slide112.xml"/><Relationship Id="rId115" Type="http://schemas.openxmlformats.org/officeDocument/2006/relationships/slide" Target="slides/slide113.xml"/><Relationship Id="rId116" Type="http://schemas.openxmlformats.org/officeDocument/2006/relationships/slide" Target="slides/slide114.xml"/><Relationship Id="rId117" Type="http://schemas.openxmlformats.org/officeDocument/2006/relationships/slide" Target="slides/slide115.xml"/><Relationship Id="rId118" Type="http://schemas.openxmlformats.org/officeDocument/2006/relationships/slide" Target="slides/slide116.xml"/><Relationship Id="rId119" Type="http://schemas.openxmlformats.org/officeDocument/2006/relationships/slide" Target="slides/slide117.xml"/><Relationship Id="rId150" Type="http://schemas.openxmlformats.org/officeDocument/2006/relationships/slide" Target="slides/slide148.xml"/><Relationship Id="rId151" Type="http://schemas.openxmlformats.org/officeDocument/2006/relationships/slide" Target="slides/slide149.xml"/><Relationship Id="rId152" Type="http://schemas.openxmlformats.org/officeDocument/2006/relationships/slide" Target="slides/slide15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53" Type="http://schemas.openxmlformats.org/officeDocument/2006/relationships/slide" Target="slides/slide151.xml"/><Relationship Id="rId154" Type="http://schemas.openxmlformats.org/officeDocument/2006/relationships/slide" Target="slides/slide152.xml"/><Relationship Id="rId155" Type="http://schemas.openxmlformats.org/officeDocument/2006/relationships/slide" Target="slides/slide153.xml"/><Relationship Id="rId156" Type="http://schemas.openxmlformats.org/officeDocument/2006/relationships/slide" Target="slides/slide154.xml"/><Relationship Id="rId157" Type="http://schemas.openxmlformats.org/officeDocument/2006/relationships/slide" Target="slides/slide155.xml"/><Relationship Id="rId158" Type="http://schemas.openxmlformats.org/officeDocument/2006/relationships/slide" Target="slides/slide156.xml"/><Relationship Id="rId159" Type="http://schemas.openxmlformats.org/officeDocument/2006/relationships/slide" Target="slides/slide15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120" Type="http://schemas.openxmlformats.org/officeDocument/2006/relationships/slide" Target="slides/slide118.xml"/><Relationship Id="rId121" Type="http://schemas.openxmlformats.org/officeDocument/2006/relationships/slide" Target="slides/slide119.xml"/><Relationship Id="rId122" Type="http://schemas.openxmlformats.org/officeDocument/2006/relationships/slide" Target="slides/slide120.xml"/><Relationship Id="rId123" Type="http://schemas.openxmlformats.org/officeDocument/2006/relationships/slide" Target="slides/slide121.xml"/><Relationship Id="rId124" Type="http://schemas.openxmlformats.org/officeDocument/2006/relationships/slide" Target="slides/slide122.xml"/><Relationship Id="rId125" Type="http://schemas.openxmlformats.org/officeDocument/2006/relationships/slide" Target="slides/slide123.xml"/><Relationship Id="rId126" Type="http://schemas.openxmlformats.org/officeDocument/2006/relationships/slide" Target="slides/slide124.xml"/><Relationship Id="rId127" Type="http://schemas.openxmlformats.org/officeDocument/2006/relationships/slide" Target="slides/slide125.xml"/><Relationship Id="rId128" Type="http://schemas.openxmlformats.org/officeDocument/2006/relationships/slide" Target="slides/slide126.xml"/><Relationship Id="rId129" Type="http://schemas.openxmlformats.org/officeDocument/2006/relationships/slide" Target="slides/slide127.xml"/><Relationship Id="rId160" Type="http://schemas.openxmlformats.org/officeDocument/2006/relationships/slide" Target="slides/slide158.xml"/><Relationship Id="rId161" Type="http://schemas.openxmlformats.org/officeDocument/2006/relationships/slide" Target="slides/slide159.xml"/><Relationship Id="rId162" Type="http://schemas.openxmlformats.org/officeDocument/2006/relationships/slide" Target="slides/slide160.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63" Type="http://schemas.openxmlformats.org/officeDocument/2006/relationships/slide" Target="slides/slide161.xml"/><Relationship Id="rId164" Type="http://schemas.openxmlformats.org/officeDocument/2006/relationships/slide" Target="slides/slide162.xml"/><Relationship Id="rId165" Type="http://schemas.openxmlformats.org/officeDocument/2006/relationships/slide" Target="slides/slide163.xml"/><Relationship Id="rId166" Type="http://schemas.openxmlformats.org/officeDocument/2006/relationships/slide" Target="slides/slide164.xml"/><Relationship Id="rId167" Type="http://schemas.openxmlformats.org/officeDocument/2006/relationships/slide" Target="slides/slide165.xml"/><Relationship Id="rId168" Type="http://schemas.openxmlformats.org/officeDocument/2006/relationships/slide" Target="slides/slide166.xml"/><Relationship Id="rId169" Type="http://schemas.openxmlformats.org/officeDocument/2006/relationships/slide" Target="slides/slide16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30" Type="http://schemas.openxmlformats.org/officeDocument/2006/relationships/slide" Target="slides/slide128.xml"/><Relationship Id="rId131" Type="http://schemas.openxmlformats.org/officeDocument/2006/relationships/slide" Target="slides/slide129.xml"/><Relationship Id="rId132" Type="http://schemas.openxmlformats.org/officeDocument/2006/relationships/slide" Target="slides/slide130.xml"/><Relationship Id="rId133" Type="http://schemas.openxmlformats.org/officeDocument/2006/relationships/slide" Target="slides/slide131.xml"/><Relationship Id="rId134" Type="http://schemas.openxmlformats.org/officeDocument/2006/relationships/slide" Target="slides/slide132.xml"/><Relationship Id="rId135" Type="http://schemas.openxmlformats.org/officeDocument/2006/relationships/slide" Target="slides/slide133.xml"/><Relationship Id="rId136" Type="http://schemas.openxmlformats.org/officeDocument/2006/relationships/slide" Target="slides/slide134.xml"/><Relationship Id="rId137" Type="http://schemas.openxmlformats.org/officeDocument/2006/relationships/slide" Target="slides/slide135.xml"/><Relationship Id="rId138" Type="http://schemas.openxmlformats.org/officeDocument/2006/relationships/slide" Target="slides/slide136.xml"/><Relationship Id="rId139" Type="http://schemas.openxmlformats.org/officeDocument/2006/relationships/slide" Target="slides/slide137.xml"/><Relationship Id="rId170" Type="http://schemas.openxmlformats.org/officeDocument/2006/relationships/slide" Target="slides/slide168.xml"/><Relationship Id="rId171" Type="http://schemas.openxmlformats.org/officeDocument/2006/relationships/slide" Target="slides/slide169.xml"/><Relationship Id="rId172" Type="http://schemas.openxmlformats.org/officeDocument/2006/relationships/slide" Target="slides/slide170.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173" Type="http://schemas.openxmlformats.org/officeDocument/2006/relationships/slide" Target="slides/slide171.xml"/><Relationship Id="rId174" Type="http://schemas.openxmlformats.org/officeDocument/2006/relationships/slide" Target="slides/slide172.xml"/><Relationship Id="rId175" Type="http://schemas.openxmlformats.org/officeDocument/2006/relationships/slide" Target="slides/slide173.xml"/><Relationship Id="rId176" Type="http://schemas.openxmlformats.org/officeDocument/2006/relationships/slide" Target="slides/slide174.xml"/><Relationship Id="rId177" Type="http://schemas.openxmlformats.org/officeDocument/2006/relationships/slide" Target="slides/slide175.xml"/><Relationship Id="rId178" Type="http://schemas.openxmlformats.org/officeDocument/2006/relationships/slide" Target="slides/slide176.xml"/><Relationship Id="rId179" Type="http://schemas.openxmlformats.org/officeDocument/2006/relationships/slide" Target="slides/slide17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100" Type="http://schemas.openxmlformats.org/officeDocument/2006/relationships/slide" Target="slides/slide98.xml"/><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slide" Target="slides/slide101.xml"/><Relationship Id="rId104" Type="http://schemas.openxmlformats.org/officeDocument/2006/relationships/slide" Target="slides/slide102.xml"/><Relationship Id="rId105" Type="http://schemas.openxmlformats.org/officeDocument/2006/relationships/slide" Target="slides/slide103.xml"/><Relationship Id="rId106" Type="http://schemas.openxmlformats.org/officeDocument/2006/relationships/slide" Target="slides/slide104.xml"/><Relationship Id="rId107" Type="http://schemas.openxmlformats.org/officeDocument/2006/relationships/slide" Target="slides/slide105.xml"/><Relationship Id="rId108" Type="http://schemas.openxmlformats.org/officeDocument/2006/relationships/slide" Target="slides/slide106.xml"/><Relationship Id="rId109" Type="http://schemas.openxmlformats.org/officeDocument/2006/relationships/slide" Target="slides/slide107.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40" Type="http://schemas.openxmlformats.org/officeDocument/2006/relationships/slide" Target="slides/slide138.xml"/><Relationship Id="rId141" Type="http://schemas.openxmlformats.org/officeDocument/2006/relationships/slide" Target="slides/slide13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D0A3E9-FAA8-E846-9900-886237F9B880}" type="datetimeFigureOut">
              <a:rPr lang="en-US" smtClean="0"/>
              <a:t>9/25/17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630966F-2A75-654E-BEEE-8EBE621C3A4C}" type="slidenum">
              <a:rPr lang="en-US" smtClean="0"/>
              <a:t>‹#›</a:t>
            </a:fld>
            <a:endParaRPr lang="en-US"/>
          </a:p>
        </p:txBody>
      </p:sp>
    </p:spTree>
    <p:extLst>
      <p:ext uri="{BB962C8B-B14F-4D97-AF65-F5344CB8AC3E}">
        <p14:creationId xmlns:p14="http://schemas.microsoft.com/office/powerpoint/2010/main" val="28959077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30966F-2A75-654E-BEEE-8EBE621C3A4C}" type="slidenum">
              <a:rPr lang="en-US" smtClean="0"/>
              <a:t>33</a:t>
            </a:fld>
            <a:endParaRPr lang="en-US"/>
          </a:p>
        </p:txBody>
      </p:sp>
    </p:spTree>
    <p:extLst>
      <p:ext uri="{BB962C8B-B14F-4D97-AF65-F5344CB8AC3E}">
        <p14:creationId xmlns:p14="http://schemas.microsoft.com/office/powerpoint/2010/main" val="2269704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30966F-2A75-654E-BEEE-8EBE621C3A4C}" type="slidenum">
              <a:rPr lang="en-US" smtClean="0"/>
              <a:t>107</a:t>
            </a:fld>
            <a:endParaRPr lang="en-US"/>
          </a:p>
        </p:txBody>
      </p:sp>
    </p:spTree>
    <p:extLst>
      <p:ext uri="{BB962C8B-B14F-4D97-AF65-F5344CB8AC3E}">
        <p14:creationId xmlns:p14="http://schemas.microsoft.com/office/powerpoint/2010/main" val="2269704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30966F-2A75-654E-BEEE-8EBE621C3A4C}" type="slidenum">
              <a:rPr lang="en-US" smtClean="0"/>
              <a:t>109</a:t>
            </a:fld>
            <a:endParaRPr lang="en-US"/>
          </a:p>
        </p:txBody>
      </p:sp>
    </p:spTree>
    <p:extLst>
      <p:ext uri="{BB962C8B-B14F-4D97-AF65-F5344CB8AC3E}">
        <p14:creationId xmlns:p14="http://schemas.microsoft.com/office/powerpoint/2010/main" val="1059186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30966F-2A75-654E-BEEE-8EBE621C3A4C}" type="slidenum">
              <a:rPr lang="en-US" smtClean="0"/>
              <a:t>35</a:t>
            </a:fld>
            <a:endParaRPr lang="en-US"/>
          </a:p>
        </p:txBody>
      </p:sp>
    </p:spTree>
    <p:extLst>
      <p:ext uri="{BB962C8B-B14F-4D97-AF65-F5344CB8AC3E}">
        <p14:creationId xmlns:p14="http://schemas.microsoft.com/office/powerpoint/2010/main" val="1059186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30966F-2A75-654E-BEEE-8EBE621C3A4C}" type="slidenum">
              <a:rPr lang="en-US" smtClean="0"/>
              <a:t>55</a:t>
            </a:fld>
            <a:endParaRPr lang="en-US"/>
          </a:p>
        </p:txBody>
      </p:sp>
    </p:spTree>
    <p:extLst>
      <p:ext uri="{BB962C8B-B14F-4D97-AF65-F5344CB8AC3E}">
        <p14:creationId xmlns:p14="http://schemas.microsoft.com/office/powerpoint/2010/main" val="2269704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30966F-2A75-654E-BEEE-8EBE621C3A4C}" type="slidenum">
              <a:rPr lang="en-US" smtClean="0"/>
              <a:t>57</a:t>
            </a:fld>
            <a:endParaRPr lang="en-US"/>
          </a:p>
        </p:txBody>
      </p:sp>
    </p:spTree>
    <p:extLst>
      <p:ext uri="{BB962C8B-B14F-4D97-AF65-F5344CB8AC3E}">
        <p14:creationId xmlns:p14="http://schemas.microsoft.com/office/powerpoint/2010/main" val="1059186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30966F-2A75-654E-BEEE-8EBE621C3A4C}" type="slidenum">
              <a:rPr lang="en-US" smtClean="0"/>
              <a:t>58</a:t>
            </a:fld>
            <a:endParaRPr lang="en-US"/>
          </a:p>
        </p:txBody>
      </p:sp>
    </p:spTree>
    <p:extLst>
      <p:ext uri="{BB962C8B-B14F-4D97-AF65-F5344CB8AC3E}">
        <p14:creationId xmlns:p14="http://schemas.microsoft.com/office/powerpoint/2010/main" val="1059186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30966F-2A75-654E-BEEE-8EBE621C3A4C}" type="slidenum">
              <a:rPr lang="en-US" smtClean="0"/>
              <a:t>76</a:t>
            </a:fld>
            <a:endParaRPr lang="en-US"/>
          </a:p>
        </p:txBody>
      </p:sp>
    </p:spTree>
    <p:extLst>
      <p:ext uri="{BB962C8B-B14F-4D97-AF65-F5344CB8AC3E}">
        <p14:creationId xmlns:p14="http://schemas.microsoft.com/office/powerpoint/2010/main" val="2269704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30966F-2A75-654E-BEEE-8EBE621C3A4C}" type="slidenum">
              <a:rPr lang="en-US" smtClean="0"/>
              <a:t>78</a:t>
            </a:fld>
            <a:endParaRPr lang="en-US"/>
          </a:p>
        </p:txBody>
      </p:sp>
    </p:spTree>
    <p:extLst>
      <p:ext uri="{BB962C8B-B14F-4D97-AF65-F5344CB8AC3E}">
        <p14:creationId xmlns:p14="http://schemas.microsoft.com/office/powerpoint/2010/main" val="1059186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30966F-2A75-654E-BEEE-8EBE621C3A4C}" type="slidenum">
              <a:rPr lang="en-US" smtClean="0"/>
              <a:t>93</a:t>
            </a:fld>
            <a:endParaRPr lang="en-US"/>
          </a:p>
        </p:txBody>
      </p:sp>
    </p:spTree>
    <p:extLst>
      <p:ext uri="{BB962C8B-B14F-4D97-AF65-F5344CB8AC3E}">
        <p14:creationId xmlns:p14="http://schemas.microsoft.com/office/powerpoint/2010/main" val="2269704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30966F-2A75-654E-BEEE-8EBE621C3A4C}" type="slidenum">
              <a:rPr lang="en-US" smtClean="0"/>
              <a:t>95</a:t>
            </a:fld>
            <a:endParaRPr lang="en-US"/>
          </a:p>
        </p:txBody>
      </p:sp>
    </p:spTree>
    <p:extLst>
      <p:ext uri="{BB962C8B-B14F-4D97-AF65-F5344CB8AC3E}">
        <p14:creationId xmlns:p14="http://schemas.microsoft.com/office/powerpoint/2010/main" val="1059186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jpe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e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Overlay-TitleSlide.png"/>
          <p:cNvPicPr>
            <a:picLocks noChangeAspect="1"/>
          </p:cNvPicPr>
          <p:nvPr/>
        </p:nvPicPr>
        <p:blipFill>
          <a:blip r:embed="rId2"/>
          <a:stretch>
            <a:fillRect/>
          </a:stretch>
        </p:blipFill>
        <p:spPr>
          <a:xfrm>
            <a:off x="158367" y="187452"/>
            <a:ext cx="8827266" cy="6483096"/>
          </a:xfrm>
          <a:prstGeom prst="rect">
            <a:avLst/>
          </a:prstGeom>
        </p:spPr>
      </p:pic>
      <p:sp>
        <p:nvSpPr>
          <p:cNvPr id="6" name="Slide Number Placeholder 5"/>
          <p:cNvSpPr>
            <a:spLocks noGrp="1"/>
          </p:cNvSpPr>
          <p:nvPr>
            <p:ph type="sldNum" sz="quarter" idx="12"/>
          </p:nvPr>
        </p:nvSpPr>
        <p:spPr/>
        <p:txBody>
          <a:bodyPr/>
          <a:lstStyle/>
          <a:p>
            <a:fld id="{93E4AAA4-6363-4581-962D-1ACCC2D600C5}" type="slidenum">
              <a:rPr lang="en-US" smtClean="0"/>
              <a:pPr/>
              <a:t>‹#›</a:t>
            </a:fld>
            <a:endParaRPr lang="en-US"/>
          </a:p>
        </p:txBody>
      </p:sp>
      <p:sp>
        <p:nvSpPr>
          <p:cNvPr id="2" name="Title 1"/>
          <p:cNvSpPr>
            <a:spLocks noGrp="1"/>
          </p:cNvSpPr>
          <p:nvPr>
            <p:ph type="ctrTitle"/>
          </p:nvPr>
        </p:nvSpPr>
        <p:spPr>
          <a:xfrm>
            <a:off x="1600200" y="2492375"/>
            <a:ext cx="6762749" cy="1470025"/>
          </a:xfrm>
        </p:spPr>
        <p:txBody>
          <a:bodyPr/>
          <a:lstStyle>
            <a:lvl1pPr algn="r">
              <a:defRPr sz="4400"/>
            </a:lvl1pPr>
          </a:lstStyle>
          <a:p>
            <a:r>
              <a:rPr lang="en-US" smtClean="0"/>
              <a:t>Click to edit Master title style</a:t>
            </a:r>
            <a:endParaRPr/>
          </a:p>
        </p:txBody>
      </p:sp>
      <p:sp>
        <p:nvSpPr>
          <p:cNvPr id="3" name="Subtitle 2"/>
          <p:cNvSpPr>
            <a:spLocks noGrp="1"/>
          </p:cNvSpPr>
          <p:nvPr>
            <p:ph type="subTitle" idx="1"/>
          </p:nvPr>
        </p:nvSpPr>
        <p:spPr>
          <a:xfrm>
            <a:off x="1600201" y="3966882"/>
            <a:ext cx="6762749" cy="1752600"/>
          </a:xfrm>
        </p:spPr>
        <p:txBody>
          <a:bodyPr>
            <a:normAutofit/>
          </a:bodyPr>
          <a:lstStyle>
            <a:lvl1pPr marL="0" indent="0" algn="r">
              <a:spcBef>
                <a:spcPts val="60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D140825E-4A15-4D39-8176-1F07E904CB30}" type="datetimeFigureOut">
              <a:rPr lang="en-US" smtClean="0"/>
              <a:pPr/>
              <a:t>9/25/17</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Date Placeholder 1"/>
          <p:cNvSpPr>
            <a:spLocks noGrp="1"/>
          </p:cNvSpPr>
          <p:nvPr>
            <p:ph type="dt" sz="half" idx="10"/>
          </p:nvPr>
        </p:nvSpPr>
        <p:spPr/>
        <p:txBody>
          <a:bodyPr/>
          <a:lstStyle/>
          <a:p>
            <a:fld id="{D140825E-4A15-4D39-8176-1F07E904CB30}" type="datetimeFigureOut">
              <a:rPr lang="en-US" smtClean="0"/>
              <a:pPr/>
              <a:t>9/25/17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E4AAA4-6363-4581-962D-1ACCC2D600C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Overlay-ContentCaption.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4" y="590550"/>
            <a:ext cx="365760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693023" y="739588"/>
            <a:ext cx="3657600" cy="5308787"/>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779464" y="1816100"/>
            <a:ext cx="3657600" cy="3822700"/>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40825E-4A15-4D39-8176-1F07E904CB30}" type="datetimeFigureOut">
              <a:rPr lang="en-US" smtClean="0"/>
              <a:pPr/>
              <a:t>9/25/17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Overlay-PictureCaption.png"/>
          <p:cNvPicPr>
            <a:picLocks noChangeAspect="1"/>
          </p:cNvPicPr>
          <p:nvPr/>
        </p:nvPicPr>
        <p:blipFill>
          <a:blip r:embed="rId2"/>
          <a:stretch>
            <a:fillRect/>
          </a:stretch>
        </p:blipFill>
        <p:spPr>
          <a:xfrm>
            <a:off x="448977" y="187452"/>
            <a:ext cx="8536656" cy="6483096"/>
          </a:xfrm>
          <a:prstGeom prst="rect">
            <a:avLst/>
          </a:prstGeom>
        </p:spPr>
      </p:pic>
      <p:sp>
        <p:nvSpPr>
          <p:cNvPr id="2" name="Title 1"/>
          <p:cNvSpPr>
            <a:spLocks noGrp="1"/>
          </p:cNvSpPr>
          <p:nvPr>
            <p:ph type="title"/>
          </p:nvPr>
        </p:nvSpPr>
        <p:spPr>
          <a:xfrm>
            <a:off x="3886200" y="533400"/>
            <a:ext cx="4476750" cy="1252538"/>
          </a:xfrm>
        </p:spPr>
        <p:txBody>
          <a:bodyPr anchor="b"/>
          <a:lstStyle>
            <a:lvl1pPr algn="l">
              <a:defRPr sz="3600" b="0"/>
            </a:lvl1pPr>
          </a:lstStyle>
          <a:p>
            <a:r>
              <a:rPr lang="en-US" smtClean="0"/>
              <a:t>Click to edit Master title style</a:t>
            </a:r>
            <a:endParaRPr/>
          </a:p>
        </p:txBody>
      </p:sp>
      <p:sp>
        <p:nvSpPr>
          <p:cNvPr id="4" name="Text Placeholder 3"/>
          <p:cNvSpPr>
            <a:spLocks noGrp="1"/>
          </p:cNvSpPr>
          <p:nvPr>
            <p:ph type="body" sz="half" idx="2"/>
          </p:nvPr>
        </p:nvSpPr>
        <p:spPr>
          <a:xfrm>
            <a:off x="3886124" y="1828800"/>
            <a:ext cx="4474539"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6124" y="6288741"/>
            <a:ext cx="1887537" cy="365125"/>
          </a:xfrm>
        </p:spPr>
        <p:txBody>
          <a:bodyPr/>
          <a:lstStyle/>
          <a:p>
            <a:fld id="{D140825E-4A15-4D39-8176-1F07E904CB30}" type="datetimeFigureOut">
              <a:rPr lang="en-US" smtClean="0"/>
              <a:pPr/>
              <a:t>9/25/17</a:t>
            </a:fld>
            <a:endParaRPr lang="en-US"/>
          </a:p>
        </p:txBody>
      </p:sp>
      <p:sp>
        <p:nvSpPr>
          <p:cNvPr id="6" name="Footer Placeholder 5"/>
          <p:cNvSpPr>
            <a:spLocks noGrp="1"/>
          </p:cNvSpPr>
          <p:nvPr>
            <p:ph type="ftr" sz="quarter" idx="11"/>
          </p:nvPr>
        </p:nvSpPr>
        <p:spPr>
          <a:xfrm>
            <a:off x="5867399" y="6288741"/>
            <a:ext cx="2675965" cy="365125"/>
          </a:xfrm>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pPr/>
              <a:t>‹#›</a:t>
            </a:fld>
            <a:endParaRPr lang="en-US"/>
          </a:p>
        </p:txBody>
      </p:sp>
      <p:sp>
        <p:nvSpPr>
          <p:cNvPr id="3" name="Picture Placeholder 2"/>
          <p:cNvSpPr>
            <a:spLocks noGrp="1"/>
          </p:cNvSpPr>
          <p:nvPr>
            <p:ph type="pic" idx="1"/>
          </p:nvPr>
        </p:nvSpPr>
        <p:spPr>
          <a:xfrm flipH="1">
            <a:off x="188253" y="179292"/>
            <a:ext cx="3281087" cy="6483096"/>
          </a:xfrm>
          <a:prstGeom prst="round1Rect">
            <a:avLst>
              <a:gd name="adj" fmla="val 17325"/>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4710953" y="533400"/>
            <a:ext cx="3657600" cy="1252538"/>
          </a:xfrm>
        </p:spPr>
        <p:txBody>
          <a:bodyPr anchor="b"/>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596153" y="1600199"/>
            <a:ext cx="3657600" cy="3657601"/>
          </a:xfrm>
          <a:prstGeom prst="ellipse">
            <a:avLst/>
          </a:prstGeom>
          <a:blipFill dpi="0" rotWithShape="0">
            <a:blip r:embed="rId3" cstate="print"/>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710412" y="1828800"/>
            <a:ext cx="3657600"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D140825E-4A15-4D39-8176-1F07E904CB30}" type="datetimeFigureOut">
              <a:rPr lang="en-US" smtClean="0"/>
              <a:pPr/>
              <a:t>9/25/17</a:t>
            </a:fld>
            <a:endParaRPr lang="en-US"/>
          </a:p>
        </p:txBody>
      </p:sp>
      <p:sp>
        <p:nvSpPr>
          <p:cNvPr id="6" name="Footer Placeholder 5"/>
          <p:cNvSpPr>
            <a:spLocks noGrp="1"/>
          </p:cNvSpPr>
          <p:nvPr>
            <p:ph type="ftr" sz="quarter" idx="11"/>
          </p:nvPr>
        </p:nvSpPr>
        <p:spPr>
          <a:xfrm>
            <a:off x="3325813" y="6288741"/>
            <a:ext cx="5217551" cy="365125"/>
          </a:xfrm>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808038" y="3778624"/>
            <a:ext cx="7560515" cy="1102658"/>
          </a:xfrm>
        </p:spPr>
        <p:txBody>
          <a:bodyPr anchor="b"/>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871584" y="762000"/>
            <a:ext cx="7427726" cy="2989730"/>
          </a:xfrm>
          <a:prstGeom prst="roundRect">
            <a:avLst>
              <a:gd name="adj" fmla="val 7476"/>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808034" y="4827493"/>
            <a:ext cx="7559977" cy="1220881"/>
          </a:xfrm>
        </p:spPr>
        <p:txBody>
          <a:bodyPr>
            <a:normAutofit/>
          </a:bodyPr>
          <a:lstStyle>
            <a:lvl1pPr marL="0" indent="0">
              <a:spcBef>
                <a:spcPts val="3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D140825E-4A15-4D39-8176-1F07E904CB30}" type="datetimeFigureOut">
              <a:rPr lang="en-US" smtClean="0"/>
              <a:pPr/>
              <a:t>9/25/17</a:t>
            </a:fld>
            <a:endParaRPr lang="en-US"/>
          </a:p>
        </p:txBody>
      </p:sp>
      <p:sp>
        <p:nvSpPr>
          <p:cNvPr id="6" name="Footer Placeholder 5"/>
          <p:cNvSpPr>
            <a:spLocks noGrp="1"/>
          </p:cNvSpPr>
          <p:nvPr>
            <p:ph type="ftr" sz="quarter" idx="11"/>
          </p:nvPr>
        </p:nvSpPr>
        <p:spPr>
          <a:xfrm>
            <a:off x="3325813" y="6288741"/>
            <a:ext cx="5217551" cy="365125"/>
          </a:xfrm>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140825E-4A15-4D39-8176-1F07E904CB30}" type="datetimeFigureOut">
              <a:rPr lang="en-US" smtClean="0"/>
              <a:pPr/>
              <a:t>9/25/17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Vertical Title 1"/>
          <p:cNvSpPr>
            <a:spLocks noGrp="1"/>
          </p:cNvSpPr>
          <p:nvPr>
            <p:ph type="title" orient="vert"/>
          </p:nvPr>
        </p:nvSpPr>
        <p:spPr>
          <a:xfrm>
            <a:off x="7328646" y="779463"/>
            <a:ext cx="1358153" cy="526891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779462" y="779464"/>
            <a:ext cx="6170613" cy="5268911"/>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140825E-4A15-4D39-8176-1F07E904CB30}" type="datetimeFigureOut">
              <a:rPr lang="en-US" smtClean="0"/>
              <a:pPr/>
              <a:t>9/25/17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2209800" y="5056632"/>
            <a:ext cx="6477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D140825E-4A15-4D39-8176-1F07E904CB30}" type="datetimeFigureOut">
              <a:rPr lang="en-US" smtClean="0"/>
              <a:pPr/>
              <a:t>9/25/17</a:t>
            </a:fld>
            <a:endParaRPr lang="en-US"/>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93E4AAA4-6363-4581-962D-1ACCC2D600C5}"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140825E-4A15-4D39-8176-1F07E904CB30}" type="datetimeFigureOut">
              <a:rPr lang="en-US" smtClean="0"/>
              <a:pPr/>
              <a:t>9/25/17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Slide with Watermark">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en-US" smtClean="0"/>
              <a:t>Click to edit Master title style</a:t>
            </a:r>
            <a:endParaRPr dirty="0"/>
          </a:p>
        </p:txBody>
      </p:sp>
      <p:sp>
        <p:nvSpPr>
          <p:cNvPr id="3" name="Subtitle 2"/>
          <p:cNvSpPr>
            <a:spLocks noGrp="1"/>
          </p:cNvSpPr>
          <p:nvPr>
            <p:ph type="subTitle" idx="1"/>
          </p:nvPr>
        </p:nvSpPr>
        <p:spPr>
          <a:xfrm>
            <a:off x="3960813" y="5056909"/>
            <a:ext cx="47244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D140825E-4A15-4D39-8176-1F07E904CB30}" type="datetimeFigureOut">
              <a:rPr lang="en-US" smtClean="0"/>
              <a:pPr/>
              <a:t>9/25/17</a:t>
            </a:fld>
            <a:endParaRPr lang="en-US"/>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endParaRPr lang="en-US"/>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93E4AAA4-6363-4581-962D-1ACCC2D600C5}"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140825E-4A15-4D39-8176-1F07E904CB30}" type="datetimeFigureOut">
              <a:rPr lang="en-US" smtClean="0"/>
              <a:pPr/>
              <a:t>9/25/17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spcBef>
                <a:spcPts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en-US" smtClean="0"/>
              <a:t>Click to edit Master text styles</a:t>
            </a:r>
          </a:p>
        </p:txBody>
      </p:sp>
      <p:sp>
        <p:nvSpPr>
          <p:cNvPr id="4" name="Date Placeholder 3"/>
          <p:cNvSpPr>
            <a:spLocks noGrp="1"/>
          </p:cNvSpPr>
          <p:nvPr>
            <p:ph type="dt" sz="half" idx="10"/>
          </p:nvPr>
        </p:nvSpPr>
        <p:spPr/>
        <p:txBody>
          <a:bodyPr/>
          <a:lstStyle/>
          <a:p>
            <a:fld id="{D140825E-4A15-4D39-8176-1F07E904CB30}" type="datetimeFigureOut">
              <a:rPr lang="en-US" smtClean="0"/>
              <a:pPr/>
              <a:t>9/25/17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en-US" smtClean="0"/>
              <a:t>Click to edit Master title style</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40825E-4A15-4D39-8176-1F07E904CB30}" type="datetimeFigureOut">
              <a:rPr lang="en-US" smtClean="0"/>
              <a:pPr/>
              <a:t>9/25/17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ection with Picture">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en-US" smtClean="0"/>
              <a:t>Click to edit Master title style</a:t>
            </a:r>
            <a:endParaRPr/>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40825E-4A15-4D39-8176-1F07E904CB30}" type="datetimeFigureOut">
              <a:rPr lang="en-US" smtClean="0"/>
              <a:pPr/>
              <a:t>9/25/17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D140825E-4A15-4D39-8176-1F07E904CB30}" type="datetimeFigureOut">
              <a:rPr lang="en-US" smtClean="0"/>
              <a:pPr/>
              <a:t>9/25/17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D140825E-4A15-4D39-8176-1F07E904CB30}" type="datetimeFigureOut">
              <a:rPr lang="en-US" smtClean="0"/>
              <a:pPr/>
              <a:t>9/25/17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E4AAA4-6363-4581-962D-1ACCC2D600C5}" type="slidenum">
              <a:rPr lang="en-US" smtClean="0"/>
              <a:pPr/>
              <a:t>‹#›</a:t>
            </a:fld>
            <a:endParaRPr lang="en-US"/>
          </a:p>
        </p:txBody>
      </p:sp>
      <p:pic>
        <p:nvPicPr>
          <p:cNvPr id="11" name="Picture 10"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a:stretch>
            <a:fillRect/>
          </a:stretch>
        </p:blipFill>
        <p:spPr>
          <a:xfrm>
            <a:off x="4915960" y="1897040"/>
            <a:ext cx="3228975" cy="142875"/>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D140825E-4A15-4D39-8176-1F07E904CB30}" type="datetimeFigureOut">
              <a:rPr lang="en-US" smtClean="0"/>
              <a:pPr/>
              <a:t>9/25/17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pPr/>
              <a:t>‹#›</a:t>
            </a:fld>
            <a:endParaRPr lang="en-US"/>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D140825E-4A15-4D39-8176-1F07E904CB30}" type="datetimeFigureOut">
              <a:rPr lang="en-US" smtClean="0"/>
              <a:pPr/>
              <a:t>9/25/17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pPr/>
              <a:t>‹#›</a:t>
            </a:fld>
            <a:endParaRPr lang="en-US"/>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D140825E-4A15-4D39-8176-1F07E904CB30}" type="datetimeFigureOut">
              <a:rPr lang="en-US" smtClean="0"/>
              <a:pPr/>
              <a:t>9/25/17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pPr/>
              <a:t>‹#›</a:t>
            </a:fld>
            <a:endParaRPr lang="en-US"/>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D140825E-4A15-4D39-8176-1F07E904CB30}" type="datetimeFigureOut">
              <a:rPr lang="en-US" smtClean="0"/>
              <a:pPr/>
              <a:t>9/25/17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40825E-4A15-4D39-8176-1F07E904CB30}" type="datetimeFigureOut">
              <a:rPr lang="en-US" smtClean="0"/>
              <a:pPr/>
              <a:t>9/25/17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E4AAA4-6363-4581-962D-1ACCC2D600C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Overlay-SectionHeader.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3" y="2591360"/>
            <a:ext cx="7583487" cy="1362075"/>
          </a:xfrm>
        </p:spPr>
        <p:txBody>
          <a:bodyPr anchor="b" anchorCtr="0">
            <a:noAutofit/>
          </a:bodyPr>
          <a:lstStyle>
            <a:lvl1pPr algn="l">
              <a:defRPr sz="4400" b="1"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779463" y="3950354"/>
            <a:ext cx="7583487" cy="1500187"/>
          </a:xfrm>
        </p:spPr>
        <p:txBody>
          <a:bodyPr anchor="t" anchorCtr="0"/>
          <a:lstStyle>
            <a:lvl1pPr marL="0" indent="0" algn="l">
              <a:spcBef>
                <a:spcPts val="600"/>
              </a:spcBef>
              <a:buNone/>
              <a:defRPr sz="20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40825E-4A15-4D39-8176-1F07E904CB30}" type="datetimeFigureOut">
              <a:rPr lang="en-US" smtClean="0"/>
              <a:pPr/>
              <a:t>9/25/17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en-US" smtClean="0"/>
              <a:t>Click to edit Master title style</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914398" y="2866030"/>
            <a:ext cx="3563938"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40825E-4A15-4D39-8176-1F07E904CB30}" type="datetimeFigureOut">
              <a:rPr lang="en-US" smtClean="0"/>
              <a:pPr/>
              <a:t>9/25/17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40825E-4A15-4D39-8176-1F07E904CB30}" type="datetimeFigureOut">
              <a:rPr lang="en-US" smtClean="0"/>
              <a:pPr/>
              <a:t>9/25/17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pPr/>
              <a:t>‹#›</a:t>
            </a:fld>
            <a:endParaRPr lang="en-US"/>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en-US" smtClean="0"/>
              <a:t>Drag picture to placeholder or click icon to add</a:t>
            </a:r>
            <a:endParaRPr/>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40825E-4A15-4D39-8176-1F07E904CB30}" type="datetimeFigureOut">
              <a:rPr lang="en-US" smtClean="0"/>
              <a:pPr/>
              <a:t>9/25/17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40825E-4A15-4D39-8176-1F07E904CB30}" type="datetimeFigureOut">
              <a:rPr lang="en-US" smtClean="0"/>
              <a:pPr/>
              <a:t>9/25/17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pPr/>
              <a:t>‹#›</a:t>
            </a:fld>
            <a:endParaRPr lang="en-US"/>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en-US" smtClean="0"/>
              <a:t>Drag picture to placeholder or click icon to add</a:t>
            </a:r>
            <a:endParaRPr/>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40825E-4A15-4D39-8176-1F07E904CB30}" type="datetimeFigureOut">
              <a:rPr lang="en-US" smtClean="0"/>
              <a:pPr/>
              <a:t>9/25/17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140825E-4A15-4D39-8176-1F07E904CB30}" type="datetimeFigureOut">
              <a:rPr lang="en-US" smtClean="0"/>
              <a:pPr/>
              <a:t>9/25/17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914400" y="450851"/>
            <a:ext cx="5943600" cy="5357812"/>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140825E-4A15-4D39-8176-1F07E904CB30}" type="datetimeFigureOut">
              <a:rPr lang="en-US" smtClean="0"/>
              <a:pPr/>
              <a:t>9/25/17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88541"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D140825E-4A15-4D39-8176-1F07E904CB30}" type="datetimeFigureOut">
              <a:rPr lang="en-US" smtClean="0"/>
              <a:pPr/>
              <a:t>9/25/17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4" name="Picture 13"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a:xfrm>
            <a:off x="779463" y="381000"/>
            <a:ext cx="7583487" cy="104438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9463"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9463"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05350"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5350"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D140825E-4A15-4D39-8176-1F07E904CB30}" type="datetimeFigureOut">
              <a:rPr lang="en-US" smtClean="0"/>
              <a:pPr/>
              <a:t>9/25/17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E4AAA4-6363-4581-962D-1ACCC2D600C5}" type="slidenum">
              <a:rPr lang="en-US" smtClean="0"/>
              <a:pPr/>
              <a:t>‹#›</a:t>
            </a:fld>
            <a:endParaRPr lang="en-US"/>
          </a:p>
        </p:txBody>
      </p:sp>
      <p:cxnSp>
        <p:nvCxnSpPr>
          <p:cNvPr id="12" name="Straight Connector 11"/>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1"/>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D140825E-4A15-4D39-8176-1F07E904CB30}" type="datetimeFigureOut">
              <a:rPr lang="en-US" smtClean="0"/>
              <a:pPr/>
              <a:t>9/25/17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pPr/>
              <a:t>‹#›</a:t>
            </a:fld>
            <a:endParaRPr lang="en-US"/>
          </a:p>
        </p:txBody>
      </p:sp>
      <p:sp>
        <p:nvSpPr>
          <p:cNvPr id="10" name="Content Placeholder 2"/>
          <p:cNvSpPr>
            <a:spLocks noGrp="1"/>
          </p:cNvSpPr>
          <p:nvPr>
            <p:ph sz="half" idx="13"/>
          </p:nvPr>
        </p:nvSpPr>
        <p:spPr>
          <a:xfrm>
            <a:off x="779462" y="3991816"/>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D140825E-4A15-4D39-8176-1F07E904CB30}" type="datetimeFigureOut">
              <a:rPr lang="en-US" smtClean="0"/>
              <a:pPr/>
              <a:t>9/25/17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pPr/>
              <a:t>‹#›</a:t>
            </a:fld>
            <a:endParaRPr lang="en-US"/>
          </a:p>
        </p:txBody>
      </p:sp>
      <p:sp>
        <p:nvSpPr>
          <p:cNvPr id="10"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D140825E-4A15-4D39-8176-1F07E904CB30}" type="datetimeFigureOut">
              <a:rPr lang="en-US" smtClean="0"/>
              <a:pPr/>
              <a:t>9/25/17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pPr/>
              <a:t>‹#›</a:t>
            </a:fld>
            <a:endParaRPr lang="en-US"/>
          </a:p>
        </p:txBody>
      </p:sp>
      <p:sp>
        <p:nvSpPr>
          <p:cNvPr id="12" name="Content Placeholder 2"/>
          <p:cNvSpPr>
            <a:spLocks noGrp="1"/>
          </p:cNvSpPr>
          <p:nvPr>
            <p:ph sz="half" idx="14"/>
          </p:nvPr>
        </p:nvSpPr>
        <p:spPr>
          <a:xfrm>
            <a:off x="77946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3" name="Content Placeholder 2"/>
          <p:cNvSpPr>
            <a:spLocks noGrp="1"/>
          </p:cNvSpPr>
          <p:nvPr>
            <p:ph sz="half" idx="15"/>
          </p:nvPr>
        </p:nvSpPr>
        <p:spPr>
          <a:xfrm>
            <a:off x="77946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5"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D140825E-4A15-4D39-8176-1F07E904CB30}" type="datetimeFigureOut">
              <a:rPr lang="en-US" smtClean="0"/>
              <a:pPr/>
              <a:t>9/25/17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5.xml"/><Relationship Id="rId20" Type="http://schemas.openxmlformats.org/officeDocument/2006/relationships/slideLayout" Target="../slideLayouts/slideLayout36.xml"/><Relationship Id="rId21" Type="http://schemas.openxmlformats.org/officeDocument/2006/relationships/theme" Target="../theme/theme2.xml"/><Relationship Id="rId22" Type="http://schemas.openxmlformats.org/officeDocument/2006/relationships/image" Target="../media/image14.png"/><Relationship Id="rId23" Type="http://schemas.openxmlformats.org/officeDocument/2006/relationships/image" Target="../media/image15.png"/><Relationship Id="rId24" Type="http://schemas.openxmlformats.org/officeDocument/2006/relationships/image" Target="../media/image16.png"/><Relationship Id="rId10" Type="http://schemas.openxmlformats.org/officeDocument/2006/relationships/slideLayout" Target="../slideLayouts/slideLayout26.xml"/><Relationship Id="rId11" Type="http://schemas.openxmlformats.org/officeDocument/2006/relationships/slideLayout" Target="../slideLayouts/slideLayout27.xml"/><Relationship Id="rId12" Type="http://schemas.openxmlformats.org/officeDocument/2006/relationships/slideLayout" Target="../slideLayouts/slideLayout28.xml"/><Relationship Id="rId13" Type="http://schemas.openxmlformats.org/officeDocument/2006/relationships/slideLayout" Target="../slideLayouts/slideLayout29.xml"/><Relationship Id="rId14" Type="http://schemas.openxmlformats.org/officeDocument/2006/relationships/slideLayout" Target="../slideLayouts/slideLayout30.xml"/><Relationship Id="rId15" Type="http://schemas.openxmlformats.org/officeDocument/2006/relationships/slideLayout" Target="../slideLayouts/slideLayout31.xml"/><Relationship Id="rId16" Type="http://schemas.openxmlformats.org/officeDocument/2006/relationships/slideLayout" Target="../slideLayouts/slideLayout32.xml"/><Relationship Id="rId17" Type="http://schemas.openxmlformats.org/officeDocument/2006/relationships/slideLayout" Target="../slideLayouts/slideLayout33.xml"/><Relationship Id="rId18" Type="http://schemas.openxmlformats.org/officeDocument/2006/relationships/slideLayout" Target="../slideLayouts/slideLayout34.xml"/><Relationship Id="rId19" Type="http://schemas.openxmlformats.org/officeDocument/2006/relationships/slideLayout" Target="../slideLayouts/slideLayout35.xml"/><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ound Diagonal Corner Rectangle 7"/>
          <p:cNvSpPr/>
          <p:nvPr/>
        </p:nvSpPr>
        <p:spPr>
          <a:xfrm>
            <a:off x="189707" y="189707"/>
            <a:ext cx="8764587" cy="6478587"/>
          </a:xfrm>
          <a:prstGeom prst="round2DiagRect">
            <a:avLst>
              <a:gd name="adj1" fmla="val 9416"/>
              <a:gd name="adj2" fmla="val 0"/>
            </a:avLst>
          </a:prstGeom>
          <a:gradFill>
            <a:gsLst>
              <a:gs pos="17000">
                <a:schemeClr val="bg2"/>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779463" y="381000"/>
            <a:ext cx="7583487" cy="1044388"/>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779463" y="1828800"/>
            <a:ext cx="7583487" cy="420893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381000" y="6288741"/>
            <a:ext cx="1887537" cy="365125"/>
          </a:xfrm>
          <a:prstGeom prst="rect">
            <a:avLst/>
          </a:prstGeom>
        </p:spPr>
        <p:txBody>
          <a:bodyPr vert="horz" lIns="91440" tIns="45720" rIns="91440" bIns="45720" rtlCol="0" anchor="ctr"/>
          <a:lstStyle>
            <a:lvl1pPr algn="l">
              <a:defRPr sz="1200">
                <a:solidFill>
                  <a:schemeClr val="bg2"/>
                </a:solidFill>
              </a:defRPr>
            </a:lvl1pPr>
          </a:lstStyle>
          <a:p>
            <a:fld id="{D140825E-4A15-4D39-8176-1F07E904CB30}" type="datetimeFigureOut">
              <a:rPr lang="en-US" smtClean="0"/>
              <a:pPr/>
              <a:t>9/25/17</a:t>
            </a:fld>
            <a:endParaRPr lang="en-US"/>
          </a:p>
        </p:txBody>
      </p:sp>
      <p:sp>
        <p:nvSpPr>
          <p:cNvPr id="5" name="Footer Placeholder 4"/>
          <p:cNvSpPr>
            <a:spLocks noGrp="1"/>
          </p:cNvSpPr>
          <p:nvPr>
            <p:ph type="ftr" sz="quarter" idx="3"/>
          </p:nvPr>
        </p:nvSpPr>
        <p:spPr>
          <a:xfrm>
            <a:off x="3304615" y="6288741"/>
            <a:ext cx="5238750" cy="365125"/>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6" name="Slide Number Placeholder 5"/>
          <p:cNvSpPr>
            <a:spLocks noGrp="1"/>
          </p:cNvSpPr>
          <p:nvPr>
            <p:ph type="sldNum" sz="quarter" idx="4"/>
          </p:nvPr>
        </p:nvSpPr>
        <p:spPr>
          <a:xfrm>
            <a:off x="8404411" y="219635"/>
            <a:ext cx="493059" cy="365125"/>
          </a:xfrm>
          <a:prstGeom prst="rect">
            <a:avLst/>
          </a:prstGeom>
        </p:spPr>
        <p:txBody>
          <a:bodyPr vert="horz" lIns="91440" tIns="45720" rIns="91440" bIns="45720" rtlCol="0" anchor="ctr"/>
          <a:lstStyle>
            <a:lvl1pPr algn="r">
              <a:defRPr sz="1200">
                <a:solidFill>
                  <a:schemeClr val="tx2"/>
                </a:solidFill>
              </a:defRPr>
            </a:lvl1pPr>
          </a:lstStyle>
          <a:p>
            <a:fld id="{93E4AAA4-6363-4581-962D-1ACCC2D600C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spcBef>
          <a:spcPct val="0"/>
        </a:spcBef>
        <a:buNone/>
        <a:defRPr sz="3800" kern="1200">
          <a:solidFill>
            <a:schemeClr val="bg1"/>
          </a:solidFill>
          <a:latin typeface="+mj-lt"/>
          <a:ea typeface="+mj-ea"/>
          <a:cs typeface="+mj-cs"/>
        </a:defRPr>
      </a:lvl1pPr>
    </p:titleStyle>
    <p:body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03238"/>
            <a:ext cx="7313613" cy="868362"/>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914400" y="1735138"/>
            <a:ext cx="7313613" cy="405606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D140825E-4A15-4D39-8176-1F07E904CB30}" type="datetimeFigureOut">
              <a:rPr lang="en-US" smtClean="0"/>
              <a:pPr/>
              <a:t>9/25/17</a:t>
            </a:fld>
            <a:endParaRPr lang="en-US"/>
          </a:p>
        </p:txBody>
      </p:sp>
      <p:sp>
        <p:nvSpPr>
          <p:cNvPr id="5" name="Footer Placeholder 4"/>
          <p:cNvSpPr>
            <a:spLocks noGrp="1"/>
          </p:cNvSpPr>
          <p:nvPr>
            <p:ph type="ftr" sz="quarter" idx="3"/>
          </p:nvPr>
        </p:nvSpPr>
        <p:spPr>
          <a:xfrm>
            <a:off x="3942607" y="6305797"/>
            <a:ext cx="3717967"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93E4AAA4-6363-4581-962D-1ACCC2D600C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Lst>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8.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2.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3.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9.png"/><Relationship Id="rId3" Type="http://schemas.openxmlformats.org/officeDocument/2006/relationships/image" Target="../media/image30.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4.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5.png"/><Relationship Id="rId3" Type="http://schemas.openxmlformats.org/officeDocument/2006/relationships/image" Target="../media/image56.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7.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7.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7.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7.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7.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7.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9.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7.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8.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0.png"/><Relationship Id="rId3" Type="http://schemas.openxmlformats.org/officeDocument/2006/relationships/image" Target="../media/image59.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9.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9.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0.jpeg"/><Relationship Id="rId3" Type="http://schemas.openxmlformats.org/officeDocument/2006/relationships/image" Target="../media/image61.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0.jpeg"/></Relationships>
</file>

<file path=ppt/slides/_rels/slide127.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9.xml"/><Relationship Id="rId2" Type="http://schemas.openxmlformats.org/officeDocument/2006/relationships/image" Target="../media/image62.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2.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5.png"/><Relationship Id="rId3" Type="http://schemas.openxmlformats.org/officeDocument/2006/relationships/image" Target="../media/image66.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7.png"/><Relationship Id="rId3" Type="http://schemas.openxmlformats.org/officeDocument/2006/relationships/image" Target="../media/image68.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2.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9.png"/><Relationship Id="rId3" Type="http://schemas.openxmlformats.org/officeDocument/2006/relationships/image" Target="../media/image70.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71.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72.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73.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73.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73.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7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72.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74.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3.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4.jpeg"/><Relationship Id="rId3" Type="http://schemas.microsoft.com/office/2007/relationships/hdphoto" Target="../media/hdphoto2.wdp"/></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75.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76.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77.png"/><Relationship Id="rId3" Type="http://schemas.openxmlformats.org/officeDocument/2006/relationships/image" Target="../media/image78.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79.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0.png"/><Relationship Id="rId3" Type="http://schemas.openxmlformats.org/officeDocument/2006/relationships/image" Target="../media/image8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2.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3.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4.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5.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6.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8.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9.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90.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91.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91.png"/><Relationship Id="rId3" Type="http://schemas.openxmlformats.org/officeDocument/2006/relationships/image" Target="../media/image92.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92.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92.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92.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92.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9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94.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94.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94.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95.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95.png"/><Relationship Id="rId3" Type="http://schemas.openxmlformats.org/officeDocument/2006/relationships/image" Target="../media/image96.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96.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96.pn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96.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1.png"/></Relationships>
</file>

<file path=ppt/slides/_rels/slide180.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97.emf"/><Relationship Id="rId1" Type="http://schemas.openxmlformats.org/officeDocument/2006/relationships/vmlDrawing" Target="../drawings/vmlDrawing1.vml"/><Relationship Id="rId2" Type="http://schemas.openxmlformats.org/officeDocument/2006/relationships/slideLayout" Target="../slideLayouts/slideLayout9.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5.png"/><Relationship Id="rId3" Type="http://schemas.openxmlformats.org/officeDocument/2006/relationships/image" Target="../media/image3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5.png"/><Relationship Id="rId3" Type="http://schemas.openxmlformats.org/officeDocument/2006/relationships/image" Target="../media/image3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2.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2.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4.jpeg"/><Relationship Id="rId3" Type="http://schemas.microsoft.com/office/2007/relationships/hdphoto" Target="../media/hdphoto2.wdp"/></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4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2.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2.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8.jpeg"/><Relationship Id="rId3" Type="http://schemas.microsoft.com/office/2007/relationships/hdphoto" Target="../media/hdphoto3.wdp"/></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4.jpeg"/><Relationship Id="rId3" Type="http://schemas.microsoft.com/office/2007/relationships/hdphoto" Target="../media/hdphoto2.wdp"/></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6.jpeg"/><Relationship Id="rId3" Type="http://schemas.microsoft.com/office/2007/relationships/hdphoto" Target="../media/hdphoto1.wdp"/></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2.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2.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3.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9.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0.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7.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1.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1.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2.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Ch3 Bivariate Data</a:t>
            </a:r>
            <a:endParaRPr lang="en-US" dirty="0"/>
          </a:p>
        </p:txBody>
      </p:sp>
      <p:sp>
        <p:nvSpPr>
          <p:cNvPr id="3" name="TextBox 2"/>
          <p:cNvSpPr txBox="1"/>
          <p:nvPr/>
        </p:nvSpPr>
        <p:spPr>
          <a:xfrm>
            <a:off x="1135529" y="2166471"/>
            <a:ext cx="1435421" cy="646331"/>
          </a:xfrm>
          <a:prstGeom prst="rect">
            <a:avLst/>
          </a:prstGeom>
          <a:noFill/>
        </p:spPr>
        <p:txBody>
          <a:bodyPr wrap="none" rtlCol="0">
            <a:spAutoFit/>
          </a:bodyPr>
          <a:lstStyle/>
          <a:p>
            <a:r>
              <a:rPr lang="en-US" dirty="0" smtClean="0"/>
              <a:t>Scatterplots</a:t>
            </a:r>
          </a:p>
          <a:p>
            <a:r>
              <a:rPr lang="en-US" dirty="0" smtClean="0"/>
              <a:t>Regression</a:t>
            </a:r>
          </a:p>
        </p:txBody>
      </p:sp>
    </p:spTree>
    <p:extLst>
      <p:ext uri="{BB962C8B-B14F-4D97-AF65-F5344CB8AC3E}">
        <p14:creationId xmlns:p14="http://schemas.microsoft.com/office/powerpoint/2010/main" val="24584988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 Time and GPA</a:t>
            </a:r>
            <a:endParaRPr lang="en-US" dirty="0"/>
          </a:p>
        </p:txBody>
      </p:sp>
      <p:pic>
        <p:nvPicPr>
          <p:cNvPr id="4" name="Picture 3" descr="Screen Shot 2013-09-18 at 8.04.3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664" y="1930742"/>
            <a:ext cx="8369300" cy="3835400"/>
          </a:xfrm>
          <a:prstGeom prst="rect">
            <a:avLst/>
          </a:prstGeom>
        </p:spPr>
      </p:pic>
    </p:spTree>
    <p:extLst>
      <p:ext uri="{BB962C8B-B14F-4D97-AF65-F5344CB8AC3E}">
        <p14:creationId xmlns:p14="http://schemas.microsoft.com/office/powerpoint/2010/main" val="3421545763"/>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779463" y="381000"/>
            <a:ext cx="7583487" cy="1044388"/>
          </a:xfrm>
        </p:spPr>
        <p:txBody>
          <a:bodyPr/>
          <a:lstStyle/>
          <a:p>
            <a:pPr algn="ctr"/>
            <a:r>
              <a:rPr lang="en-US" sz="6000" dirty="0" err="1" smtClean="0"/>
              <a:t>Smarties</a:t>
            </a:r>
            <a:r>
              <a:rPr lang="en-US" sz="6000" dirty="0" smtClean="0"/>
              <a:t> Grab</a:t>
            </a:r>
            <a:endParaRPr lang="en-US" sz="6000" dirty="0"/>
          </a:p>
        </p:txBody>
      </p:sp>
      <p:sp>
        <p:nvSpPr>
          <p:cNvPr id="7" name="TextBox 6"/>
          <p:cNvSpPr txBox="1"/>
          <p:nvPr/>
        </p:nvSpPr>
        <p:spPr>
          <a:xfrm>
            <a:off x="7351058" y="1882588"/>
            <a:ext cx="1027069" cy="369332"/>
          </a:xfrm>
          <a:prstGeom prst="rect">
            <a:avLst/>
          </a:prstGeom>
          <a:solidFill>
            <a:schemeClr val="accent6">
              <a:lumMod val="40000"/>
              <a:lumOff val="6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Period 4</a:t>
            </a:r>
            <a:endParaRPr lang="en-US" dirty="0"/>
          </a:p>
        </p:txBody>
      </p:sp>
      <p:pic>
        <p:nvPicPr>
          <p:cNvPr id="8" name="Picture 7" descr="per4 scatt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764" y="1638861"/>
            <a:ext cx="6335059" cy="4305860"/>
          </a:xfrm>
          <a:prstGeom prst="rect">
            <a:avLst/>
          </a:prstGeom>
        </p:spPr>
      </p:pic>
    </p:spTree>
    <p:extLst>
      <p:ext uri="{BB962C8B-B14F-4D97-AF65-F5344CB8AC3E}">
        <p14:creationId xmlns:p14="http://schemas.microsoft.com/office/powerpoint/2010/main" val="2288286563"/>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6757" y="5525871"/>
            <a:ext cx="8757733" cy="446276"/>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en-US" sz="2300" dirty="0" smtClean="0"/>
              <a:t>Predicted # of </a:t>
            </a:r>
            <a:r>
              <a:rPr lang="en-US" sz="2300" dirty="0" err="1" smtClean="0"/>
              <a:t>Smarties</a:t>
            </a:r>
            <a:r>
              <a:rPr lang="en-US" sz="2300" dirty="0" smtClean="0"/>
              <a:t> Packages = -10.3911+ 1.8359(</a:t>
            </a:r>
            <a:r>
              <a:rPr lang="en-US" sz="2300" dirty="0" err="1" smtClean="0"/>
              <a:t>Handspan</a:t>
            </a:r>
            <a:r>
              <a:rPr lang="en-US" sz="2300" dirty="0" smtClean="0"/>
              <a:t>)</a:t>
            </a:r>
            <a:endParaRPr lang="en-US" sz="2300" dirty="0"/>
          </a:p>
        </p:txBody>
      </p:sp>
      <p:sp>
        <p:nvSpPr>
          <p:cNvPr id="9" name="Title 1"/>
          <p:cNvSpPr>
            <a:spLocks noGrp="1"/>
          </p:cNvSpPr>
          <p:nvPr>
            <p:ph type="title"/>
          </p:nvPr>
        </p:nvSpPr>
        <p:spPr>
          <a:xfrm>
            <a:off x="779463" y="381000"/>
            <a:ext cx="7583487" cy="1044388"/>
          </a:xfrm>
        </p:spPr>
        <p:txBody>
          <a:bodyPr/>
          <a:lstStyle/>
          <a:p>
            <a:pPr algn="ctr"/>
            <a:r>
              <a:rPr lang="en-US" sz="6000" dirty="0" err="1" smtClean="0"/>
              <a:t>Smarties</a:t>
            </a:r>
            <a:r>
              <a:rPr lang="en-US" sz="6000" dirty="0" smtClean="0"/>
              <a:t> Grab</a:t>
            </a:r>
            <a:endParaRPr lang="en-US" sz="6000" dirty="0"/>
          </a:p>
        </p:txBody>
      </p:sp>
      <p:sp>
        <p:nvSpPr>
          <p:cNvPr id="10" name="TextBox 9"/>
          <p:cNvSpPr txBox="1"/>
          <p:nvPr/>
        </p:nvSpPr>
        <p:spPr>
          <a:xfrm>
            <a:off x="7351058" y="1882588"/>
            <a:ext cx="1027069" cy="369332"/>
          </a:xfrm>
          <a:prstGeom prst="rect">
            <a:avLst/>
          </a:prstGeom>
          <a:solidFill>
            <a:schemeClr val="accent6">
              <a:lumMod val="40000"/>
              <a:lumOff val="6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Period 4</a:t>
            </a:r>
            <a:endParaRPr lang="en-US" dirty="0"/>
          </a:p>
        </p:txBody>
      </p:sp>
      <p:pic>
        <p:nvPicPr>
          <p:cNvPr id="3" name="Picture 2" descr="per2 dat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785" y="1562473"/>
            <a:ext cx="4061492" cy="3158938"/>
          </a:xfrm>
          <a:prstGeom prst="rect">
            <a:avLst/>
          </a:prstGeom>
        </p:spPr>
      </p:pic>
    </p:spTree>
    <p:extLst>
      <p:ext uri="{BB962C8B-B14F-4D97-AF65-F5344CB8AC3E}">
        <p14:creationId xmlns:p14="http://schemas.microsoft.com/office/powerpoint/2010/main" val="37425119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79463" y="4741041"/>
            <a:ext cx="2488832" cy="5232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800" dirty="0" smtClean="0"/>
              <a:t>For every………</a:t>
            </a:r>
            <a:endParaRPr lang="en-US" sz="2800" dirty="0"/>
          </a:p>
        </p:txBody>
      </p:sp>
      <p:sp>
        <p:nvSpPr>
          <p:cNvPr id="3" name="TextBox 2"/>
          <p:cNvSpPr txBox="1"/>
          <p:nvPr/>
        </p:nvSpPr>
        <p:spPr>
          <a:xfrm>
            <a:off x="779463" y="2402552"/>
            <a:ext cx="3911798" cy="52322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800" dirty="0" smtClean="0"/>
              <a:t>Interpret the slope “b”</a:t>
            </a:r>
            <a:endParaRPr lang="en-US" sz="2800" dirty="0"/>
          </a:p>
        </p:txBody>
      </p:sp>
      <p:sp>
        <p:nvSpPr>
          <p:cNvPr id="8" name="Title 1"/>
          <p:cNvSpPr>
            <a:spLocks noGrp="1"/>
          </p:cNvSpPr>
          <p:nvPr>
            <p:ph type="title"/>
          </p:nvPr>
        </p:nvSpPr>
        <p:spPr>
          <a:xfrm>
            <a:off x="779463" y="381000"/>
            <a:ext cx="7583487" cy="1044388"/>
          </a:xfrm>
        </p:spPr>
        <p:txBody>
          <a:bodyPr/>
          <a:lstStyle/>
          <a:p>
            <a:pPr algn="ctr"/>
            <a:r>
              <a:rPr lang="en-US" sz="6000" dirty="0" err="1" smtClean="0"/>
              <a:t>Smarties</a:t>
            </a:r>
            <a:r>
              <a:rPr lang="en-US" sz="6000" dirty="0" smtClean="0"/>
              <a:t> Grab</a:t>
            </a:r>
            <a:endParaRPr lang="en-US" sz="6000" dirty="0"/>
          </a:p>
        </p:txBody>
      </p:sp>
      <p:sp>
        <p:nvSpPr>
          <p:cNvPr id="9" name="TextBox 8"/>
          <p:cNvSpPr txBox="1"/>
          <p:nvPr/>
        </p:nvSpPr>
        <p:spPr>
          <a:xfrm>
            <a:off x="7351058" y="1882588"/>
            <a:ext cx="1027069" cy="369332"/>
          </a:xfrm>
          <a:prstGeom prst="rect">
            <a:avLst/>
          </a:prstGeom>
          <a:solidFill>
            <a:schemeClr val="accent6">
              <a:lumMod val="40000"/>
              <a:lumOff val="6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Period 4</a:t>
            </a:r>
            <a:endParaRPr lang="en-US" dirty="0"/>
          </a:p>
        </p:txBody>
      </p:sp>
    </p:spTree>
    <p:extLst>
      <p:ext uri="{BB962C8B-B14F-4D97-AF65-F5344CB8AC3E}">
        <p14:creationId xmlns:p14="http://schemas.microsoft.com/office/powerpoint/2010/main" val="24937332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4920" y="4274193"/>
            <a:ext cx="7998030" cy="138499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2800" dirty="0" smtClean="0"/>
              <a:t>For every cm of </a:t>
            </a:r>
            <a:r>
              <a:rPr lang="en-US" sz="2800" dirty="0" err="1" smtClean="0"/>
              <a:t>handspan</a:t>
            </a:r>
            <a:r>
              <a:rPr lang="en-US" sz="2800" dirty="0" smtClean="0"/>
              <a:t> our model predicts an </a:t>
            </a:r>
            <a:r>
              <a:rPr lang="en-US" sz="2800" dirty="0" err="1" smtClean="0"/>
              <a:t>avg</a:t>
            </a:r>
            <a:r>
              <a:rPr lang="en-US" sz="2800" dirty="0" smtClean="0"/>
              <a:t> increase of 1.8359 in the # of </a:t>
            </a:r>
            <a:r>
              <a:rPr lang="en-US" sz="2800" dirty="0" err="1" smtClean="0"/>
              <a:t>smarties</a:t>
            </a:r>
            <a:r>
              <a:rPr lang="en-US" sz="2800" dirty="0" smtClean="0"/>
              <a:t> you can grab.</a:t>
            </a:r>
            <a:endParaRPr lang="en-US" sz="2800" dirty="0"/>
          </a:p>
        </p:txBody>
      </p:sp>
      <p:sp>
        <p:nvSpPr>
          <p:cNvPr id="3" name="TextBox 2"/>
          <p:cNvSpPr txBox="1"/>
          <p:nvPr/>
        </p:nvSpPr>
        <p:spPr>
          <a:xfrm>
            <a:off x="779463" y="2402552"/>
            <a:ext cx="3911798" cy="52322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800" dirty="0" smtClean="0"/>
              <a:t>Interpret the slope “b”</a:t>
            </a:r>
            <a:endParaRPr lang="en-US" sz="2800" dirty="0"/>
          </a:p>
        </p:txBody>
      </p:sp>
      <p:sp>
        <p:nvSpPr>
          <p:cNvPr id="7" name="Title 1"/>
          <p:cNvSpPr>
            <a:spLocks noGrp="1"/>
          </p:cNvSpPr>
          <p:nvPr>
            <p:ph type="title"/>
          </p:nvPr>
        </p:nvSpPr>
        <p:spPr>
          <a:xfrm>
            <a:off x="779463" y="381000"/>
            <a:ext cx="7583487" cy="1044388"/>
          </a:xfrm>
        </p:spPr>
        <p:txBody>
          <a:bodyPr/>
          <a:lstStyle/>
          <a:p>
            <a:pPr algn="ctr"/>
            <a:r>
              <a:rPr lang="en-US" sz="6000" dirty="0" err="1" smtClean="0"/>
              <a:t>Smarties</a:t>
            </a:r>
            <a:r>
              <a:rPr lang="en-US" sz="6000" dirty="0" smtClean="0"/>
              <a:t> Grab</a:t>
            </a:r>
            <a:endParaRPr lang="en-US" sz="6000" dirty="0"/>
          </a:p>
        </p:txBody>
      </p:sp>
      <p:sp>
        <p:nvSpPr>
          <p:cNvPr id="8" name="TextBox 7"/>
          <p:cNvSpPr txBox="1"/>
          <p:nvPr/>
        </p:nvSpPr>
        <p:spPr>
          <a:xfrm>
            <a:off x="7351058" y="1882588"/>
            <a:ext cx="1027069" cy="369332"/>
          </a:xfrm>
          <a:prstGeom prst="rect">
            <a:avLst/>
          </a:prstGeom>
          <a:solidFill>
            <a:schemeClr val="accent6">
              <a:lumMod val="40000"/>
              <a:lumOff val="6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Period 4</a:t>
            </a:r>
            <a:endParaRPr lang="en-US" dirty="0"/>
          </a:p>
        </p:txBody>
      </p:sp>
    </p:spTree>
    <p:extLst>
      <p:ext uri="{BB962C8B-B14F-4D97-AF65-F5344CB8AC3E}">
        <p14:creationId xmlns:p14="http://schemas.microsoft.com/office/powerpoint/2010/main" val="16956794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79463" y="3608409"/>
            <a:ext cx="5471520" cy="5232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800" dirty="0" smtClean="0"/>
              <a:t>If your </a:t>
            </a:r>
            <a:r>
              <a:rPr lang="en-US" sz="2800" dirty="0" err="1" smtClean="0"/>
              <a:t>handspan</a:t>
            </a:r>
            <a:r>
              <a:rPr lang="en-US" sz="2800" dirty="0" smtClean="0"/>
              <a:t> was 0 cm, ………</a:t>
            </a:r>
            <a:endParaRPr lang="en-US" sz="2800" dirty="0"/>
          </a:p>
        </p:txBody>
      </p:sp>
      <p:sp>
        <p:nvSpPr>
          <p:cNvPr id="3" name="TextBox 2"/>
          <p:cNvSpPr txBox="1"/>
          <p:nvPr/>
        </p:nvSpPr>
        <p:spPr>
          <a:xfrm>
            <a:off x="779463" y="2402552"/>
            <a:ext cx="4861903" cy="52322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800" dirty="0" smtClean="0"/>
              <a:t>Interpret the y-intercept “a”</a:t>
            </a:r>
            <a:endParaRPr lang="en-US" sz="2800" dirty="0"/>
          </a:p>
        </p:txBody>
      </p:sp>
      <p:sp>
        <p:nvSpPr>
          <p:cNvPr id="8" name="Title 1"/>
          <p:cNvSpPr>
            <a:spLocks noGrp="1"/>
          </p:cNvSpPr>
          <p:nvPr>
            <p:ph type="title"/>
          </p:nvPr>
        </p:nvSpPr>
        <p:spPr>
          <a:xfrm>
            <a:off x="779463" y="381000"/>
            <a:ext cx="7583487" cy="1044388"/>
          </a:xfrm>
        </p:spPr>
        <p:txBody>
          <a:bodyPr/>
          <a:lstStyle/>
          <a:p>
            <a:pPr algn="ctr"/>
            <a:r>
              <a:rPr lang="en-US" sz="6000" dirty="0" err="1" smtClean="0"/>
              <a:t>Smarties</a:t>
            </a:r>
            <a:r>
              <a:rPr lang="en-US" sz="6000" dirty="0" smtClean="0"/>
              <a:t> Grab</a:t>
            </a:r>
            <a:endParaRPr lang="en-US" sz="6000" dirty="0"/>
          </a:p>
        </p:txBody>
      </p:sp>
      <p:sp>
        <p:nvSpPr>
          <p:cNvPr id="9" name="TextBox 8"/>
          <p:cNvSpPr txBox="1"/>
          <p:nvPr/>
        </p:nvSpPr>
        <p:spPr>
          <a:xfrm>
            <a:off x="7351058" y="1882588"/>
            <a:ext cx="1027069" cy="369332"/>
          </a:xfrm>
          <a:prstGeom prst="rect">
            <a:avLst/>
          </a:prstGeom>
          <a:solidFill>
            <a:schemeClr val="accent6">
              <a:lumMod val="40000"/>
              <a:lumOff val="6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Period 4</a:t>
            </a:r>
            <a:endParaRPr lang="en-US" dirty="0"/>
          </a:p>
        </p:txBody>
      </p:sp>
    </p:spTree>
    <p:extLst>
      <p:ext uri="{BB962C8B-B14F-4D97-AF65-F5344CB8AC3E}">
        <p14:creationId xmlns:p14="http://schemas.microsoft.com/office/powerpoint/2010/main" val="26202521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79463" y="3608409"/>
            <a:ext cx="7583487" cy="138499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2800" dirty="0" smtClean="0"/>
              <a:t>If your </a:t>
            </a:r>
            <a:r>
              <a:rPr lang="en-US" sz="2800" dirty="0" err="1" smtClean="0"/>
              <a:t>handspan</a:t>
            </a:r>
            <a:r>
              <a:rPr lang="en-US" sz="2800" dirty="0" smtClean="0"/>
              <a:t> was 0 cm</a:t>
            </a:r>
            <a:r>
              <a:rPr lang="en-US" sz="2800" dirty="0"/>
              <a:t> </a:t>
            </a:r>
            <a:r>
              <a:rPr lang="en-US" sz="2800" dirty="0" smtClean="0"/>
              <a:t>our model predicts -10.3911 in the # of </a:t>
            </a:r>
            <a:r>
              <a:rPr lang="en-US" sz="2800" dirty="0" err="1" smtClean="0"/>
              <a:t>smarties</a:t>
            </a:r>
            <a:r>
              <a:rPr lang="en-US" sz="2800" dirty="0" smtClean="0"/>
              <a:t> that can be grabbed.</a:t>
            </a:r>
            <a:endParaRPr lang="en-US" sz="2800" dirty="0"/>
          </a:p>
        </p:txBody>
      </p:sp>
      <p:sp>
        <p:nvSpPr>
          <p:cNvPr id="3" name="TextBox 2"/>
          <p:cNvSpPr txBox="1"/>
          <p:nvPr/>
        </p:nvSpPr>
        <p:spPr>
          <a:xfrm>
            <a:off x="779463" y="2402552"/>
            <a:ext cx="4861903" cy="52322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800" dirty="0" smtClean="0"/>
              <a:t>Interpret the y-intercept “a”</a:t>
            </a:r>
            <a:endParaRPr lang="en-US" sz="2800" dirty="0"/>
          </a:p>
        </p:txBody>
      </p:sp>
      <p:sp>
        <p:nvSpPr>
          <p:cNvPr id="4" name="TextBox 3"/>
          <p:cNvSpPr txBox="1"/>
          <p:nvPr/>
        </p:nvSpPr>
        <p:spPr>
          <a:xfrm>
            <a:off x="954590" y="5033338"/>
            <a:ext cx="4211409" cy="369332"/>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r>
              <a:rPr lang="en-US" dirty="0" smtClean="0"/>
              <a:t>Why is this not statistically significant?</a:t>
            </a:r>
            <a:endParaRPr lang="en-US" dirty="0"/>
          </a:p>
        </p:txBody>
      </p:sp>
      <p:sp>
        <p:nvSpPr>
          <p:cNvPr id="6" name="TextBox 5"/>
          <p:cNvSpPr txBox="1"/>
          <p:nvPr/>
        </p:nvSpPr>
        <p:spPr>
          <a:xfrm>
            <a:off x="471614" y="5678947"/>
            <a:ext cx="7891336"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This is not statistically significant because you cannot have a negative # of </a:t>
            </a:r>
            <a:r>
              <a:rPr lang="en-US" dirty="0" err="1" smtClean="0"/>
              <a:t>smarties</a:t>
            </a:r>
            <a:r>
              <a:rPr lang="en-US" dirty="0" smtClean="0"/>
              <a:t> grabbed.</a:t>
            </a:r>
            <a:endParaRPr lang="en-US" dirty="0"/>
          </a:p>
        </p:txBody>
      </p:sp>
      <p:sp>
        <p:nvSpPr>
          <p:cNvPr id="10" name="Title 1"/>
          <p:cNvSpPr>
            <a:spLocks noGrp="1"/>
          </p:cNvSpPr>
          <p:nvPr>
            <p:ph type="title"/>
          </p:nvPr>
        </p:nvSpPr>
        <p:spPr>
          <a:xfrm>
            <a:off x="779463" y="381000"/>
            <a:ext cx="7583487" cy="1044388"/>
          </a:xfrm>
        </p:spPr>
        <p:txBody>
          <a:bodyPr/>
          <a:lstStyle/>
          <a:p>
            <a:pPr algn="ctr"/>
            <a:r>
              <a:rPr lang="en-US" sz="6000" dirty="0" err="1" smtClean="0"/>
              <a:t>Smarties</a:t>
            </a:r>
            <a:r>
              <a:rPr lang="en-US" sz="6000" dirty="0" smtClean="0"/>
              <a:t> Grab</a:t>
            </a:r>
            <a:endParaRPr lang="en-US" sz="6000" dirty="0"/>
          </a:p>
        </p:txBody>
      </p:sp>
      <p:sp>
        <p:nvSpPr>
          <p:cNvPr id="11" name="TextBox 10"/>
          <p:cNvSpPr txBox="1"/>
          <p:nvPr/>
        </p:nvSpPr>
        <p:spPr>
          <a:xfrm>
            <a:off x="7351058" y="1882588"/>
            <a:ext cx="1027069" cy="369332"/>
          </a:xfrm>
          <a:prstGeom prst="rect">
            <a:avLst/>
          </a:prstGeom>
          <a:solidFill>
            <a:schemeClr val="accent6">
              <a:lumMod val="40000"/>
              <a:lumOff val="6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Period 4</a:t>
            </a:r>
            <a:endParaRPr lang="en-US" dirty="0"/>
          </a:p>
        </p:txBody>
      </p:sp>
    </p:spTree>
    <p:extLst>
      <p:ext uri="{BB962C8B-B14F-4D97-AF65-F5344CB8AC3E}">
        <p14:creationId xmlns:p14="http://schemas.microsoft.com/office/powerpoint/2010/main" val="706312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linds(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6"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79463" y="4341837"/>
            <a:ext cx="2912601" cy="5232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800" dirty="0" smtClean="0"/>
              <a:t>There is a , ………</a:t>
            </a:r>
            <a:endParaRPr lang="en-US" sz="2800" dirty="0"/>
          </a:p>
        </p:txBody>
      </p:sp>
      <p:sp>
        <p:nvSpPr>
          <p:cNvPr id="3" name="TextBox 2"/>
          <p:cNvSpPr txBox="1"/>
          <p:nvPr/>
        </p:nvSpPr>
        <p:spPr>
          <a:xfrm>
            <a:off x="472700" y="2311684"/>
            <a:ext cx="7905427" cy="95410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smtClean="0"/>
              <a:t>Describe the association……this means interpret the correlation “</a:t>
            </a:r>
            <a:r>
              <a:rPr lang="en-US" sz="2800" dirty="0"/>
              <a:t>r</a:t>
            </a:r>
            <a:r>
              <a:rPr lang="en-US" sz="2800" dirty="0" smtClean="0"/>
              <a:t>”</a:t>
            </a:r>
            <a:endParaRPr lang="en-US" sz="2800" dirty="0"/>
          </a:p>
        </p:txBody>
      </p:sp>
      <p:sp>
        <p:nvSpPr>
          <p:cNvPr id="8" name="Title 1"/>
          <p:cNvSpPr>
            <a:spLocks noGrp="1"/>
          </p:cNvSpPr>
          <p:nvPr>
            <p:ph type="title"/>
          </p:nvPr>
        </p:nvSpPr>
        <p:spPr>
          <a:xfrm>
            <a:off x="779463" y="381000"/>
            <a:ext cx="7583487" cy="1044388"/>
          </a:xfrm>
        </p:spPr>
        <p:txBody>
          <a:bodyPr/>
          <a:lstStyle/>
          <a:p>
            <a:pPr algn="ctr"/>
            <a:r>
              <a:rPr lang="en-US" sz="6000" dirty="0" err="1" smtClean="0"/>
              <a:t>Smarties</a:t>
            </a:r>
            <a:r>
              <a:rPr lang="en-US" sz="6000" dirty="0" smtClean="0"/>
              <a:t> Grab</a:t>
            </a:r>
            <a:endParaRPr lang="en-US" sz="6000" dirty="0"/>
          </a:p>
        </p:txBody>
      </p:sp>
      <p:sp>
        <p:nvSpPr>
          <p:cNvPr id="9" name="TextBox 8"/>
          <p:cNvSpPr txBox="1"/>
          <p:nvPr/>
        </p:nvSpPr>
        <p:spPr>
          <a:xfrm>
            <a:off x="7351058" y="1882588"/>
            <a:ext cx="1027069" cy="369332"/>
          </a:xfrm>
          <a:prstGeom prst="rect">
            <a:avLst/>
          </a:prstGeom>
          <a:solidFill>
            <a:schemeClr val="accent6">
              <a:lumMod val="40000"/>
              <a:lumOff val="6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Period 4</a:t>
            </a:r>
            <a:endParaRPr lang="en-US" dirty="0"/>
          </a:p>
        </p:txBody>
      </p:sp>
    </p:spTree>
    <p:extLst>
      <p:ext uri="{BB962C8B-B14F-4D97-AF65-F5344CB8AC3E}">
        <p14:creationId xmlns:p14="http://schemas.microsoft.com/office/powerpoint/2010/main" val="24699046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79463" y="4155096"/>
            <a:ext cx="7867301" cy="138499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2800" dirty="0" smtClean="0"/>
              <a:t>There is a </a:t>
            </a:r>
            <a:r>
              <a:rPr lang="en-US" sz="2800" u="sng" dirty="0" smtClean="0"/>
              <a:t>moderate</a:t>
            </a:r>
            <a:r>
              <a:rPr lang="en-US" sz="2800" dirty="0" smtClean="0"/>
              <a:t> </a:t>
            </a:r>
            <a:r>
              <a:rPr lang="en-US" sz="2800" u="sng" dirty="0" smtClean="0"/>
              <a:t>positive</a:t>
            </a:r>
            <a:r>
              <a:rPr lang="en-US" sz="2800" dirty="0" smtClean="0"/>
              <a:t> linear association between </a:t>
            </a:r>
            <a:r>
              <a:rPr lang="en-US" sz="2800" u="sng" dirty="0" err="1" smtClean="0"/>
              <a:t>handspan</a:t>
            </a:r>
            <a:r>
              <a:rPr lang="en-US" sz="2800" dirty="0" smtClean="0"/>
              <a:t> and the </a:t>
            </a:r>
            <a:r>
              <a:rPr lang="en-US" sz="2800" u="sng" dirty="0" smtClean="0"/>
              <a:t># </a:t>
            </a:r>
            <a:r>
              <a:rPr lang="en-US" sz="2800" u="sng" dirty="0" err="1" smtClean="0"/>
              <a:t>smarties</a:t>
            </a:r>
            <a:r>
              <a:rPr lang="en-US" sz="2800" u="sng" dirty="0" smtClean="0"/>
              <a:t> you can grab</a:t>
            </a:r>
            <a:r>
              <a:rPr lang="en-US" sz="2800" dirty="0" smtClean="0"/>
              <a:t>.</a:t>
            </a:r>
            <a:endParaRPr lang="en-US" sz="2800" dirty="0"/>
          </a:p>
        </p:txBody>
      </p:sp>
      <p:sp>
        <p:nvSpPr>
          <p:cNvPr id="3" name="TextBox 2"/>
          <p:cNvSpPr txBox="1"/>
          <p:nvPr/>
        </p:nvSpPr>
        <p:spPr>
          <a:xfrm>
            <a:off x="472700" y="2289934"/>
            <a:ext cx="7905427" cy="95410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smtClean="0"/>
              <a:t>Describe the association……this means interpret the correlation “</a:t>
            </a:r>
            <a:r>
              <a:rPr lang="en-US" sz="2800" dirty="0"/>
              <a:t>r</a:t>
            </a:r>
            <a:r>
              <a:rPr lang="en-US" sz="2800" dirty="0" smtClean="0"/>
              <a:t>”</a:t>
            </a:r>
            <a:endParaRPr lang="en-US" sz="2800" dirty="0"/>
          </a:p>
        </p:txBody>
      </p:sp>
      <p:sp>
        <p:nvSpPr>
          <p:cNvPr id="8" name="Title 1"/>
          <p:cNvSpPr>
            <a:spLocks noGrp="1"/>
          </p:cNvSpPr>
          <p:nvPr>
            <p:ph type="title"/>
          </p:nvPr>
        </p:nvSpPr>
        <p:spPr>
          <a:xfrm>
            <a:off x="779463" y="419014"/>
            <a:ext cx="7583487" cy="1044388"/>
          </a:xfrm>
        </p:spPr>
        <p:txBody>
          <a:bodyPr/>
          <a:lstStyle/>
          <a:p>
            <a:pPr algn="ctr"/>
            <a:r>
              <a:rPr lang="en-US" sz="6000" dirty="0" err="1" smtClean="0"/>
              <a:t>Smarties</a:t>
            </a:r>
            <a:r>
              <a:rPr lang="en-US" sz="6000" dirty="0" smtClean="0"/>
              <a:t> Grab</a:t>
            </a:r>
            <a:endParaRPr lang="en-US" sz="6000" dirty="0"/>
          </a:p>
        </p:txBody>
      </p:sp>
      <p:sp>
        <p:nvSpPr>
          <p:cNvPr id="9" name="TextBox 8"/>
          <p:cNvSpPr txBox="1"/>
          <p:nvPr/>
        </p:nvSpPr>
        <p:spPr>
          <a:xfrm>
            <a:off x="7470587" y="1559401"/>
            <a:ext cx="1027069" cy="369332"/>
          </a:xfrm>
          <a:prstGeom prst="rect">
            <a:avLst/>
          </a:prstGeom>
          <a:solidFill>
            <a:schemeClr val="accent6">
              <a:lumMod val="40000"/>
              <a:lumOff val="6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Period 4</a:t>
            </a:r>
            <a:endParaRPr lang="en-US" dirty="0"/>
          </a:p>
        </p:txBody>
      </p:sp>
    </p:spTree>
    <p:extLst>
      <p:ext uri="{BB962C8B-B14F-4D97-AF65-F5344CB8AC3E}">
        <p14:creationId xmlns:p14="http://schemas.microsoft.com/office/powerpoint/2010/main" val="41199103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79463" y="4341837"/>
            <a:ext cx="4420952" cy="5232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800" dirty="0" smtClean="0"/>
              <a:t>__% of the variation ………</a:t>
            </a:r>
            <a:endParaRPr lang="en-US" sz="2800" dirty="0"/>
          </a:p>
        </p:txBody>
      </p:sp>
      <p:sp>
        <p:nvSpPr>
          <p:cNvPr id="3" name="TextBox 2"/>
          <p:cNvSpPr txBox="1"/>
          <p:nvPr/>
        </p:nvSpPr>
        <p:spPr>
          <a:xfrm>
            <a:off x="472700" y="2251920"/>
            <a:ext cx="7905427"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smtClean="0"/>
              <a:t>Interpret the coefficient of determination “r</a:t>
            </a:r>
            <a:r>
              <a:rPr lang="en-US" sz="2800" baseline="30000" dirty="0" smtClean="0"/>
              <a:t>2</a:t>
            </a:r>
            <a:r>
              <a:rPr lang="en-US" sz="2800" dirty="0" smtClean="0"/>
              <a:t>”</a:t>
            </a:r>
            <a:endParaRPr lang="en-US" sz="2800" dirty="0"/>
          </a:p>
        </p:txBody>
      </p:sp>
      <p:sp>
        <p:nvSpPr>
          <p:cNvPr id="8" name="Title 1"/>
          <p:cNvSpPr>
            <a:spLocks noGrp="1"/>
          </p:cNvSpPr>
          <p:nvPr>
            <p:ph type="title"/>
          </p:nvPr>
        </p:nvSpPr>
        <p:spPr>
          <a:xfrm>
            <a:off x="779463" y="381000"/>
            <a:ext cx="7583487" cy="1044388"/>
          </a:xfrm>
        </p:spPr>
        <p:txBody>
          <a:bodyPr/>
          <a:lstStyle/>
          <a:p>
            <a:pPr algn="ctr"/>
            <a:r>
              <a:rPr lang="en-US" sz="6000" dirty="0" err="1" smtClean="0"/>
              <a:t>Smarties</a:t>
            </a:r>
            <a:r>
              <a:rPr lang="en-US" sz="6000" dirty="0" smtClean="0"/>
              <a:t> Grab</a:t>
            </a:r>
            <a:endParaRPr lang="en-US" sz="6000" dirty="0"/>
          </a:p>
        </p:txBody>
      </p:sp>
      <p:sp>
        <p:nvSpPr>
          <p:cNvPr id="9" name="TextBox 8"/>
          <p:cNvSpPr txBox="1"/>
          <p:nvPr/>
        </p:nvSpPr>
        <p:spPr>
          <a:xfrm>
            <a:off x="7351058" y="1697922"/>
            <a:ext cx="1027069" cy="369332"/>
          </a:xfrm>
          <a:prstGeom prst="rect">
            <a:avLst/>
          </a:prstGeom>
          <a:solidFill>
            <a:schemeClr val="accent6">
              <a:lumMod val="40000"/>
              <a:lumOff val="6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Period 4</a:t>
            </a:r>
            <a:endParaRPr lang="en-US" dirty="0"/>
          </a:p>
        </p:txBody>
      </p:sp>
    </p:spTree>
    <p:extLst>
      <p:ext uri="{BB962C8B-B14F-4D97-AF65-F5344CB8AC3E}">
        <p14:creationId xmlns:p14="http://schemas.microsoft.com/office/powerpoint/2010/main" val="36465793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79464" y="4341837"/>
            <a:ext cx="7829950" cy="138499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2800" u="sng" dirty="0" smtClean="0"/>
              <a:t>35.1</a:t>
            </a:r>
            <a:r>
              <a:rPr lang="en-US" sz="2800" dirty="0" smtClean="0"/>
              <a:t>% of the variation in </a:t>
            </a:r>
            <a:r>
              <a:rPr lang="en-US" sz="2800" u="sng" dirty="0" err="1" smtClean="0"/>
              <a:t>smarties</a:t>
            </a:r>
            <a:r>
              <a:rPr lang="en-US" sz="2800" u="sng" dirty="0" smtClean="0"/>
              <a:t> grabbed</a:t>
            </a:r>
            <a:r>
              <a:rPr lang="en-US" sz="2800" dirty="0" smtClean="0"/>
              <a:t> can be explained by the approximate linear relationship with </a:t>
            </a:r>
            <a:r>
              <a:rPr lang="en-US" sz="2800" u="sng" dirty="0" err="1" smtClean="0"/>
              <a:t>handspan</a:t>
            </a:r>
            <a:r>
              <a:rPr lang="en-US" sz="2800" u="sng" dirty="0" smtClean="0"/>
              <a:t>.</a:t>
            </a:r>
            <a:endParaRPr lang="en-US" sz="2800" dirty="0"/>
          </a:p>
        </p:txBody>
      </p:sp>
      <p:sp>
        <p:nvSpPr>
          <p:cNvPr id="3" name="TextBox 2"/>
          <p:cNvSpPr txBox="1"/>
          <p:nvPr/>
        </p:nvSpPr>
        <p:spPr>
          <a:xfrm>
            <a:off x="457523" y="1920602"/>
            <a:ext cx="7905427"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smtClean="0"/>
              <a:t>Interpret the coefficient of determination “r</a:t>
            </a:r>
            <a:r>
              <a:rPr lang="en-US" sz="2800" baseline="30000" dirty="0" smtClean="0"/>
              <a:t>2</a:t>
            </a:r>
            <a:r>
              <a:rPr lang="en-US" sz="2800" dirty="0" smtClean="0"/>
              <a:t>”</a:t>
            </a:r>
            <a:endParaRPr lang="en-US" sz="2800" dirty="0"/>
          </a:p>
        </p:txBody>
      </p:sp>
      <p:sp>
        <p:nvSpPr>
          <p:cNvPr id="8" name="Title 1"/>
          <p:cNvSpPr>
            <a:spLocks noGrp="1"/>
          </p:cNvSpPr>
          <p:nvPr>
            <p:ph type="title"/>
          </p:nvPr>
        </p:nvSpPr>
        <p:spPr>
          <a:xfrm>
            <a:off x="779463" y="381000"/>
            <a:ext cx="7583487" cy="1044388"/>
          </a:xfrm>
        </p:spPr>
        <p:txBody>
          <a:bodyPr/>
          <a:lstStyle/>
          <a:p>
            <a:pPr algn="ctr"/>
            <a:r>
              <a:rPr lang="en-US" sz="6000" dirty="0" err="1" smtClean="0"/>
              <a:t>Smarties</a:t>
            </a:r>
            <a:r>
              <a:rPr lang="en-US" sz="6000" dirty="0" smtClean="0"/>
              <a:t> Grab</a:t>
            </a:r>
            <a:endParaRPr lang="en-US" sz="6000" dirty="0"/>
          </a:p>
        </p:txBody>
      </p:sp>
      <p:sp>
        <p:nvSpPr>
          <p:cNvPr id="9" name="TextBox 8"/>
          <p:cNvSpPr txBox="1"/>
          <p:nvPr/>
        </p:nvSpPr>
        <p:spPr>
          <a:xfrm>
            <a:off x="7582345" y="1410447"/>
            <a:ext cx="1027069" cy="369332"/>
          </a:xfrm>
          <a:prstGeom prst="rect">
            <a:avLst/>
          </a:prstGeom>
          <a:solidFill>
            <a:schemeClr val="accent6">
              <a:lumMod val="40000"/>
              <a:lumOff val="6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Period 4</a:t>
            </a:r>
            <a:endParaRPr lang="en-US" dirty="0"/>
          </a:p>
        </p:txBody>
      </p:sp>
    </p:spTree>
    <p:extLst>
      <p:ext uri="{BB962C8B-B14F-4D97-AF65-F5344CB8AC3E}">
        <p14:creationId xmlns:p14="http://schemas.microsoft.com/office/powerpoint/2010/main" val="38115340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3-09-18 at 8.54.2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1237" y="2862404"/>
            <a:ext cx="4131285" cy="3082164"/>
          </a:xfrm>
          <a:prstGeom prst="rect">
            <a:avLst/>
          </a:prstGeom>
        </p:spPr>
      </p:pic>
      <p:sp>
        <p:nvSpPr>
          <p:cNvPr id="3" name="Title 1"/>
          <p:cNvSpPr>
            <a:spLocks noGrp="1"/>
          </p:cNvSpPr>
          <p:nvPr>
            <p:ph type="title"/>
          </p:nvPr>
        </p:nvSpPr>
        <p:spPr>
          <a:xfrm>
            <a:off x="779463" y="381000"/>
            <a:ext cx="7583487" cy="1044388"/>
          </a:xfrm>
        </p:spPr>
        <p:txBody>
          <a:bodyPr/>
          <a:lstStyle/>
          <a:p>
            <a:r>
              <a:rPr lang="en-US" dirty="0" smtClean="0"/>
              <a:t>Do a Residual Plot</a:t>
            </a:r>
            <a:endParaRPr lang="en-US" dirty="0"/>
          </a:p>
        </p:txBody>
      </p:sp>
      <p:pic>
        <p:nvPicPr>
          <p:cNvPr id="4" name="Picture 3" descr="Picture 6.png"/>
          <p:cNvPicPr>
            <a:picLocks noChangeAspect="1"/>
          </p:cNvPicPr>
          <p:nvPr/>
        </p:nvPicPr>
        <p:blipFill>
          <a:blip r:embed="rId3"/>
          <a:stretch>
            <a:fillRect/>
          </a:stretch>
        </p:blipFill>
        <p:spPr>
          <a:xfrm>
            <a:off x="524098" y="2862404"/>
            <a:ext cx="3759569" cy="3123859"/>
          </a:xfrm>
          <a:prstGeom prst="rect">
            <a:avLst/>
          </a:prstGeom>
        </p:spPr>
      </p:pic>
      <p:sp>
        <p:nvSpPr>
          <p:cNvPr id="6" name="TextBox 5"/>
          <p:cNvSpPr txBox="1"/>
          <p:nvPr/>
        </p:nvSpPr>
        <p:spPr>
          <a:xfrm>
            <a:off x="806306" y="1934954"/>
            <a:ext cx="7886216" cy="646331"/>
          </a:xfrm>
          <a:prstGeom prst="rect">
            <a:avLst/>
          </a:prstGeom>
          <a:noFill/>
        </p:spPr>
        <p:txBody>
          <a:bodyPr wrap="square" rtlCol="0">
            <a:spAutoFit/>
          </a:bodyPr>
          <a:lstStyle/>
          <a:p>
            <a:r>
              <a:rPr lang="en-US" dirty="0" smtClean="0">
                <a:solidFill>
                  <a:srgbClr val="800000"/>
                </a:solidFill>
              </a:rPr>
              <a:t>Calculator: In the List Menu(2</a:t>
            </a:r>
            <a:r>
              <a:rPr lang="en-US" baseline="30000" dirty="0" smtClean="0">
                <a:solidFill>
                  <a:srgbClr val="800000"/>
                </a:solidFill>
              </a:rPr>
              <a:t>nd</a:t>
            </a:r>
            <a:r>
              <a:rPr lang="en-US" dirty="0" smtClean="0">
                <a:solidFill>
                  <a:srgbClr val="800000"/>
                </a:solidFill>
              </a:rPr>
              <a:t> Stat) find the name RESID and place in for </a:t>
            </a:r>
            <a:r>
              <a:rPr lang="en-US" dirty="0" err="1" smtClean="0">
                <a:solidFill>
                  <a:srgbClr val="800000"/>
                </a:solidFill>
              </a:rPr>
              <a:t>Ylist</a:t>
            </a:r>
            <a:r>
              <a:rPr lang="en-US" dirty="0" smtClean="0">
                <a:solidFill>
                  <a:srgbClr val="800000"/>
                </a:solidFill>
              </a:rPr>
              <a:t>.</a:t>
            </a:r>
            <a:endParaRPr lang="en-US" dirty="0">
              <a:solidFill>
                <a:srgbClr val="800000"/>
              </a:solidFill>
            </a:endParaRPr>
          </a:p>
        </p:txBody>
      </p:sp>
      <p:cxnSp>
        <p:nvCxnSpPr>
          <p:cNvPr id="7" name="Straight Arrow Connector 6"/>
          <p:cNvCxnSpPr/>
          <p:nvPr/>
        </p:nvCxnSpPr>
        <p:spPr>
          <a:xfrm rot="10800000" flipV="1">
            <a:off x="3567900" y="2581284"/>
            <a:ext cx="2801909" cy="231656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031509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79464" y="381000"/>
            <a:ext cx="1905864" cy="1044388"/>
          </a:xfrm>
        </p:spPr>
        <p:txBody>
          <a:bodyPr/>
          <a:lstStyle/>
          <a:p>
            <a:r>
              <a:rPr lang="en-US" dirty="0" smtClean="0"/>
              <a:t>Surfing</a:t>
            </a:r>
            <a:endParaRPr lang="en-US" dirty="0"/>
          </a:p>
        </p:txBody>
      </p:sp>
      <p:pic>
        <p:nvPicPr>
          <p:cNvPr id="5" name="Picture 4" descr="Screen Shot 2012-10-15 at 7.41.0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464" y="1520010"/>
            <a:ext cx="7652948" cy="3877750"/>
          </a:xfrm>
          <a:prstGeom prst="rect">
            <a:avLst/>
          </a:prstGeom>
        </p:spPr>
      </p:pic>
      <p:sp>
        <p:nvSpPr>
          <p:cNvPr id="6" name="TextBox 5"/>
          <p:cNvSpPr txBox="1"/>
          <p:nvPr/>
        </p:nvSpPr>
        <p:spPr>
          <a:xfrm>
            <a:off x="11026218" y="2459004"/>
            <a:ext cx="184666"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4180355626"/>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322493"/>
            <a:ext cx="7989101" cy="1249658"/>
          </a:xfrm>
        </p:spPr>
        <p:txBody>
          <a:bodyPr/>
          <a:lstStyle/>
          <a:p>
            <a:r>
              <a:rPr lang="en-US" sz="3200" dirty="0" smtClean="0"/>
              <a:t>Below are 22 randomly selected days that Mr. Pines has surfed in the past few years.</a:t>
            </a:r>
            <a:endParaRPr lang="en-US" sz="3200" dirty="0"/>
          </a:p>
        </p:txBody>
      </p:sp>
      <p:graphicFrame>
        <p:nvGraphicFramePr>
          <p:cNvPr id="3" name="Table 2"/>
          <p:cNvGraphicFramePr>
            <a:graphicFrameLocks noGrp="1"/>
          </p:cNvGraphicFramePr>
          <p:nvPr/>
        </p:nvGraphicFramePr>
        <p:xfrm>
          <a:off x="382999" y="1942160"/>
          <a:ext cx="8385562" cy="1876400"/>
        </p:xfrm>
        <a:graphic>
          <a:graphicData uri="http://schemas.openxmlformats.org/drawingml/2006/table">
            <a:tbl>
              <a:tblPr firstRow="1" bandRow="1">
                <a:tableStyleId>{D113A9D2-9D6B-4929-AA2D-F23B5EE8CBE7}</a:tableStyleId>
              </a:tblPr>
              <a:tblGrid>
                <a:gridCol w="1350556"/>
                <a:gridCol w="639546"/>
                <a:gridCol w="639546"/>
                <a:gridCol w="639546"/>
                <a:gridCol w="639546"/>
                <a:gridCol w="639546"/>
                <a:gridCol w="639546"/>
                <a:gridCol w="639546"/>
                <a:gridCol w="639546"/>
                <a:gridCol w="639546"/>
                <a:gridCol w="639546"/>
                <a:gridCol w="639546"/>
              </a:tblGrid>
              <a:tr h="469100">
                <a:tc>
                  <a:txBody>
                    <a:bodyPr/>
                    <a:lstStyle/>
                    <a:p>
                      <a:r>
                        <a:rPr lang="en-US" dirty="0" err="1" smtClean="0"/>
                        <a:t>Time(Min</a:t>
                      </a:r>
                      <a:r>
                        <a:rPr lang="en-US" dirty="0" smtClean="0"/>
                        <a:t>)</a:t>
                      </a:r>
                      <a:endParaRPr lang="en-US" dirty="0"/>
                    </a:p>
                  </a:txBody>
                  <a:tcPr/>
                </a:tc>
                <a:tc>
                  <a:txBody>
                    <a:bodyPr/>
                    <a:lstStyle/>
                    <a:p>
                      <a:pPr algn="ctr"/>
                      <a:r>
                        <a:rPr lang="en-US" dirty="0" smtClean="0"/>
                        <a:t>45</a:t>
                      </a:r>
                      <a:endParaRPr lang="en-US" dirty="0"/>
                    </a:p>
                  </a:txBody>
                  <a:tcPr/>
                </a:tc>
                <a:tc>
                  <a:txBody>
                    <a:bodyPr/>
                    <a:lstStyle/>
                    <a:p>
                      <a:pPr algn="ctr"/>
                      <a:r>
                        <a:rPr lang="en-US" dirty="0" smtClean="0"/>
                        <a:t>60</a:t>
                      </a:r>
                      <a:endParaRPr lang="en-US" dirty="0"/>
                    </a:p>
                  </a:txBody>
                  <a:tcPr/>
                </a:tc>
                <a:tc>
                  <a:txBody>
                    <a:bodyPr/>
                    <a:lstStyle/>
                    <a:p>
                      <a:pPr algn="ctr"/>
                      <a:r>
                        <a:rPr lang="en-US" dirty="0" smtClean="0"/>
                        <a:t>43</a:t>
                      </a:r>
                      <a:endParaRPr lang="en-US" dirty="0"/>
                    </a:p>
                  </a:txBody>
                  <a:tcPr/>
                </a:tc>
                <a:tc>
                  <a:txBody>
                    <a:bodyPr/>
                    <a:lstStyle/>
                    <a:p>
                      <a:pPr algn="ctr"/>
                      <a:r>
                        <a:rPr lang="en-US" dirty="0" smtClean="0"/>
                        <a:t>30</a:t>
                      </a:r>
                      <a:endParaRPr lang="en-US" dirty="0"/>
                    </a:p>
                  </a:txBody>
                  <a:tcPr/>
                </a:tc>
                <a:tc>
                  <a:txBody>
                    <a:bodyPr/>
                    <a:lstStyle/>
                    <a:p>
                      <a:pPr algn="ctr"/>
                      <a:r>
                        <a:rPr lang="en-US" dirty="0" smtClean="0"/>
                        <a:t>62</a:t>
                      </a:r>
                      <a:endParaRPr lang="en-US" dirty="0"/>
                    </a:p>
                  </a:txBody>
                  <a:tcPr/>
                </a:tc>
                <a:tc>
                  <a:txBody>
                    <a:bodyPr/>
                    <a:lstStyle/>
                    <a:p>
                      <a:pPr algn="ctr"/>
                      <a:r>
                        <a:rPr lang="en-US" dirty="0" smtClean="0"/>
                        <a:t>59</a:t>
                      </a:r>
                      <a:endParaRPr lang="en-US" dirty="0"/>
                    </a:p>
                  </a:txBody>
                  <a:tcPr/>
                </a:tc>
                <a:tc>
                  <a:txBody>
                    <a:bodyPr/>
                    <a:lstStyle/>
                    <a:p>
                      <a:pPr algn="ctr"/>
                      <a:r>
                        <a:rPr lang="en-US" dirty="0" smtClean="0"/>
                        <a:t>61</a:t>
                      </a:r>
                      <a:endParaRPr lang="en-US" dirty="0"/>
                    </a:p>
                  </a:txBody>
                  <a:tcPr/>
                </a:tc>
                <a:tc>
                  <a:txBody>
                    <a:bodyPr/>
                    <a:lstStyle/>
                    <a:p>
                      <a:pPr algn="ctr"/>
                      <a:r>
                        <a:rPr lang="en-US" dirty="0" smtClean="0"/>
                        <a:t>44</a:t>
                      </a:r>
                      <a:endParaRPr lang="en-US" dirty="0"/>
                    </a:p>
                  </a:txBody>
                  <a:tcPr/>
                </a:tc>
                <a:tc>
                  <a:txBody>
                    <a:bodyPr/>
                    <a:lstStyle/>
                    <a:p>
                      <a:pPr algn="ctr"/>
                      <a:r>
                        <a:rPr lang="en-US" dirty="0" smtClean="0"/>
                        <a:t>70</a:t>
                      </a:r>
                      <a:endParaRPr lang="en-US" dirty="0"/>
                    </a:p>
                  </a:txBody>
                  <a:tcPr/>
                </a:tc>
                <a:tc>
                  <a:txBody>
                    <a:bodyPr/>
                    <a:lstStyle/>
                    <a:p>
                      <a:pPr algn="ctr"/>
                      <a:r>
                        <a:rPr lang="en-US" dirty="0" smtClean="0"/>
                        <a:t>75</a:t>
                      </a:r>
                      <a:endParaRPr lang="en-US" dirty="0"/>
                    </a:p>
                  </a:txBody>
                  <a:tcPr/>
                </a:tc>
                <a:tc>
                  <a:txBody>
                    <a:bodyPr/>
                    <a:lstStyle/>
                    <a:p>
                      <a:pPr algn="ctr"/>
                      <a:r>
                        <a:rPr lang="en-US" dirty="0" smtClean="0"/>
                        <a:t>85</a:t>
                      </a:r>
                      <a:endParaRPr lang="en-US" dirty="0"/>
                    </a:p>
                  </a:txBody>
                  <a:tcPr/>
                </a:tc>
              </a:tr>
              <a:tr h="469100">
                <a:tc>
                  <a:txBody>
                    <a:bodyPr/>
                    <a:lstStyle/>
                    <a:p>
                      <a:r>
                        <a:rPr lang="en-US" dirty="0" smtClean="0"/>
                        <a:t># of Waves</a:t>
                      </a:r>
                      <a:endParaRPr lang="en-US" dirty="0"/>
                    </a:p>
                  </a:txBody>
                  <a:tcPr/>
                </a:tc>
                <a:tc>
                  <a:txBody>
                    <a:bodyPr/>
                    <a:lstStyle/>
                    <a:p>
                      <a:pPr algn="ctr"/>
                      <a:r>
                        <a:rPr lang="en-US" dirty="0" smtClean="0"/>
                        <a:t>2</a:t>
                      </a:r>
                      <a:endParaRPr lang="en-US" dirty="0"/>
                    </a:p>
                  </a:txBody>
                  <a:tcPr/>
                </a:tc>
                <a:tc>
                  <a:txBody>
                    <a:bodyPr/>
                    <a:lstStyle/>
                    <a:p>
                      <a:pPr algn="ctr"/>
                      <a:r>
                        <a:rPr lang="en-US" dirty="0" smtClean="0"/>
                        <a:t>6</a:t>
                      </a:r>
                      <a:endParaRPr lang="en-US" dirty="0"/>
                    </a:p>
                  </a:txBody>
                  <a:tcPr/>
                </a:tc>
                <a:tc>
                  <a:txBody>
                    <a:bodyPr/>
                    <a:lstStyle/>
                    <a:p>
                      <a:pPr algn="ctr"/>
                      <a:r>
                        <a:rPr lang="en-US" dirty="0" smtClean="0"/>
                        <a:t>5</a:t>
                      </a:r>
                      <a:endParaRPr lang="en-US" dirty="0"/>
                    </a:p>
                  </a:txBody>
                  <a:tcPr/>
                </a:tc>
                <a:tc>
                  <a:txBody>
                    <a:bodyPr/>
                    <a:lstStyle/>
                    <a:p>
                      <a:pPr algn="ctr"/>
                      <a:r>
                        <a:rPr lang="en-US" dirty="0" smtClean="0"/>
                        <a:t>2</a:t>
                      </a:r>
                      <a:endParaRPr lang="en-US" dirty="0"/>
                    </a:p>
                  </a:txBody>
                  <a:tcPr/>
                </a:tc>
                <a:tc>
                  <a:txBody>
                    <a:bodyPr/>
                    <a:lstStyle/>
                    <a:p>
                      <a:pPr algn="ctr"/>
                      <a:r>
                        <a:rPr lang="en-US" dirty="0" smtClean="0"/>
                        <a:t>5</a:t>
                      </a:r>
                      <a:endParaRPr lang="en-US" dirty="0"/>
                    </a:p>
                  </a:txBody>
                  <a:tcPr/>
                </a:tc>
                <a:tc>
                  <a:txBody>
                    <a:bodyPr/>
                    <a:lstStyle/>
                    <a:p>
                      <a:pPr algn="ctr"/>
                      <a:r>
                        <a:rPr lang="en-US" dirty="0" smtClean="0"/>
                        <a:t>8</a:t>
                      </a:r>
                      <a:endParaRPr lang="en-US" dirty="0"/>
                    </a:p>
                  </a:txBody>
                  <a:tcPr/>
                </a:tc>
                <a:tc>
                  <a:txBody>
                    <a:bodyPr/>
                    <a:lstStyle/>
                    <a:p>
                      <a:pPr algn="ctr"/>
                      <a:r>
                        <a:rPr lang="en-US" dirty="0" smtClean="0"/>
                        <a:t>5</a:t>
                      </a:r>
                      <a:endParaRPr lang="en-US" dirty="0"/>
                    </a:p>
                  </a:txBody>
                  <a:tcPr/>
                </a:tc>
                <a:tc>
                  <a:txBody>
                    <a:bodyPr/>
                    <a:lstStyle/>
                    <a:p>
                      <a:pPr algn="ctr"/>
                      <a:r>
                        <a:rPr lang="en-US" dirty="0" smtClean="0"/>
                        <a:t>6</a:t>
                      </a:r>
                      <a:endParaRPr lang="en-US" dirty="0"/>
                    </a:p>
                  </a:txBody>
                  <a:tcPr/>
                </a:tc>
                <a:tc>
                  <a:txBody>
                    <a:bodyPr/>
                    <a:lstStyle/>
                    <a:p>
                      <a:pPr algn="ctr"/>
                      <a:r>
                        <a:rPr lang="en-US" dirty="0" smtClean="0"/>
                        <a:t>15</a:t>
                      </a:r>
                      <a:endParaRPr lang="en-US" dirty="0"/>
                    </a:p>
                  </a:txBody>
                  <a:tcPr/>
                </a:tc>
                <a:tc>
                  <a:txBody>
                    <a:bodyPr/>
                    <a:lstStyle/>
                    <a:p>
                      <a:pPr algn="ctr"/>
                      <a:r>
                        <a:rPr lang="en-US" dirty="0" smtClean="0"/>
                        <a:t>9</a:t>
                      </a:r>
                      <a:endParaRPr lang="en-US" dirty="0"/>
                    </a:p>
                  </a:txBody>
                  <a:tcPr/>
                </a:tc>
                <a:tc>
                  <a:txBody>
                    <a:bodyPr/>
                    <a:lstStyle/>
                    <a:p>
                      <a:pPr algn="ctr"/>
                      <a:r>
                        <a:rPr lang="en-US" dirty="0" smtClean="0"/>
                        <a:t>11</a:t>
                      </a:r>
                      <a:endParaRPr lang="en-US" dirty="0"/>
                    </a:p>
                  </a:txBody>
                  <a:tcPr/>
                </a:tc>
              </a:tr>
              <a:tr h="469100">
                <a:tc>
                  <a:txBody>
                    <a:bodyPr/>
                    <a:lstStyle/>
                    <a:p>
                      <a:r>
                        <a:rPr lang="en-US" dirty="0" err="1" smtClean="0"/>
                        <a:t>Time(Min</a:t>
                      </a:r>
                      <a:r>
                        <a:rPr lang="en-US" dirty="0" smtClean="0"/>
                        <a:t>)</a:t>
                      </a:r>
                      <a:endParaRPr lang="en-US" dirty="0"/>
                    </a:p>
                  </a:txBody>
                  <a:tcPr/>
                </a:tc>
                <a:tc>
                  <a:txBody>
                    <a:bodyPr/>
                    <a:lstStyle/>
                    <a:p>
                      <a:pPr algn="ctr"/>
                      <a:r>
                        <a:rPr lang="en-US" dirty="0" smtClean="0"/>
                        <a:t>90</a:t>
                      </a:r>
                      <a:endParaRPr lang="en-US" dirty="0"/>
                    </a:p>
                  </a:txBody>
                  <a:tcPr/>
                </a:tc>
                <a:tc>
                  <a:txBody>
                    <a:bodyPr/>
                    <a:lstStyle/>
                    <a:p>
                      <a:pPr algn="ctr"/>
                      <a:r>
                        <a:rPr lang="en-US" dirty="0" smtClean="0"/>
                        <a:t>58</a:t>
                      </a:r>
                      <a:endParaRPr lang="en-US" dirty="0"/>
                    </a:p>
                  </a:txBody>
                  <a:tcPr/>
                </a:tc>
                <a:tc>
                  <a:txBody>
                    <a:bodyPr/>
                    <a:lstStyle/>
                    <a:p>
                      <a:pPr algn="ctr"/>
                      <a:r>
                        <a:rPr lang="en-US" dirty="0" smtClean="0"/>
                        <a:t>47</a:t>
                      </a:r>
                      <a:endParaRPr lang="en-US" dirty="0"/>
                    </a:p>
                  </a:txBody>
                  <a:tcPr/>
                </a:tc>
                <a:tc>
                  <a:txBody>
                    <a:bodyPr/>
                    <a:lstStyle/>
                    <a:p>
                      <a:pPr algn="ctr"/>
                      <a:r>
                        <a:rPr lang="en-US" dirty="0" smtClean="0"/>
                        <a:t>31</a:t>
                      </a:r>
                      <a:endParaRPr lang="en-US" dirty="0"/>
                    </a:p>
                  </a:txBody>
                  <a:tcPr/>
                </a:tc>
                <a:tc>
                  <a:txBody>
                    <a:bodyPr/>
                    <a:lstStyle/>
                    <a:p>
                      <a:pPr algn="ctr"/>
                      <a:r>
                        <a:rPr lang="en-US" dirty="0" smtClean="0"/>
                        <a:t>63</a:t>
                      </a:r>
                      <a:endParaRPr lang="en-US" dirty="0"/>
                    </a:p>
                  </a:txBody>
                  <a:tcPr/>
                </a:tc>
                <a:tc>
                  <a:txBody>
                    <a:bodyPr/>
                    <a:lstStyle/>
                    <a:p>
                      <a:pPr algn="ctr"/>
                      <a:r>
                        <a:rPr lang="en-US" dirty="0" smtClean="0"/>
                        <a:t>64</a:t>
                      </a:r>
                      <a:endParaRPr lang="en-US" dirty="0"/>
                    </a:p>
                  </a:txBody>
                  <a:tcPr/>
                </a:tc>
                <a:tc>
                  <a:txBody>
                    <a:bodyPr/>
                    <a:lstStyle/>
                    <a:p>
                      <a:pPr algn="ctr"/>
                      <a:r>
                        <a:rPr lang="en-US" dirty="0" smtClean="0"/>
                        <a:t>73</a:t>
                      </a:r>
                      <a:endParaRPr lang="en-US" dirty="0"/>
                    </a:p>
                  </a:txBody>
                  <a:tcPr/>
                </a:tc>
                <a:tc>
                  <a:txBody>
                    <a:bodyPr/>
                    <a:lstStyle/>
                    <a:p>
                      <a:pPr algn="ctr"/>
                      <a:r>
                        <a:rPr lang="en-US" dirty="0" smtClean="0"/>
                        <a:t>42</a:t>
                      </a:r>
                      <a:endParaRPr lang="en-US" dirty="0"/>
                    </a:p>
                  </a:txBody>
                  <a:tcPr/>
                </a:tc>
                <a:tc>
                  <a:txBody>
                    <a:bodyPr/>
                    <a:lstStyle/>
                    <a:p>
                      <a:pPr algn="ctr"/>
                      <a:r>
                        <a:rPr lang="en-US" dirty="0" smtClean="0"/>
                        <a:t>65</a:t>
                      </a:r>
                      <a:endParaRPr lang="en-US" dirty="0"/>
                    </a:p>
                  </a:txBody>
                  <a:tcPr/>
                </a:tc>
                <a:tc>
                  <a:txBody>
                    <a:bodyPr/>
                    <a:lstStyle/>
                    <a:p>
                      <a:pPr algn="ctr"/>
                      <a:r>
                        <a:rPr lang="en-US" dirty="0" smtClean="0"/>
                        <a:t>57</a:t>
                      </a:r>
                      <a:endParaRPr lang="en-US" dirty="0"/>
                    </a:p>
                  </a:txBody>
                  <a:tcPr/>
                </a:tc>
                <a:tc>
                  <a:txBody>
                    <a:bodyPr/>
                    <a:lstStyle/>
                    <a:p>
                      <a:pPr algn="ctr"/>
                      <a:r>
                        <a:rPr lang="en-US" dirty="0" smtClean="0"/>
                        <a:t>66</a:t>
                      </a:r>
                      <a:endParaRPr lang="en-US" dirty="0"/>
                    </a:p>
                  </a:txBody>
                  <a:tcPr/>
                </a:tc>
              </a:tr>
              <a:tr h="469100">
                <a:tc>
                  <a:txBody>
                    <a:bodyPr/>
                    <a:lstStyle/>
                    <a:p>
                      <a:r>
                        <a:rPr lang="en-US" dirty="0" smtClean="0"/>
                        <a:t># of Waves</a:t>
                      </a:r>
                      <a:endParaRPr lang="en-US" dirty="0"/>
                    </a:p>
                  </a:txBody>
                  <a:tcPr/>
                </a:tc>
                <a:tc>
                  <a:txBody>
                    <a:bodyPr/>
                    <a:lstStyle/>
                    <a:p>
                      <a:pPr algn="ctr"/>
                      <a:r>
                        <a:rPr lang="en-US" dirty="0" smtClean="0"/>
                        <a:t>10</a:t>
                      </a:r>
                      <a:endParaRPr lang="en-US" dirty="0"/>
                    </a:p>
                  </a:txBody>
                  <a:tcPr/>
                </a:tc>
                <a:tc>
                  <a:txBody>
                    <a:bodyPr/>
                    <a:lstStyle/>
                    <a:p>
                      <a:pPr algn="ctr"/>
                      <a:r>
                        <a:rPr lang="en-US" dirty="0" smtClean="0"/>
                        <a:t>6</a:t>
                      </a:r>
                      <a:endParaRPr lang="en-US" dirty="0"/>
                    </a:p>
                  </a:txBody>
                  <a:tcPr/>
                </a:tc>
                <a:tc>
                  <a:txBody>
                    <a:bodyPr/>
                    <a:lstStyle/>
                    <a:p>
                      <a:pPr algn="ctr"/>
                      <a:r>
                        <a:rPr lang="en-US" dirty="0" smtClean="0"/>
                        <a:t>7</a:t>
                      </a:r>
                      <a:endParaRPr lang="en-US" dirty="0"/>
                    </a:p>
                  </a:txBody>
                  <a:tcPr/>
                </a:tc>
                <a:tc>
                  <a:txBody>
                    <a:bodyPr/>
                    <a:lstStyle/>
                    <a:p>
                      <a:pPr algn="ctr"/>
                      <a:r>
                        <a:rPr lang="en-US" dirty="0" smtClean="0"/>
                        <a:t>3</a:t>
                      </a:r>
                      <a:endParaRPr lang="en-US" dirty="0"/>
                    </a:p>
                  </a:txBody>
                  <a:tcPr/>
                </a:tc>
                <a:tc>
                  <a:txBody>
                    <a:bodyPr/>
                    <a:lstStyle/>
                    <a:p>
                      <a:pPr algn="ctr"/>
                      <a:r>
                        <a:rPr lang="en-US" dirty="0" smtClean="0"/>
                        <a:t>2</a:t>
                      </a:r>
                      <a:endParaRPr lang="en-US" dirty="0"/>
                    </a:p>
                  </a:txBody>
                  <a:tcPr/>
                </a:tc>
                <a:tc>
                  <a:txBody>
                    <a:bodyPr/>
                    <a:lstStyle/>
                    <a:p>
                      <a:pPr algn="ctr"/>
                      <a:r>
                        <a:rPr lang="en-US" dirty="0" smtClean="0"/>
                        <a:t>10</a:t>
                      </a:r>
                      <a:endParaRPr lang="en-US" dirty="0"/>
                    </a:p>
                  </a:txBody>
                  <a:tcPr/>
                </a:tc>
                <a:tc>
                  <a:txBody>
                    <a:bodyPr/>
                    <a:lstStyle/>
                    <a:p>
                      <a:pPr algn="ctr"/>
                      <a:r>
                        <a:rPr lang="en-US" dirty="0" smtClean="0"/>
                        <a:t>10</a:t>
                      </a:r>
                      <a:endParaRPr lang="en-US" dirty="0"/>
                    </a:p>
                  </a:txBody>
                  <a:tcPr/>
                </a:tc>
                <a:tc>
                  <a:txBody>
                    <a:bodyPr/>
                    <a:lstStyle/>
                    <a:p>
                      <a:pPr algn="ctr"/>
                      <a:r>
                        <a:rPr lang="en-US" dirty="0" smtClean="0"/>
                        <a:t>7</a:t>
                      </a:r>
                      <a:endParaRPr lang="en-US" dirty="0"/>
                    </a:p>
                  </a:txBody>
                  <a:tcPr/>
                </a:tc>
                <a:tc>
                  <a:txBody>
                    <a:bodyPr/>
                    <a:lstStyle/>
                    <a:p>
                      <a:pPr algn="ctr"/>
                      <a:r>
                        <a:rPr lang="en-US" dirty="0" smtClean="0"/>
                        <a:t>3</a:t>
                      </a:r>
                      <a:endParaRPr lang="en-US" dirty="0"/>
                    </a:p>
                  </a:txBody>
                  <a:tcPr/>
                </a:tc>
                <a:tc>
                  <a:txBody>
                    <a:bodyPr/>
                    <a:lstStyle/>
                    <a:p>
                      <a:pPr algn="ctr"/>
                      <a:r>
                        <a:rPr lang="en-US" dirty="0" smtClean="0"/>
                        <a:t>12</a:t>
                      </a:r>
                      <a:endParaRPr lang="en-US" dirty="0"/>
                    </a:p>
                  </a:txBody>
                  <a:tcPr/>
                </a:tc>
                <a:tc>
                  <a:txBody>
                    <a:bodyPr/>
                    <a:lstStyle/>
                    <a:p>
                      <a:pPr algn="ctr"/>
                      <a:r>
                        <a:rPr lang="en-US" dirty="0" smtClean="0"/>
                        <a:t>12</a:t>
                      </a:r>
                      <a:endParaRPr lang="en-US" dirty="0"/>
                    </a:p>
                  </a:txBody>
                  <a:tcPr/>
                </a:tc>
              </a:tr>
            </a:tbl>
          </a:graphicData>
        </a:graphic>
      </p:graphicFrame>
      <p:sp>
        <p:nvSpPr>
          <p:cNvPr id="4" name="TextBox 3"/>
          <p:cNvSpPr txBox="1"/>
          <p:nvPr/>
        </p:nvSpPr>
        <p:spPr>
          <a:xfrm>
            <a:off x="779463" y="4393957"/>
            <a:ext cx="7646422" cy="830997"/>
          </a:xfrm>
          <a:prstGeom prst="rect">
            <a:avLst/>
          </a:prstGeom>
          <a:noFill/>
        </p:spPr>
        <p:txBody>
          <a:bodyPr wrap="square" rtlCol="0">
            <a:spAutoFit/>
          </a:bodyPr>
          <a:lstStyle/>
          <a:p>
            <a:r>
              <a:rPr lang="en-US" sz="2400" dirty="0" smtClean="0">
                <a:solidFill>
                  <a:schemeClr val="accent2">
                    <a:lumMod val="40000"/>
                    <a:lumOff val="60000"/>
                  </a:schemeClr>
                </a:solidFill>
              </a:rPr>
              <a:t>Is there an association between minutes surfed and # of waves ridden?</a:t>
            </a:r>
            <a:endParaRPr lang="en-US" sz="2400" dirty="0">
              <a:solidFill>
                <a:schemeClr val="accent2">
                  <a:lumMod val="40000"/>
                  <a:lumOff val="6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Scatterplot of the data.</a:t>
            </a:r>
            <a:endParaRPr lang="en-US" dirty="0"/>
          </a:p>
        </p:txBody>
      </p:sp>
      <p:sp>
        <p:nvSpPr>
          <p:cNvPr id="3" name="TextBox 2"/>
          <p:cNvSpPr txBox="1"/>
          <p:nvPr/>
        </p:nvSpPr>
        <p:spPr>
          <a:xfrm>
            <a:off x="503941" y="1931689"/>
            <a:ext cx="7859009" cy="830997"/>
          </a:xfrm>
          <a:prstGeom prst="rect">
            <a:avLst/>
          </a:prstGeom>
          <a:noFill/>
        </p:spPr>
        <p:txBody>
          <a:bodyPr wrap="square" rtlCol="0">
            <a:spAutoFit/>
          </a:bodyPr>
          <a:lstStyle/>
          <a:p>
            <a:r>
              <a:rPr lang="en-US" sz="2400" dirty="0" smtClean="0"/>
              <a:t>Minutes will be the Explanatory Variable </a:t>
            </a:r>
            <a:r>
              <a:rPr lang="en-US" sz="2400" dirty="0" err="1" smtClean="0"/>
              <a:t>x</a:t>
            </a:r>
            <a:r>
              <a:rPr lang="en-US" sz="2400" dirty="0" smtClean="0"/>
              <a:t> and # of Waves will be the response variable </a:t>
            </a:r>
            <a:r>
              <a:rPr lang="en-US" sz="2400" dirty="0" err="1" smtClean="0"/>
              <a:t>y</a:t>
            </a:r>
            <a:r>
              <a:rPr lang="en-US" dirty="0" smtClean="0"/>
              <a:t>.</a:t>
            </a:r>
            <a:endParaRPr lang="en-US" dirty="0"/>
          </a:p>
        </p:txBody>
      </p:sp>
      <p:sp>
        <p:nvSpPr>
          <p:cNvPr id="5" name="TextBox 4"/>
          <p:cNvSpPr txBox="1"/>
          <p:nvPr/>
        </p:nvSpPr>
        <p:spPr>
          <a:xfrm>
            <a:off x="705517" y="2942742"/>
            <a:ext cx="4613200" cy="369332"/>
          </a:xfrm>
          <a:prstGeom prst="rect">
            <a:avLst/>
          </a:prstGeom>
          <a:noFill/>
        </p:spPr>
        <p:txBody>
          <a:bodyPr wrap="none" rtlCol="0">
            <a:spAutoFit/>
          </a:bodyPr>
          <a:lstStyle/>
          <a:p>
            <a:r>
              <a:rPr lang="en-US" dirty="0" smtClean="0">
                <a:solidFill>
                  <a:srgbClr val="800000"/>
                </a:solidFill>
              </a:rPr>
              <a:t>Calculator: Minutes in L1 and Waves in L2</a:t>
            </a:r>
            <a:endParaRPr lang="en-US" dirty="0">
              <a:solidFill>
                <a:srgbClr val="800000"/>
              </a:solidFill>
            </a:endParaRPr>
          </a:p>
        </p:txBody>
      </p:sp>
      <p:pic>
        <p:nvPicPr>
          <p:cNvPr id="6" name="Picture 5" descr="Picture 2.png"/>
          <p:cNvPicPr>
            <a:picLocks noChangeAspect="1"/>
          </p:cNvPicPr>
          <p:nvPr/>
        </p:nvPicPr>
        <p:blipFill>
          <a:blip r:embed="rId2"/>
          <a:stretch>
            <a:fillRect/>
          </a:stretch>
        </p:blipFill>
        <p:spPr>
          <a:xfrm>
            <a:off x="503941" y="3557779"/>
            <a:ext cx="3237690" cy="2704138"/>
          </a:xfrm>
          <a:prstGeom prst="rect">
            <a:avLst/>
          </a:prstGeom>
        </p:spPr>
      </p:pic>
      <p:pic>
        <p:nvPicPr>
          <p:cNvPr id="7" name="Picture 6" descr="Picture 3.png"/>
          <p:cNvPicPr>
            <a:picLocks noChangeAspect="1"/>
          </p:cNvPicPr>
          <p:nvPr/>
        </p:nvPicPr>
        <p:blipFill>
          <a:blip r:embed="rId3"/>
          <a:stretch>
            <a:fillRect/>
          </a:stretch>
        </p:blipFill>
        <p:spPr>
          <a:xfrm>
            <a:off x="4071650" y="3557779"/>
            <a:ext cx="4291300" cy="298305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 your linear model.</a:t>
            </a:r>
            <a:endParaRPr lang="en-US" dirty="0"/>
          </a:p>
        </p:txBody>
      </p:sp>
      <p:pic>
        <p:nvPicPr>
          <p:cNvPr id="3" name="Picture 2" descr="Picture 4.png"/>
          <p:cNvPicPr>
            <a:picLocks noChangeAspect="1"/>
          </p:cNvPicPr>
          <p:nvPr/>
        </p:nvPicPr>
        <p:blipFill>
          <a:blip r:embed="rId2"/>
          <a:stretch>
            <a:fillRect/>
          </a:stretch>
        </p:blipFill>
        <p:spPr>
          <a:xfrm>
            <a:off x="429371" y="2788678"/>
            <a:ext cx="5035219" cy="3076650"/>
          </a:xfrm>
          <a:prstGeom prst="rect">
            <a:avLst/>
          </a:prstGeom>
        </p:spPr>
      </p:pic>
      <p:sp>
        <p:nvSpPr>
          <p:cNvPr id="4" name="TextBox 3"/>
          <p:cNvSpPr txBox="1"/>
          <p:nvPr/>
        </p:nvSpPr>
        <p:spPr>
          <a:xfrm>
            <a:off x="907093" y="1995421"/>
            <a:ext cx="7683000" cy="369332"/>
          </a:xfrm>
          <a:prstGeom prst="rect">
            <a:avLst/>
          </a:prstGeom>
          <a:noFill/>
        </p:spPr>
        <p:txBody>
          <a:bodyPr wrap="none" rtlCol="0">
            <a:spAutoFit/>
          </a:bodyPr>
          <a:lstStyle/>
          <a:p>
            <a:r>
              <a:rPr lang="en-US" dirty="0" smtClean="0">
                <a:solidFill>
                  <a:srgbClr val="800000"/>
                </a:solidFill>
              </a:rPr>
              <a:t>Calculator: Stat, Calc, 8:LinReg(a + </a:t>
            </a:r>
            <a:r>
              <a:rPr lang="en-US" dirty="0" err="1" smtClean="0">
                <a:solidFill>
                  <a:srgbClr val="800000"/>
                </a:solidFill>
              </a:rPr>
              <a:t>bx</a:t>
            </a:r>
            <a:r>
              <a:rPr lang="en-US" dirty="0" smtClean="0">
                <a:solidFill>
                  <a:srgbClr val="800000"/>
                </a:solidFill>
              </a:rPr>
              <a:t>), L1,L2,Vars,Y-Vars,1:Function,Y1 </a:t>
            </a:r>
            <a:endParaRPr lang="en-US" dirty="0">
              <a:solidFill>
                <a:srgbClr val="800000"/>
              </a:solidFill>
            </a:endParaRPr>
          </a:p>
        </p:txBody>
      </p:sp>
      <p:sp>
        <p:nvSpPr>
          <p:cNvPr id="5" name="TextBox 4"/>
          <p:cNvSpPr txBox="1"/>
          <p:nvPr/>
        </p:nvSpPr>
        <p:spPr>
          <a:xfrm>
            <a:off x="5986813" y="3930375"/>
            <a:ext cx="2603280" cy="1200329"/>
          </a:xfrm>
          <a:prstGeom prst="rect">
            <a:avLst/>
          </a:prstGeom>
          <a:noFill/>
        </p:spPr>
        <p:txBody>
          <a:bodyPr wrap="square" rtlCol="0">
            <a:spAutoFit/>
          </a:bodyPr>
          <a:lstStyle/>
          <a:p>
            <a:r>
              <a:rPr lang="en-US" dirty="0" smtClean="0"/>
              <a:t>If your </a:t>
            </a:r>
            <a:r>
              <a:rPr lang="en-US" dirty="0" err="1" smtClean="0"/>
              <a:t>r</a:t>
            </a:r>
            <a:r>
              <a:rPr lang="en-US" dirty="0" smtClean="0"/>
              <a:t> and r</a:t>
            </a:r>
            <a:r>
              <a:rPr lang="en-US" baseline="30000" dirty="0" smtClean="0"/>
              <a:t>2</a:t>
            </a:r>
            <a:r>
              <a:rPr lang="en-US" dirty="0" smtClean="0"/>
              <a:t> do not show up you need to go to catalog and turn Diagnostic On</a:t>
            </a:r>
            <a:endParaRPr lang="en-US" dirty="0"/>
          </a:p>
        </p:txBody>
      </p:sp>
      <p:cxnSp>
        <p:nvCxnSpPr>
          <p:cNvPr id="7" name="Straight Arrow Connector 6"/>
          <p:cNvCxnSpPr/>
          <p:nvPr/>
        </p:nvCxnSpPr>
        <p:spPr>
          <a:xfrm rot="10800000" flipV="1">
            <a:off x="5200667" y="4252866"/>
            <a:ext cx="786147" cy="60467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rot="5400000">
            <a:off x="4827806" y="4303205"/>
            <a:ext cx="1209347" cy="110866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Write your linear model properly.</a:t>
            </a:r>
            <a:endParaRPr lang="en-US" dirty="0"/>
          </a:p>
        </p:txBody>
      </p:sp>
      <p:pic>
        <p:nvPicPr>
          <p:cNvPr id="3" name="Picture 2" descr="Picture 4.png"/>
          <p:cNvPicPr>
            <a:picLocks noChangeAspect="1"/>
          </p:cNvPicPr>
          <p:nvPr/>
        </p:nvPicPr>
        <p:blipFill>
          <a:blip r:embed="rId2"/>
          <a:stretch>
            <a:fillRect/>
          </a:stretch>
        </p:blipFill>
        <p:spPr>
          <a:xfrm>
            <a:off x="489843" y="1747880"/>
            <a:ext cx="4099641" cy="2504987"/>
          </a:xfrm>
          <a:prstGeom prst="rect">
            <a:avLst/>
          </a:prstGeom>
        </p:spPr>
      </p:pic>
      <p:sp>
        <p:nvSpPr>
          <p:cNvPr id="4" name="TextBox 3"/>
          <p:cNvSpPr txBox="1"/>
          <p:nvPr/>
        </p:nvSpPr>
        <p:spPr>
          <a:xfrm>
            <a:off x="489844" y="4716449"/>
            <a:ext cx="8298877" cy="461665"/>
          </a:xfrm>
          <a:prstGeom prst="rect">
            <a:avLst/>
          </a:prstGeom>
          <a:noFill/>
        </p:spPr>
        <p:txBody>
          <a:bodyPr wrap="square" rtlCol="0">
            <a:spAutoFit/>
          </a:bodyPr>
          <a:lstStyle/>
          <a:p>
            <a:r>
              <a:rPr lang="en-US" sz="2400" dirty="0" smtClean="0">
                <a:solidFill>
                  <a:schemeClr val="accent2">
                    <a:lumMod val="60000"/>
                    <a:lumOff val="40000"/>
                  </a:schemeClr>
                </a:solidFill>
              </a:rPr>
              <a:t>Predicted # of Waves = -1.205 + .141811(minutes surfed)</a:t>
            </a:r>
            <a:endParaRPr lang="en-US" sz="2400" dirty="0">
              <a:solidFill>
                <a:schemeClr val="accent2">
                  <a:lumMod val="60000"/>
                  <a:lumOff val="40000"/>
                </a:schemeClr>
              </a:solidFill>
            </a:endParaRPr>
          </a:p>
        </p:txBody>
      </p:sp>
      <p:sp>
        <p:nvSpPr>
          <p:cNvPr id="5" name="TextBox 4"/>
          <p:cNvSpPr txBox="1"/>
          <p:nvPr/>
        </p:nvSpPr>
        <p:spPr>
          <a:xfrm>
            <a:off x="5097417" y="2398536"/>
            <a:ext cx="3265533" cy="646331"/>
          </a:xfrm>
          <a:prstGeom prst="rect">
            <a:avLst/>
          </a:prstGeom>
          <a:noFill/>
        </p:spPr>
        <p:txBody>
          <a:bodyPr wrap="square" rtlCol="0">
            <a:spAutoFit/>
          </a:bodyPr>
          <a:lstStyle/>
          <a:p>
            <a:r>
              <a:rPr lang="en-US" dirty="0" smtClean="0">
                <a:solidFill>
                  <a:srgbClr val="FF0000"/>
                </a:solidFill>
              </a:rPr>
              <a:t>DO NOT use X and Y, ALWAYS use the words in context.</a:t>
            </a:r>
            <a:endParaRPr lang="en-US" dirty="0">
              <a:solidFill>
                <a:srgbClr val="FF00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your linear model to make a prediction.</a:t>
            </a:r>
            <a:endParaRPr lang="en-US" dirty="0"/>
          </a:p>
        </p:txBody>
      </p:sp>
      <p:pic>
        <p:nvPicPr>
          <p:cNvPr id="3" name="Picture 2" descr="Picture 4.png"/>
          <p:cNvPicPr>
            <a:picLocks noChangeAspect="1"/>
          </p:cNvPicPr>
          <p:nvPr/>
        </p:nvPicPr>
        <p:blipFill>
          <a:blip r:embed="rId2"/>
          <a:stretch>
            <a:fillRect/>
          </a:stretch>
        </p:blipFill>
        <p:spPr>
          <a:xfrm>
            <a:off x="489843" y="1747880"/>
            <a:ext cx="2775691" cy="1696019"/>
          </a:xfrm>
          <a:prstGeom prst="rect">
            <a:avLst/>
          </a:prstGeom>
        </p:spPr>
      </p:pic>
      <p:sp>
        <p:nvSpPr>
          <p:cNvPr id="4" name="TextBox 3"/>
          <p:cNvSpPr txBox="1"/>
          <p:nvPr/>
        </p:nvSpPr>
        <p:spPr>
          <a:xfrm>
            <a:off x="489844" y="4716449"/>
            <a:ext cx="8298877" cy="461665"/>
          </a:xfrm>
          <a:prstGeom prst="rect">
            <a:avLst/>
          </a:prstGeom>
          <a:noFill/>
        </p:spPr>
        <p:txBody>
          <a:bodyPr wrap="square" rtlCol="0">
            <a:spAutoFit/>
          </a:bodyPr>
          <a:lstStyle/>
          <a:p>
            <a:r>
              <a:rPr lang="en-US" sz="2400" dirty="0" smtClean="0">
                <a:solidFill>
                  <a:schemeClr val="accent2">
                    <a:lumMod val="60000"/>
                    <a:lumOff val="40000"/>
                  </a:schemeClr>
                </a:solidFill>
              </a:rPr>
              <a:t>Predicted # of Waves = -1.205 + .141811(</a:t>
            </a:r>
            <a:r>
              <a:rPr lang="en-US" sz="2400" dirty="0" smtClean="0">
                <a:solidFill>
                  <a:srgbClr val="FF0000"/>
                </a:solidFill>
              </a:rPr>
              <a:t>49</a:t>
            </a:r>
            <a:r>
              <a:rPr lang="en-US" sz="2400" dirty="0" smtClean="0">
                <a:solidFill>
                  <a:schemeClr val="accent2">
                    <a:lumMod val="60000"/>
                    <a:lumOff val="40000"/>
                  </a:schemeClr>
                </a:solidFill>
              </a:rPr>
              <a:t>)</a:t>
            </a:r>
            <a:endParaRPr lang="en-US" sz="2400" dirty="0">
              <a:solidFill>
                <a:schemeClr val="accent2">
                  <a:lumMod val="60000"/>
                  <a:lumOff val="40000"/>
                </a:schemeClr>
              </a:solidFill>
            </a:endParaRPr>
          </a:p>
        </p:txBody>
      </p:sp>
      <p:sp>
        <p:nvSpPr>
          <p:cNvPr id="6" name="TextBox 5"/>
          <p:cNvSpPr txBox="1"/>
          <p:nvPr/>
        </p:nvSpPr>
        <p:spPr>
          <a:xfrm>
            <a:off x="725674" y="4051309"/>
            <a:ext cx="7571303" cy="369332"/>
          </a:xfrm>
          <a:prstGeom prst="rect">
            <a:avLst/>
          </a:prstGeom>
          <a:noFill/>
        </p:spPr>
        <p:txBody>
          <a:bodyPr wrap="none" rtlCol="0">
            <a:spAutoFit/>
          </a:bodyPr>
          <a:lstStyle/>
          <a:p>
            <a:r>
              <a:rPr lang="en-US" dirty="0" smtClean="0"/>
              <a:t>How many waves does your model predict if you surfed for 49 minutes?</a:t>
            </a:r>
            <a:endParaRPr lang="en-US" dirty="0"/>
          </a:p>
        </p:txBody>
      </p:sp>
      <p:sp>
        <p:nvSpPr>
          <p:cNvPr id="7" name="TextBox 6"/>
          <p:cNvSpPr txBox="1"/>
          <p:nvPr/>
        </p:nvSpPr>
        <p:spPr>
          <a:xfrm>
            <a:off x="745832" y="5643615"/>
            <a:ext cx="4653262" cy="523220"/>
          </a:xfrm>
          <a:prstGeom prst="rect">
            <a:avLst/>
          </a:prstGeom>
          <a:noFill/>
        </p:spPr>
        <p:txBody>
          <a:bodyPr wrap="none" rtlCol="0">
            <a:spAutoFit/>
          </a:bodyPr>
          <a:lstStyle/>
          <a:p>
            <a:r>
              <a:rPr lang="en-US" sz="2800" dirty="0" smtClean="0">
                <a:solidFill>
                  <a:schemeClr val="accent2">
                    <a:lumMod val="75000"/>
                  </a:schemeClr>
                </a:solidFill>
              </a:rPr>
              <a:t>Predicted # of Waves = 5.74</a:t>
            </a:r>
            <a:endParaRPr lang="en-US" sz="2800" dirty="0">
              <a:solidFill>
                <a:schemeClr val="accent2">
                  <a:lumMod val="75000"/>
                </a:schemeClr>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Beware of Extrapolation.</a:t>
            </a:r>
            <a:endParaRPr lang="en-US" dirty="0"/>
          </a:p>
        </p:txBody>
      </p:sp>
      <p:pic>
        <p:nvPicPr>
          <p:cNvPr id="3" name="Picture 2" descr="Picture 4.png"/>
          <p:cNvPicPr>
            <a:picLocks noChangeAspect="1"/>
          </p:cNvPicPr>
          <p:nvPr/>
        </p:nvPicPr>
        <p:blipFill>
          <a:blip r:embed="rId2"/>
          <a:stretch>
            <a:fillRect/>
          </a:stretch>
        </p:blipFill>
        <p:spPr>
          <a:xfrm>
            <a:off x="489843" y="1747880"/>
            <a:ext cx="2775691" cy="1696019"/>
          </a:xfrm>
          <a:prstGeom prst="rect">
            <a:avLst/>
          </a:prstGeom>
        </p:spPr>
      </p:pic>
      <p:sp>
        <p:nvSpPr>
          <p:cNvPr id="4" name="TextBox 3"/>
          <p:cNvSpPr txBox="1"/>
          <p:nvPr/>
        </p:nvSpPr>
        <p:spPr>
          <a:xfrm>
            <a:off x="489844" y="4254784"/>
            <a:ext cx="8298877" cy="461665"/>
          </a:xfrm>
          <a:prstGeom prst="rect">
            <a:avLst/>
          </a:prstGeom>
          <a:noFill/>
        </p:spPr>
        <p:txBody>
          <a:bodyPr wrap="square" rtlCol="0">
            <a:spAutoFit/>
          </a:bodyPr>
          <a:lstStyle/>
          <a:p>
            <a:r>
              <a:rPr lang="en-US" sz="2400" dirty="0" smtClean="0">
                <a:solidFill>
                  <a:schemeClr val="accent2">
                    <a:lumMod val="60000"/>
                    <a:lumOff val="40000"/>
                  </a:schemeClr>
                </a:solidFill>
              </a:rPr>
              <a:t>Predicted # of Waves = -1.205 + .141811(</a:t>
            </a:r>
            <a:r>
              <a:rPr lang="en-US" sz="2400" dirty="0" smtClean="0">
                <a:solidFill>
                  <a:srgbClr val="FF0000"/>
                </a:solidFill>
              </a:rPr>
              <a:t>120</a:t>
            </a:r>
            <a:r>
              <a:rPr lang="en-US" sz="2400" dirty="0" smtClean="0">
                <a:solidFill>
                  <a:schemeClr val="accent2">
                    <a:lumMod val="60000"/>
                    <a:lumOff val="40000"/>
                  </a:schemeClr>
                </a:solidFill>
              </a:rPr>
              <a:t>)</a:t>
            </a:r>
            <a:endParaRPr lang="en-US" sz="2400" dirty="0">
              <a:solidFill>
                <a:schemeClr val="accent2">
                  <a:lumMod val="60000"/>
                  <a:lumOff val="40000"/>
                </a:schemeClr>
              </a:solidFill>
            </a:endParaRPr>
          </a:p>
        </p:txBody>
      </p:sp>
      <p:sp>
        <p:nvSpPr>
          <p:cNvPr id="6" name="TextBox 5"/>
          <p:cNvSpPr txBox="1"/>
          <p:nvPr/>
        </p:nvSpPr>
        <p:spPr>
          <a:xfrm>
            <a:off x="676230" y="3681977"/>
            <a:ext cx="7686720" cy="369332"/>
          </a:xfrm>
          <a:prstGeom prst="rect">
            <a:avLst/>
          </a:prstGeom>
          <a:noFill/>
        </p:spPr>
        <p:txBody>
          <a:bodyPr wrap="none" rtlCol="0">
            <a:spAutoFit/>
          </a:bodyPr>
          <a:lstStyle/>
          <a:p>
            <a:r>
              <a:rPr lang="en-US" dirty="0" smtClean="0"/>
              <a:t>How many waves does your model predict if you surfed for 120 minutes?</a:t>
            </a:r>
            <a:endParaRPr lang="en-US" dirty="0"/>
          </a:p>
        </p:txBody>
      </p:sp>
      <p:sp>
        <p:nvSpPr>
          <p:cNvPr id="7" name="TextBox 6"/>
          <p:cNvSpPr txBox="1"/>
          <p:nvPr/>
        </p:nvSpPr>
        <p:spPr>
          <a:xfrm>
            <a:off x="489844" y="4716449"/>
            <a:ext cx="4841565" cy="523220"/>
          </a:xfrm>
          <a:prstGeom prst="rect">
            <a:avLst/>
          </a:prstGeom>
          <a:noFill/>
        </p:spPr>
        <p:txBody>
          <a:bodyPr wrap="none" rtlCol="0">
            <a:spAutoFit/>
          </a:bodyPr>
          <a:lstStyle/>
          <a:p>
            <a:r>
              <a:rPr lang="en-US" sz="2800" dirty="0" smtClean="0">
                <a:solidFill>
                  <a:schemeClr val="accent2">
                    <a:lumMod val="75000"/>
                  </a:schemeClr>
                </a:solidFill>
              </a:rPr>
              <a:t>Predicted # of Waves = 15.81 </a:t>
            </a:r>
            <a:endParaRPr lang="en-US" sz="2800" dirty="0">
              <a:solidFill>
                <a:schemeClr val="accent2">
                  <a:lumMod val="75000"/>
                </a:schemeClr>
              </a:solidFill>
            </a:endParaRPr>
          </a:p>
        </p:txBody>
      </p:sp>
      <p:sp>
        <p:nvSpPr>
          <p:cNvPr id="8" name="TextBox 7"/>
          <p:cNvSpPr txBox="1"/>
          <p:nvPr/>
        </p:nvSpPr>
        <p:spPr>
          <a:xfrm>
            <a:off x="624886" y="5643615"/>
            <a:ext cx="7738064" cy="646331"/>
          </a:xfrm>
          <a:prstGeom prst="rect">
            <a:avLst/>
          </a:prstGeom>
          <a:noFill/>
        </p:spPr>
        <p:txBody>
          <a:bodyPr wrap="square" rtlCol="0">
            <a:spAutoFit/>
          </a:bodyPr>
          <a:lstStyle/>
          <a:p>
            <a:r>
              <a:rPr lang="en-US" dirty="0" smtClean="0">
                <a:solidFill>
                  <a:srgbClr val="FF0000"/>
                </a:solidFill>
              </a:rPr>
              <a:t>Because 120 minutes is beyond our domain on the x-axis our answer cannot be trusted, this is called Extrapolation.</a:t>
            </a:r>
            <a:endParaRPr lang="en-US" dirty="0">
              <a:solidFill>
                <a:srgbClr val="FF00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Interpret the </a:t>
            </a:r>
            <a:r>
              <a:rPr lang="en-US" dirty="0" err="1" smtClean="0"/>
              <a:t>y</a:t>
            </a:r>
            <a:r>
              <a:rPr lang="en-US" dirty="0" smtClean="0"/>
              <a:t>-intercept “a”</a:t>
            </a:r>
            <a:endParaRPr lang="en-US" dirty="0"/>
          </a:p>
        </p:txBody>
      </p:sp>
      <p:pic>
        <p:nvPicPr>
          <p:cNvPr id="3" name="Picture 2" descr="Picture 4.png"/>
          <p:cNvPicPr>
            <a:picLocks noChangeAspect="1"/>
          </p:cNvPicPr>
          <p:nvPr/>
        </p:nvPicPr>
        <p:blipFill>
          <a:blip r:embed="rId2"/>
          <a:stretch>
            <a:fillRect/>
          </a:stretch>
        </p:blipFill>
        <p:spPr>
          <a:xfrm>
            <a:off x="779463" y="1678961"/>
            <a:ext cx="3816591" cy="2332036"/>
          </a:xfrm>
          <a:prstGeom prst="rect">
            <a:avLst/>
          </a:prstGeom>
        </p:spPr>
      </p:pic>
      <p:sp>
        <p:nvSpPr>
          <p:cNvPr id="5" name="TextBox 4"/>
          <p:cNvSpPr txBox="1"/>
          <p:nvPr/>
        </p:nvSpPr>
        <p:spPr>
          <a:xfrm>
            <a:off x="641252" y="4736605"/>
            <a:ext cx="8502748" cy="461665"/>
          </a:xfrm>
          <a:prstGeom prst="rect">
            <a:avLst/>
          </a:prstGeom>
          <a:noFill/>
        </p:spPr>
        <p:txBody>
          <a:bodyPr wrap="none" rtlCol="0">
            <a:spAutoFit/>
          </a:bodyPr>
          <a:lstStyle/>
          <a:p>
            <a:r>
              <a:rPr lang="en-US" sz="2400" dirty="0" smtClean="0">
                <a:solidFill>
                  <a:srgbClr val="EBF98B"/>
                </a:solidFill>
              </a:rPr>
              <a:t>Surfing 0 minutes, our model predicts -1.205 waves ridden.</a:t>
            </a:r>
            <a:endParaRPr lang="en-US" sz="2400" dirty="0">
              <a:solidFill>
                <a:srgbClr val="EBF98B"/>
              </a:solidFill>
            </a:endParaRPr>
          </a:p>
        </p:txBody>
      </p:sp>
      <p:sp>
        <p:nvSpPr>
          <p:cNvPr id="6" name="TextBox 5"/>
          <p:cNvSpPr txBox="1"/>
          <p:nvPr/>
        </p:nvSpPr>
        <p:spPr>
          <a:xfrm>
            <a:off x="5140193" y="2217134"/>
            <a:ext cx="3168536" cy="400110"/>
          </a:xfrm>
          <a:prstGeom prst="rect">
            <a:avLst/>
          </a:prstGeom>
          <a:noFill/>
        </p:spPr>
        <p:txBody>
          <a:bodyPr wrap="square" rtlCol="0">
            <a:spAutoFit/>
          </a:bodyPr>
          <a:lstStyle/>
          <a:p>
            <a:r>
              <a:rPr lang="en-US" sz="2000" dirty="0" smtClean="0">
                <a:solidFill>
                  <a:srgbClr val="FF0000"/>
                </a:solidFill>
              </a:rPr>
              <a:t>ALWAYS use context.</a:t>
            </a:r>
            <a:endParaRPr lang="en-US" sz="2000" dirty="0">
              <a:solidFill>
                <a:srgbClr val="FF00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Interpret the slope “</a:t>
            </a:r>
            <a:r>
              <a:rPr lang="en-US" dirty="0" err="1" smtClean="0"/>
              <a:t>b</a:t>
            </a:r>
            <a:r>
              <a:rPr lang="en-US" dirty="0" smtClean="0"/>
              <a:t>”</a:t>
            </a:r>
            <a:endParaRPr lang="en-US" dirty="0"/>
          </a:p>
        </p:txBody>
      </p:sp>
      <p:pic>
        <p:nvPicPr>
          <p:cNvPr id="3" name="Picture 2" descr="Picture 4.png"/>
          <p:cNvPicPr>
            <a:picLocks noChangeAspect="1"/>
          </p:cNvPicPr>
          <p:nvPr/>
        </p:nvPicPr>
        <p:blipFill>
          <a:blip r:embed="rId2"/>
          <a:stretch>
            <a:fillRect/>
          </a:stretch>
        </p:blipFill>
        <p:spPr>
          <a:xfrm>
            <a:off x="779463" y="1678961"/>
            <a:ext cx="3816591" cy="2332036"/>
          </a:xfrm>
          <a:prstGeom prst="rect">
            <a:avLst/>
          </a:prstGeom>
        </p:spPr>
      </p:pic>
      <p:sp>
        <p:nvSpPr>
          <p:cNvPr id="5" name="TextBox 4"/>
          <p:cNvSpPr txBox="1"/>
          <p:nvPr/>
        </p:nvSpPr>
        <p:spPr>
          <a:xfrm>
            <a:off x="907093" y="4736605"/>
            <a:ext cx="7455857" cy="830997"/>
          </a:xfrm>
          <a:prstGeom prst="rect">
            <a:avLst/>
          </a:prstGeom>
          <a:noFill/>
        </p:spPr>
        <p:txBody>
          <a:bodyPr wrap="square" rtlCol="0">
            <a:spAutoFit/>
          </a:bodyPr>
          <a:lstStyle/>
          <a:p>
            <a:r>
              <a:rPr lang="en-US" sz="2400" dirty="0" smtClean="0">
                <a:solidFill>
                  <a:srgbClr val="EBF98B"/>
                </a:solidFill>
              </a:rPr>
              <a:t>For every minute surfed, our model predicts an average increase of .141481 in waves ridden. </a:t>
            </a:r>
            <a:endParaRPr lang="en-US" sz="2400" dirty="0">
              <a:solidFill>
                <a:srgbClr val="EBF98B"/>
              </a:solidFill>
            </a:endParaRPr>
          </a:p>
        </p:txBody>
      </p:sp>
      <p:sp>
        <p:nvSpPr>
          <p:cNvPr id="6" name="TextBox 5"/>
          <p:cNvSpPr txBox="1"/>
          <p:nvPr/>
        </p:nvSpPr>
        <p:spPr>
          <a:xfrm>
            <a:off x="5140193" y="2217134"/>
            <a:ext cx="3168536" cy="400110"/>
          </a:xfrm>
          <a:prstGeom prst="rect">
            <a:avLst/>
          </a:prstGeom>
          <a:noFill/>
        </p:spPr>
        <p:txBody>
          <a:bodyPr wrap="square" rtlCol="0">
            <a:spAutoFit/>
          </a:bodyPr>
          <a:lstStyle/>
          <a:p>
            <a:r>
              <a:rPr lang="en-US" sz="2000" dirty="0" smtClean="0">
                <a:solidFill>
                  <a:srgbClr val="FF0000"/>
                </a:solidFill>
              </a:rPr>
              <a:t>ALWAYS use context.</a:t>
            </a:r>
            <a:endParaRPr lang="en-US" sz="2000" dirty="0">
              <a:solidFill>
                <a:srgbClr val="FF00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310" y="362804"/>
            <a:ext cx="7583487" cy="1044388"/>
          </a:xfrm>
        </p:spPr>
        <p:txBody>
          <a:bodyPr/>
          <a:lstStyle/>
          <a:p>
            <a:r>
              <a:rPr lang="en-US" dirty="0" smtClean="0"/>
              <a:t>Interpret the correlation coefficient “</a:t>
            </a:r>
            <a:r>
              <a:rPr lang="en-US" dirty="0" err="1" smtClean="0"/>
              <a:t>r</a:t>
            </a:r>
            <a:r>
              <a:rPr lang="en-US" dirty="0" smtClean="0"/>
              <a:t>”</a:t>
            </a:r>
            <a:endParaRPr lang="en-US" dirty="0"/>
          </a:p>
        </p:txBody>
      </p:sp>
      <p:pic>
        <p:nvPicPr>
          <p:cNvPr id="3" name="Picture 2" descr="Picture 4.png"/>
          <p:cNvPicPr>
            <a:picLocks noChangeAspect="1"/>
          </p:cNvPicPr>
          <p:nvPr/>
        </p:nvPicPr>
        <p:blipFill>
          <a:blip r:embed="rId2"/>
          <a:stretch>
            <a:fillRect/>
          </a:stretch>
        </p:blipFill>
        <p:spPr>
          <a:xfrm>
            <a:off x="779463" y="1678961"/>
            <a:ext cx="3816591" cy="2332036"/>
          </a:xfrm>
          <a:prstGeom prst="rect">
            <a:avLst/>
          </a:prstGeom>
        </p:spPr>
      </p:pic>
      <p:sp>
        <p:nvSpPr>
          <p:cNvPr id="5" name="TextBox 4"/>
          <p:cNvSpPr txBox="1"/>
          <p:nvPr/>
        </p:nvSpPr>
        <p:spPr>
          <a:xfrm>
            <a:off x="907093" y="4736605"/>
            <a:ext cx="7455857" cy="830997"/>
          </a:xfrm>
          <a:prstGeom prst="rect">
            <a:avLst/>
          </a:prstGeom>
          <a:noFill/>
        </p:spPr>
        <p:txBody>
          <a:bodyPr wrap="square" rtlCol="0">
            <a:spAutoFit/>
          </a:bodyPr>
          <a:lstStyle/>
          <a:p>
            <a:r>
              <a:rPr lang="en-US" sz="2400" dirty="0" smtClean="0">
                <a:solidFill>
                  <a:srgbClr val="EBF98B"/>
                </a:solidFill>
              </a:rPr>
              <a:t>There is a moderate positive linear association between minutes surfed and waves ridden.</a:t>
            </a:r>
            <a:endParaRPr lang="en-US" sz="2400" dirty="0">
              <a:solidFill>
                <a:srgbClr val="EBF98B"/>
              </a:solidFill>
            </a:endParaRPr>
          </a:p>
        </p:txBody>
      </p:sp>
      <p:sp>
        <p:nvSpPr>
          <p:cNvPr id="6" name="TextBox 5"/>
          <p:cNvSpPr txBox="1"/>
          <p:nvPr/>
        </p:nvSpPr>
        <p:spPr>
          <a:xfrm>
            <a:off x="5140193" y="2217134"/>
            <a:ext cx="3168536" cy="400110"/>
          </a:xfrm>
          <a:prstGeom prst="rect">
            <a:avLst/>
          </a:prstGeom>
          <a:noFill/>
        </p:spPr>
        <p:txBody>
          <a:bodyPr wrap="square" rtlCol="0">
            <a:spAutoFit/>
          </a:bodyPr>
          <a:lstStyle/>
          <a:p>
            <a:r>
              <a:rPr lang="en-US" sz="2000" dirty="0" smtClean="0">
                <a:solidFill>
                  <a:srgbClr val="FF0000"/>
                </a:solidFill>
              </a:rPr>
              <a:t>ALWAYS use context.</a:t>
            </a:r>
            <a:endParaRPr lang="en-US" sz="2000" dirty="0">
              <a:solidFill>
                <a:srgbClr val="FF00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 Time and GPA</a:t>
            </a:r>
            <a:endParaRPr lang="en-US" dirty="0"/>
          </a:p>
        </p:txBody>
      </p:sp>
      <p:pic>
        <p:nvPicPr>
          <p:cNvPr id="3" name="Picture 2" descr="Screen Shot 2013-09-18 at 8.54.2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6572" y="1654189"/>
            <a:ext cx="5190978" cy="3872753"/>
          </a:xfrm>
          <a:prstGeom prst="rect">
            <a:avLst/>
          </a:prstGeom>
        </p:spPr>
      </p:pic>
      <p:sp>
        <p:nvSpPr>
          <p:cNvPr id="5" name="TextBox 4"/>
          <p:cNvSpPr txBox="1"/>
          <p:nvPr/>
        </p:nvSpPr>
        <p:spPr>
          <a:xfrm>
            <a:off x="7145363" y="2646813"/>
            <a:ext cx="1520631" cy="369332"/>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lang="en-US" dirty="0" smtClean="0"/>
              <a:t>Residual Plot</a:t>
            </a:r>
            <a:endParaRPr lang="en-US" dirty="0"/>
          </a:p>
        </p:txBody>
      </p:sp>
      <p:sp>
        <p:nvSpPr>
          <p:cNvPr id="6" name="TextBox 5"/>
          <p:cNvSpPr txBox="1"/>
          <p:nvPr/>
        </p:nvSpPr>
        <p:spPr>
          <a:xfrm>
            <a:off x="589069" y="6012703"/>
            <a:ext cx="8161685" cy="369332"/>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dirty="0" smtClean="0"/>
              <a:t>A randomly scattered residual plot shows that a linear model is appropriate.</a:t>
            </a:r>
            <a:endParaRPr lang="en-US" dirty="0"/>
          </a:p>
        </p:txBody>
      </p:sp>
    </p:spTree>
    <p:extLst>
      <p:ext uri="{BB962C8B-B14F-4D97-AF65-F5344CB8AC3E}">
        <p14:creationId xmlns:p14="http://schemas.microsoft.com/office/powerpoint/2010/main" val="18266907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310" y="362804"/>
            <a:ext cx="7583487" cy="1044388"/>
          </a:xfrm>
        </p:spPr>
        <p:txBody>
          <a:bodyPr/>
          <a:lstStyle/>
          <a:p>
            <a:r>
              <a:rPr lang="en-US" dirty="0" smtClean="0"/>
              <a:t>Interpret the coefficient of determination “r</a:t>
            </a:r>
            <a:r>
              <a:rPr lang="en-US" baseline="30000" dirty="0" smtClean="0"/>
              <a:t>2</a:t>
            </a:r>
            <a:r>
              <a:rPr lang="en-US" dirty="0" smtClean="0"/>
              <a:t>”</a:t>
            </a:r>
            <a:endParaRPr lang="en-US" dirty="0"/>
          </a:p>
        </p:txBody>
      </p:sp>
      <p:pic>
        <p:nvPicPr>
          <p:cNvPr id="3" name="Picture 2" descr="Picture 4.png"/>
          <p:cNvPicPr>
            <a:picLocks noChangeAspect="1"/>
          </p:cNvPicPr>
          <p:nvPr/>
        </p:nvPicPr>
        <p:blipFill>
          <a:blip r:embed="rId2"/>
          <a:stretch>
            <a:fillRect/>
          </a:stretch>
        </p:blipFill>
        <p:spPr>
          <a:xfrm>
            <a:off x="779463" y="1678961"/>
            <a:ext cx="3816591" cy="2332036"/>
          </a:xfrm>
          <a:prstGeom prst="rect">
            <a:avLst/>
          </a:prstGeom>
        </p:spPr>
      </p:pic>
      <p:sp>
        <p:nvSpPr>
          <p:cNvPr id="5" name="TextBox 4"/>
          <p:cNvSpPr txBox="1"/>
          <p:nvPr/>
        </p:nvSpPr>
        <p:spPr>
          <a:xfrm>
            <a:off x="907093" y="4736605"/>
            <a:ext cx="7455857" cy="1200328"/>
          </a:xfrm>
          <a:prstGeom prst="rect">
            <a:avLst/>
          </a:prstGeom>
          <a:noFill/>
        </p:spPr>
        <p:txBody>
          <a:bodyPr wrap="square" rtlCol="0">
            <a:spAutoFit/>
          </a:bodyPr>
          <a:lstStyle/>
          <a:p>
            <a:r>
              <a:rPr lang="en-US" sz="2400" dirty="0" smtClean="0">
                <a:solidFill>
                  <a:srgbClr val="EBF98B"/>
                </a:solidFill>
              </a:rPr>
              <a:t>35.9% of the variation in waves ridden can be explained by the approximate linear relationship with minutes surfed.</a:t>
            </a:r>
            <a:endParaRPr lang="en-US" sz="2400" dirty="0">
              <a:solidFill>
                <a:srgbClr val="EBF98B"/>
              </a:solidFill>
            </a:endParaRPr>
          </a:p>
        </p:txBody>
      </p:sp>
      <p:sp>
        <p:nvSpPr>
          <p:cNvPr id="6" name="TextBox 5"/>
          <p:cNvSpPr txBox="1"/>
          <p:nvPr/>
        </p:nvSpPr>
        <p:spPr>
          <a:xfrm>
            <a:off x="5140193" y="2217134"/>
            <a:ext cx="3168536" cy="400110"/>
          </a:xfrm>
          <a:prstGeom prst="rect">
            <a:avLst/>
          </a:prstGeom>
          <a:noFill/>
        </p:spPr>
        <p:txBody>
          <a:bodyPr wrap="square" rtlCol="0">
            <a:spAutoFit/>
          </a:bodyPr>
          <a:lstStyle/>
          <a:p>
            <a:r>
              <a:rPr lang="en-US" sz="2000" dirty="0" smtClean="0">
                <a:solidFill>
                  <a:srgbClr val="FF0000"/>
                </a:solidFill>
              </a:rPr>
              <a:t>ALWAYS use context.</a:t>
            </a:r>
            <a:endParaRPr lang="en-US" sz="2000" dirty="0">
              <a:solidFill>
                <a:srgbClr val="FF00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Graph the Scatterplot Again.</a:t>
            </a:r>
            <a:endParaRPr lang="en-US" dirty="0"/>
          </a:p>
        </p:txBody>
      </p:sp>
      <p:sp>
        <p:nvSpPr>
          <p:cNvPr id="3" name="TextBox 2"/>
          <p:cNvSpPr txBox="1"/>
          <p:nvPr/>
        </p:nvSpPr>
        <p:spPr>
          <a:xfrm>
            <a:off x="524098" y="1847802"/>
            <a:ext cx="7838852" cy="707886"/>
          </a:xfrm>
          <a:prstGeom prst="rect">
            <a:avLst/>
          </a:prstGeom>
          <a:noFill/>
        </p:spPr>
        <p:txBody>
          <a:bodyPr wrap="square" rtlCol="0">
            <a:spAutoFit/>
          </a:bodyPr>
          <a:lstStyle/>
          <a:p>
            <a:r>
              <a:rPr lang="en-US" sz="2000" dirty="0" smtClean="0"/>
              <a:t>Now that you have had your calculator find your linear model, the LSRL should now show up on your scatterplot</a:t>
            </a:r>
            <a:endParaRPr lang="en-US" sz="2000" dirty="0"/>
          </a:p>
        </p:txBody>
      </p:sp>
      <p:pic>
        <p:nvPicPr>
          <p:cNvPr id="4" name="Picture 3" descr="Picture 5.png"/>
          <p:cNvPicPr>
            <a:picLocks noChangeAspect="1"/>
          </p:cNvPicPr>
          <p:nvPr/>
        </p:nvPicPr>
        <p:blipFill>
          <a:blip r:embed="rId2"/>
          <a:stretch>
            <a:fillRect/>
          </a:stretch>
        </p:blipFill>
        <p:spPr>
          <a:xfrm>
            <a:off x="2151035" y="3258707"/>
            <a:ext cx="4475717" cy="3271763"/>
          </a:xfrm>
          <a:prstGeom prst="rect">
            <a:avLst/>
          </a:prstGeom>
        </p:spPr>
      </p:pic>
      <p:sp>
        <p:nvSpPr>
          <p:cNvPr id="5" name="TextBox 4"/>
          <p:cNvSpPr txBox="1"/>
          <p:nvPr/>
        </p:nvSpPr>
        <p:spPr>
          <a:xfrm>
            <a:off x="1330403" y="2758076"/>
            <a:ext cx="2158238" cy="369332"/>
          </a:xfrm>
          <a:prstGeom prst="rect">
            <a:avLst/>
          </a:prstGeom>
          <a:noFill/>
        </p:spPr>
        <p:txBody>
          <a:bodyPr wrap="none" rtlCol="0">
            <a:spAutoFit/>
          </a:bodyPr>
          <a:lstStyle/>
          <a:p>
            <a:r>
              <a:rPr lang="en-US" dirty="0" smtClean="0">
                <a:solidFill>
                  <a:srgbClr val="800000"/>
                </a:solidFill>
              </a:rPr>
              <a:t>Calculator: Zoom 9</a:t>
            </a:r>
            <a:endParaRPr lang="en-US" dirty="0">
              <a:solidFill>
                <a:srgbClr val="800000"/>
              </a:solidFill>
            </a:endParaRPr>
          </a:p>
        </p:txBody>
      </p:sp>
    </p:spTree>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a Residual Plot</a:t>
            </a:r>
            <a:endParaRPr lang="en-US" dirty="0"/>
          </a:p>
        </p:txBody>
      </p:sp>
      <p:pic>
        <p:nvPicPr>
          <p:cNvPr id="3" name="Picture 2" descr="Picture 6.png"/>
          <p:cNvPicPr>
            <a:picLocks noChangeAspect="1"/>
          </p:cNvPicPr>
          <p:nvPr/>
        </p:nvPicPr>
        <p:blipFill>
          <a:blip r:embed="rId2"/>
          <a:stretch>
            <a:fillRect/>
          </a:stretch>
        </p:blipFill>
        <p:spPr>
          <a:xfrm>
            <a:off x="524098" y="2862404"/>
            <a:ext cx="3759569" cy="3123859"/>
          </a:xfrm>
          <a:prstGeom prst="rect">
            <a:avLst/>
          </a:prstGeom>
        </p:spPr>
      </p:pic>
      <p:pic>
        <p:nvPicPr>
          <p:cNvPr id="4" name="Picture 3" descr="Picture 8.png"/>
          <p:cNvPicPr>
            <a:picLocks noChangeAspect="1"/>
          </p:cNvPicPr>
          <p:nvPr/>
        </p:nvPicPr>
        <p:blipFill>
          <a:blip r:embed="rId3"/>
          <a:stretch>
            <a:fillRect/>
          </a:stretch>
        </p:blipFill>
        <p:spPr>
          <a:xfrm>
            <a:off x="4599014" y="3003494"/>
            <a:ext cx="4093507" cy="2982769"/>
          </a:xfrm>
          <a:prstGeom prst="rect">
            <a:avLst/>
          </a:prstGeom>
        </p:spPr>
      </p:pic>
      <p:sp>
        <p:nvSpPr>
          <p:cNvPr id="6" name="TextBox 5"/>
          <p:cNvSpPr txBox="1"/>
          <p:nvPr/>
        </p:nvSpPr>
        <p:spPr>
          <a:xfrm>
            <a:off x="806306" y="1934954"/>
            <a:ext cx="7886216" cy="646331"/>
          </a:xfrm>
          <a:prstGeom prst="rect">
            <a:avLst/>
          </a:prstGeom>
          <a:noFill/>
        </p:spPr>
        <p:txBody>
          <a:bodyPr wrap="square" rtlCol="0">
            <a:spAutoFit/>
          </a:bodyPr>
          <a:lstStyle/>
          <a:p>
            <a:r>
              <a:rPr lang="en-US" dirty="0" smtClean="0">
                <a:solidFill>
                  <a:srgbClr val="800000"/>
                </a:solidFill>
              </a:rPr>
              <a:t>Calculator: In the List Menu(2</a:t>
            </a:r>
            <a:r>
              <a:rPr lang="en-US" baseline="30000" dirty="0" smtClean="0">
                <a:solidFill>
                  <a:srgbClr val="800000"/>
                </a:solidFill>
              </a:rPr>
              <a:t>nd</a:t>
            </a:r>
            <a:r>
              <a:rPr lang="en-US" dirty="0" smtClean="0">
                <a:solidFill>
                  <a:srgbClr val="800000"/>
                </a:solidFill>
              </a:rPr>
              <a:t> Stat) find the name RESID and place in for </a:t>
            </a:r>
            <a:r>
              <a:rPr lang="en-US" dirty="0" err="1" smtClean="0">
                <a:solidFill>
                  <a:srgbClr val="800000"/>
                </a:solidFill>
              </a:rPr>
              <a:t>Ylist</a:t>
            </a:r>
            <a:r>
              <a:rPr lang="en-US" dirty="0" smtClean="0">
                <a:solidFill>
                  <a:srgbClr val="800000"/>
                </a:solidFill>
              </a:rPr>
              <a:t>.</a:t>
            </a:r>
            <a:endParaRPr lang="en-US" dirty="0">
              <a:solidFill>
                <a:srgbClr val="800000"/>
              </a:solidFill>
            </a:endParaRPr>
          </a:p>
        </p:txBody>
      </p:sp>
      <p:cxnSp>
        <p:nvCxnSpPr>
          <p:cNvPr id="8" name="Straight Arrow Connector 7"/>
          <p:cNvCxnSpPr/>
          <p:nvPr/>
        </p:nvCxnSpPr>
        <p:spPr>
          <a:xfrm rot="10800000" flipV="1">
            <a:off x="3567900" y="2581284"/>
            <a:ext cx="2801909" cy="231656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572" y="381000"/>
            <a:ext cx="8606428" cy="1044388"/>
          </a:xfrm>
        </p:spPr>
        <p:txBody>
          <a:bodyPr/>
          <a:lstStyle/>
          <a:p>
            <a:r>
              <a:rPr lang="en-US" dirty="0" smtClean="0"/>
              <a:t>What does the Residual Plot tell you?</a:t>
            </a:r>
            <a:endParaRPr lang="en-US" dirty="0"/>
          </a:p>
        </p:txBody>
      </p:sp>
      <p:pic>
        <p:nvPicPr>
          <p:cNvPr id="3" name="Picture 2" descr="Picture 8.png"/>
          <p:cNvPicPr>
            <a:picLocks noChangeAspect="1"/>
          </p:cNvPicPr>
          <p:nvPr/>
        </p:nvPicPr>
        <p:blipFill>
          <a:blip r:embed="rId2"/>
          <a:stretch>
            <a:fillRect/>
          </a:stretch>
        </p:blipFill>
        <p:spPr>
          <a:xfrm>
            <a:off x="2647920" y="1727725"/>
            <a:ext cx="3271837" cy="2384052"/>
          </a:xfrm>
          <a:prstGeom prst="rect">
            <a:avLst/>
          </a:prstGeom>
        </p:spPr>
      </p:pic>
      <p:sp>
        <p:nvSpPr>
          <p:cNvPr id="5" name="TextBox 4"/>
          <p:cNvSpPr txBox="1"/>
          <p:nvPr/>
        </p:nvSpPr>
        <p:spPr>
          <a:xfrm>
            <a:off x="537572" y="4619505"/>
            <a:ext cx="7968943" cy="1200328"/>
          </a:xfrm>
          <a:prstGeom prst="rect">
            <a:avLst/>
          </a:prstGeom>
          <a:noFill/>
        </p:spPr>
        <p:txBody>
          <a:bodyPr wrap="square" rtlCol="0">
            <a:spAutoFit/>
          </a:bodyPr>
          <a:lstStyle/>
          <a:p>
            <a:r>
              <a:rPr lang="en-US" sz="2400" dirty="0" smtClean="0">
                <a:solidFill>
                  <a:schemeClr val="accent2">
                    <a:lumMod val="60000"/>
                    <a:lumOff val="40000"/>
                  </a:schemeClr>
                </a:solidFill>
              </a:rPr>
              <a:t>The points on the residual plot are called residuals. They are the actual points and the horizontal axis is your LSRL. </a:t>
            </a:r>
            <a:endParaRPr lang="en-US" sz="2400" dirty="0">
              <a:solidFill>
                <a:schemeClr val="accent2">
                  <a:lumMod val="60000"/>
                  <a:lumOff val="40000"/>
                </a:schemeClr>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572" y="381000"/>
            <a:ext cx="8606428" cy="1044388"/>
          </a:xfrm>
        </p:spPr>
        <p:txBody>
          <a:bodyPr/>
          <a:lstStyle/>
          <a:p>
            <a:r>
              <a:rPr lang="en-US" dirty="0" smtClean="0"/>
              <a:t>What does the Residual Plot tell you?</a:t>
            </a:r>
            <a:endParaRPr lang="en-US" dirty="0"/>
          </a:p>
        </p:txBody>
      </p:sp>
      <p:pic>
        <p:nvPicPr>
          <p:cNvPr id="3" name="Picture 2" descr="Picture 8.png"/>
          <p:cNvPicPr>
            <a:picLocks noChangeAspect="1"/>
          </p:cNvPicPr>
          <p:nvPr/>
        </p:nvPicPr>
        <p:blipFill>
          <a:blip r:embed="rId2"/>
          <a:stretch>
            <a:fillRect/>
          </a:stretch>
        </p:blipFill>
        <p:spPr>
          <a:xfrm>
            <a:off x="2647920" y="1727725"/>
            <a:ext cx="3271837" cy="2384052"/>
          </a:xfrm>
          <a:prstGeom prst="rect">
            <a:avLst/>
          </a:prstGeom>
        </p:spPr>
      </p:pic>
      <p:sp>
        <p:nvSpPr>
          <p:cNvPr id="5" name="TextBox 4"/>
          <p:cNvSpPr txBox="1"/>
          <p:nvPr/>
        </p:nvSpPr>
        <p:spPr>
          <a:xfrm>
            <a:off x="537572" y="4619505"/>
            <a:ext cx="7968943" cy="1569660"/>
          </a:xfrm>
          <a:prstGeom prst="rect">
            <a:avLst/>
          </a:prstGeom>
          <a:noFill/>
        </p:spPr>
        <p:txBody>
          <a:bodyPr wrap="square" rtlCol="0">
            <a:spAutoFit/>
          </a:bodyPr>
          <a:lstStyle/>
          <a:p>
            <a:r>
              <a:rPr lang="en-US" sz="2400" dirty="0" smtClean="0">
                <a:solidFill>
                  <a:schemeClr val="accent2">
                    <a:lumMod val="60000"/>
                    <a:lumOff val="40000"/>
                  </a:schemeClr>
                </a:solidFill>
              </a:rPr>
              <a:t>If the residual plot shows a random scatter like this one, then the linear model is a good fit. If there is a curved pattern then a nonlinear model may be a better fit.(we will do these later in chapter 12.</a:t>
            </a:r>
            <a:endParaRPr lang="en-US" sz="2400" dirty="0">
              <a:solidFill>
                <a:schemeClr val="accent2">
                  <a:lumMod val="60000"/>
                  <a:lumOff val="40000"/>
                </a:schemeClr>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2209800" y="4733466"/>
            <a:ext cx="6477000" cy="1174088"/>
          </a:xfrm>
        </p:spPr>
        <p:txBody>
          <a:bodyPr anchor="ctr">
            <a:normAutofit/>
          </a:bodyPr>
          <a:lstStyle/>
          <a:p>
            <a:pPr algn="ctr">
              <a:spcAft>
                <a:spcPts val="600"/>
              </a:spcAft>
            </a:pPr>
            <a:r>
              <a:rPr lang="en-US" sz="3600" dirty="0" smtClean="0"/>
              <a:t>Understanding Computer Output</a:t>
            </a:r>
            <a:endParaRPr lang="en-US" sz="3600" dirty="0"/>
          </a:p>
        </p:txBody>
      </p:sp>
      <p:pic>
        <p:nvPicPr>
          <p:cNvPr id="6" name="Picture 2" descr="Yates_3e_Ch15_p88615"/>
          <p:cNvPicPr>
            <a:picLocks noChangeAspect="1" noChangeArrowheads="1"/>
          </p:cNvPicPr>
          <p:nvPr/>
        </p:nvPicPr>
        <p:blipFill>
          <a:blip r:embed="rId2"/>
          <a:srcRect/>
          <a:stretch>
            <a:fillRect/>
          </a:stretch>
        </p:blipFill>
        <p:spPr bwMode="auto">
          <a:xfrm>
            <a:off x="457200" y="457200"/>
            <a:ext cx="8229600" cy="3632200"/>
          </a:xfrm>
          <a:prstGeom prst="rect">
            <a:avLst/>
          </a:prstGeom>
          <a:noFill/>
          <a:ln w="9525">
            <a:noFill/>
            <a:miter lim="800000"/>
            <a:headEnd/>
            <a:tailEnd/>
          </a:ln>
        </p:spPr>
      </p:pic>
      <p:sp>
        <p:nvSpPr>
          <p:cNvPr id="7" name="TextBox 6"/>
          <p:cNvSpPr txBox="1"/>
          <p:nvPr/>
        </p:nvSpPr>
        <p:spPr>
          <a:xfrm>
            <a:off x="497516" y="5907554"/>
            <a:ext cx="8042890" cy="646331"/>
          </a:xfrm>
          <a:prstGeom prst="rect">
            <a:avLst/>
          </a:prstGeom>
          <a:noFill/>
        </p:spPr>
        <p:txBody>
          <a:bodyPr wrap="square" rtlCol="0">
            <a:spAutoFit/>
          </a:bodyPr>
          <a:lstStyle/>
          <a:p>
            <a:r>
              <a:rPr lang="en-US" dirty="0" smtClean="0">
                <a:solidFill>
                  <a:srgbClr val="FF0000"/>
                </a:solidFill>
              </a:rPr>
              <a:t>This is often given to you on the AP test so you don’t have to waste time putting #’</a:t>
            </a:r>
            <a:r>
              <a:rPr lang="en-US" dirty="0" err="1" smtClean="0">
                <a:solidFill>
                  <a:srgbClr val="FF0000"/>
                </a:solidFill>
              </a:rPr>
              <a:t>s</a:t>
            </a:r>
            <a:r>
              <a:rPr lang="en-US" dirty="0" smtClean="0">
                <a:solidFill>
                  <a:srgbClr val="FF0000"/>
                </a:solidFill>
              </a:rPr>
              <a:t> in your calculator</a:t>
            </a:r>
            <a:endParaRPr lang="en-US" dirty="0">
              <a:solidFill>
                <a:srgbClr val="FF0000"/>
              </a:solidFill>
            </a:endParaRPr>
          </a:p>
        </p:txBody>
      </p:sp>
      <p:pic>
        <p:nvPicPr>
          <p:cNvPr id="8" name="Picture 7" descr="Picture 7.png"/>
          <p:cNvPicPr>
            <a:picLocks noChangeAspect="1"/>
          </p:cNvPicPr>
          <p:nvPr/>
        </p:nvPicPr>
        <p:blipFill>
          <a:blip r:embed="rId3"/>
          <a:stretch>
            <a:fillRect/>
          </a:stretch>
        </p:blipFill>
        <p:spPr>
          <a:xfrm>
            <a:off x="497516" y="4180354"/>
            <a:ext cx="1384300" cy="1727200"/>
          </a:xfrm>
          <a:prstGeom prst="rect">
            <a:avLst/>
          </a:prstGeom>
        </p:spPr>
      </p:pic>
    </p:spTree>
    <p:extLst>
      <p:ext uri="{BB962C8B-B14F-4D97-AF65-F5344CB8AC3E}">
        <p14:creationId xmlns:p14="http://schemas.microsoft.com/office/powerpoint/2010/main" val="42344981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Yates_3e_Ch15_p88615"/>
          <p:cNvPicPr>
            <a:picLocks noChangeAspect="1" noChangeArrowheads="1"/>
          </p:cNvPicPr>
          <p:nvPr/>
        </p:nvPicPr>
        <p:blipFill>
          <a:blip r:embed="rId2"/>
          <a:srcRect/>
          <a:stretch>
            <a:fillRect/>
          </a:stretch>
        </p:blipFill>
        <p:spPr bwMode="auto">
          <a:xfrm>
            <a:off x="457200" y="457200"/>
            <a:ext cx="8229600" cy="3632200"/>
          </a:xfrm>
          <a:prstGeom prst="rect">
            <a:avLst/>
          </a:prstGeom>
          <a:noFill/>
          <a:ln w="9525">
            <a:noFill/>
            <a:miter lim="800000"/>
            <a:headEnd/>
            <a:tailEnd/>
          </a:ln>
        </p:spPr>
      </p:pic>
      <p:sp>
        <p:nvSpPr>
          <p:cNvPr id="4" name="Subtitle 3"/>
          <p:cNvSpPr>
            <a:spLocks noGrp="1"/>
          </p:cNvSpPr>
          <p:nvPr>
            <p:ph type="subTitle" idx="1"/>
          </p:nvPr>
        </p:nvSpPr>
        <p:spPr>
          <a:xfrm>
            <a:off x="457200" y="4575359"/>
            <a:ext cx="8229600" cy="1655361"/>
          </a:xfrm>
        </p:spPr>
        <p:txBody>
          <a:bodyPr>
            <a:normAutofit fontScale="92500"/>
          </a:bodyPr>
          <a:lstStyle/>
          <a:p>
            <a:pPr algn="r"/>
            <a:r>
              <a:rPr lang="en-US" dirty="0" smtClean="0"/>
              <a:t>Make sure you know which one is “a” and “</a:t>
            </a:r>
            <a:r>
              <a:rPr lang="en-US" dirty="0" err="1" smtClean="0"/>
              <a:t>b</a:t>
            </a:r>
            <a:r>
              <a:rPr lang="en-US" dirty="0" smtClean="0"/>
              <a:t>”</a:t>
            </a:r>
          </a:p>
          <a:p>
            <a:pPr algn="r"/>
            <a:r>
              <a:rPr lang="en-US" dirty="0" smtClean="0"/>
              <a:t>R is obtained from taking the square root of R-Sq</a:t>
            </a:r>
          </a:p>
          <a:p>
            <a:pPr algn="r"/>
            <a:r>
              <a:rPr lang="en-US" dirty="0" smtClean="0"/>
              <a:t>S is the standard deviation of the </a:t>
            </a:r>
            <a:r>
              <a:rPr lang="en-US" dirty="0" err="1" smtClean="0"/>
              <a:t>residuals(not</a:t>
            </a:r>
            <a:r>
              <a:rPr lang="en-US" dirty="0" smtClean="0"/>
              <a:t> used much in our class)</a:t>
            </a:r>
          </a:p>
          <a:p>
            <a:pPr algn="r"/>
            <a:r>
              <a:rPr lang="en-US" dirty="0" err="1" smtClean="0"/>
              <a:t>Se</a:t>
            </a:r>
            <a:r>
              <a:rPr lang="en-US" baseline="-25000" dirty="0" err="1" smtClean="0"/>
              <a:t>b</a:t>
            </a:r>
            <a:r>
              <a:rPr lang="en-US" dirty="0" smtClean="0"/>
              <a:t> is the standard deviation of the </a:t>
            </a:r>
            <a:r>
              <a:rPr lang="en-US" dirty="0" err="1" smtClean="0"/>
              <a:t>slope(more</a:t>
            </a:r>
            <a:r>
              <a:rPr lang="en-US" dirty="0" smtClean="0"/>
              <a:t> of this in CH15)</a:t>
            </a:r>
          </a:p>
          <a:p>
            <a:pPr algn="r"/>
            <a:r>
              <a:rPr lang="en-US" dirty="0" smtClean="0"/>
              <a:t>T and P are also used in CH15 </a:t>
            </a:r>
            <a:endParaRPr lang="en-US" dirty="0"/>
          </a:p>
        </p:txBody>
      </p:sp>
    </p:spTree>
    <p:extLst>
      <p:ext uri="{BB962C8B-B14F-4D97-AF65-F5344CB8AC3E}">
        <p14:creationId xmlns:p14="http://schemas.microsoft.com/office/powerpoint/2010/main" val="2196176130"/>
      </p:ext>
    </p:extLst>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381000"/>
            <a:ext cx="7583487" cy="723348"/>
          </a:xfrm>
          <a:solidFill>
            <a:srgbClr val="BFBFBF"/>
          </a:solidFill>
        </p:spPr>
        <p:style>
          <a:lnRef idx="2">
            <a:schemeClr val="dk1">
              <a:shade val="50000"/>
            </a:schemeClr>
          </a:lnRef>
          <a:fillRef idx="1">
            <a:schemeClr val="dk1"/>
          </a:fillRef>
          <a:effectRef idx="0">
            <a:schemeClr val="dk1"/>
          </a:effectRef>
          <a:fontRef idx="minor">
            <a:schemeClr val="lt1"/>
          </a:fontRef>
        </p:style>
        <p:txBody>
          <a:bodyPr>
            <a:normAutofit/>
          </a:bodyPr>
          <a:lstStyle/>
          <a:p>
            <a:r>
              <a:rPr lang="en-US" dirty="0" smtClean="0">
                <a:solidFill>
                  <a:srgbClr val="000000"/>
                </a:solidFill>
              </a:rPr>
              <a:t>Too many people at my </a:t>
            </a:r>
            <a:r>
              <a:rPr lang="en-US" dirty="0" err="1" smtClean="0">
                <a:solidFill>
                  <a:srgbClr val="000000"/>
                </a:solidFill>
              </a:rPr>
              <a:t>party</a:t>
            </a:r>
            <a:r>
              <a:rPr lang="en-US" dirty="0" err="1" smtClean="0">
                <a:solidFill>
                  <a:srgbClr val="000000"/>
                </a:solidFill>
                <a:sym typeface="Wingdings"/>
              </a:rPr>
              <a:t></a:t>
            </a:r>
            <a:endParaRPr lang="en-US" dirty="0">
              <a:solidFill>
                <a:srgbClr val="000000"/>
              </a:solidFill>
            </a:endParaRPr>
          </a:p>
        </p:txBody>
      </p:sp>
      <p:sp>
        <p:nvSpPr>
          <p:cNvPr id="3" name="TextBox 2"/>
          <p:cNvSpPr txBox="1"/>
          <p:nvPr/>
        </p:nvSpPr>
        <p:spPr>
          <a:xfrm>
            <a:off x="1048196" y="1939462"/>
            <a:ext cx="7075325" cy="1200328"/>
          </a:xfrm>
          <a:prstGeom prst="rect">
            <a:avLst/>
          </a:prstGeom>
          <a:noFill/>
        </p:spPr>
        <p:txBody>
          <a:bodyPr wrap="square" rtlCol="0">
            <a:spAutoFit/>
          </a:bodyPr>
          <a:lstStyle/>
          <a:p>
            <a:r>
              <a:rPr lang="en-US" sz="2400" dirty="0" smtClean="0"/>
              <a:t>Is there an association between the # of people at a party and the # of fights that occur?</a:t>
            </a:r>
            <a:endParaRPr lang="en-US" sz="2400" dirty="0"/>
          </a:p>
        </p:txBody>
      </p:sp>
      <p:pic>
        <p:nvPicPr>
          <p:cNvPr id="4" name="Picture 3" descr="Picture 2.png"/>
          <p:cNvPicPr>
            <a:picLocks noChangeAspect="1"/>
          </p:cNvPicPr>
          <p:nvPr/>
        </p:nvPicPr>
        <p:blipFill>
          <a:blip r:embed="rId2"/>
          <a:stretch>
            <a:fillRect/>
          </a:stretch>
        </p:blipFill>
        <p:spPr>
          <a:xfrm>
            <a:off x="1048196" y="3553098"/>
            <a:ext cx="4234636" cy="2775814"/>
          </a:xfrm>
          <a:prstGeom prst="rect">
            <a:avLst/>
          </a:prstGeom>
        </p:spPr>
      </p:pic>
      <p:pic>
        <p:nvPicPr>
          <p:cNvPr id="5" name="Picture 4" descr="Picture 7.png"/>
          <p:cNvPicPr>
            <a:picLocks noChangeAspect="1"/>
          </p:cNvPicPr>
          <p:nvPr/>
        </p:nvPicPr>
        <p:blipFill>
          <a:blip r:embed="rId3"/>
          <a:stretch>
            <a:fillRect/>
          </a:stretch>
        </p:blipFill>
        <p:spPr>
          <a:xfrm>
            <a:off x="5956300" y="3009900"/>
            <a:ext cx="2159000" cy="1358900"/>
          </a:xfrm>
          <a:prstGeom prst="rect">
            <a:avLst/>
          </a:prstGeom>
        </p:spPr>
      </p:pic>
      <p:pic>
        <p:nvPicPr>
          <p:cNvPr id="6" name="Picture 5" descr="Picture 8.png"/>
          <p:cNvPicPr>
            <a:picLocks noChangeAspect="1"/>
          </p:cNvPicPr>
          <p:nvPr/>
        </p:nvPicPr>
        <p:blipFill>
          <a:blip r:embed="rId4"/>
          <a:stretch>
            <a:fillRect/>
          </a:stretch>
        </p:blipFill>
        <p:spPr>
          <a:xfrm>
            <a:off x="5597525" y="4789488"/>
            <a:ext cx="2794000" cy="1587500"/>
          </a:xfrm>
          <a:prstGeom prst="rect">
            <a:avLst/>
          </a:prstGeom>
        </p:spPr>
      </p:pic>
    </p:spTree>
    <p:extLst>
      <p:ext uri="{BB962C8B-B14F-4D97-AF65-F5344CB8AC3E}">
        <p14:creationId xmlns:p14="http://schemas.microsoft.com/office/powerpoint/2010/main" val="36587943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900" decel="100000" fill="hold"/>
                                        <p:tgtEl>
                                          <p:spTgt spid="6"/>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Influential Points and Outliers</a:t>
            </a:r>
            <a:endParaRPr lang="en-US" dirty="0"/>
          </a:p>
        </p:txBody>
      </p:sp>
      <p:sp>
        <p:nvSpPr>
          <p:cNvPr id="3" name="TextBox 2"/>
          <p:cNvSpPr txBox="1"/>
          <p:nvPr/>
        </p:nvSpPr>
        <p:spPr>
          <a:xfrm>
            <a:off x="1048196" y="1523963"/>
            <a:ext cx="7483029" cy="1938992"/>
          </a:xfrm>
          <a:prstGeom prst="rect">
            <a:avLst/>
          </a:prstGeom>
          <a:noFill/>
        </p:spPr>
        <p:txBody>
          <a:bodyPr wrap="square" rtlCol="0">
            <a:spAutoFit/>
          </a:bodyPr>
          <a:lstStyle/>
          <a:p>
            <a:r>
              <a:rPr lang="en-US" sz="2400" dirty="0" smtClean="0"/>
              <a:t>Points that are extreme values in the </a:t>
            </a:r>
            <a:r>
              <a:rPr lang="en-US" sz="2400" dirty="0" err="1" smtClean="0"/>
              <a:t>x</a:t>
            </a:r>
            <a:r>
              <a:rPr lang="en-US" sz="2400" dirty="0" smtClean="0"/>
              <a:t>-direction may be </a:t>
            </a:r>
            <a:r>
              <a:rPr lang="en-US" sz="2400" b="1" i="1" dirty="0" smtClean="0"/>
              <a:t>influential points.</a:t>
            </a:r>
          </a:p>
          <a:p>
            <a:endParaRPr lang="en-US" sz="2400" b="1" i="1" dirty="0" smtClean="0"/>
          </a:p>
          <a:p>
            <a:r>
              <a:rPr lang="en-US" sz="2400" dirty="0" smtClean="0"/>
              <a:t>An </a:t>
            </a:r>
            <a:r>
              <a:rPr lang="en-US" sz="2400" b="1" i="1" dirty="0" smtClean="0"/>
              <a:t>influential point </a:t>
            </a:r>
            <a:r>
              <a:rPr lang="en-US" sz="2400" dirty="0" smtClean="0"/>
              <a:t>is a point that strongly affects the regression line if that point was removed.</a:t>
            </a:r>
            <a:endParaRPr lang="en-US" sz="2400" dirty="0"/>
          </a:p>
        </p:txBody>
      </p:sp>
      <p:pic>
        <p:nvPicPr>
          <p:cNvPr id="4" name="Picture 3" descr="Picture 2.png"/>
          <p:cNvPicPr>
            <a:picLocks noChangeAspect="1"/>
          </p:cNvPicPr>
          <p:nvPr/>
        </p:nvPicPr>
        <p:blipFill>
          <a:blip r:embed="rId2"/>
          <a:stretch>
            <a:fillRect/>
          </a:stretch>
        </p:blipFill>
        <p:spPr>
          <a:xfrm>
            <a:off x="2487435" y="4082186"/>
            <a:ext cx="3438905" cy="2254210"/>
          </a:xfrm>
          <a:prstGeom prst="rect">
            <a:avLst/>
          </a:prstGeom>
        </p:spPr>
      </p:pic>
    </p:spTree>
    <p:extLst>
      <p:ext uri="{BB962C8B-B14F-4D97-AF65-F5344CB8AC3E}">
        <p14:creationId xmlns:p14="http://schemas.microsoft.com/office/powerpoint/2010/main" val="3314471305"/>
      </p:ext>
    </p:extLst>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436029"/>
            <a:ext cx="7918450" cy="764809"/>
          </a:xfrm>
        </p:spPr>
        <p:txBody>
          <a:bodyPr>
            <a:normAutofit/>
          </a:bodyPr>
          <a:lstStyle/>
          <a:p>
            <a:r>
              <a:rPr lang="en-US" dirty="0" smtClean="0"/>
              <a:t>Extreme points </a:t>
            </a:r>
            <a:endParaRPr lang="en-US" dirty="0"/>
          </a:p>
        </p:txBody>
      </p:sp>
      <p:pic>
        <p:nvPicPr>
          <p:cNvPr id="4" name="Picture 3" descr="Picture 2.png"/>
          <p:cNvPicPr>
            <a:picLocks noChangeAspect="1"/>
          </p:cNvPicPr>
          <p:nvPr/>
        </p:nvPicPr>
        <p:blipFill>
          <a:blip r:embed="rId2"/>
          <a:stretch>
            <a:fillRect/>
          </a:stretch>
        </p:blipFill>
        <p:spPr>
          <a:xfrm>
            <a:off x="564667" y="2821807"/>
            <a:ext cx="5361673" cy="3514589"/>
          </a:xfrm>
          <a:prstGeom prst="rect">
            <a:avLst/>
          </a:prstGeom>
        </p:spPr>
      </p:pic>
      <p:cxnSp>
        <p:nvCxnSpPr>
          <p:cNvPr id="8" name="Straight Arrow Connector 7"/>
          <p:cNvCxnSpPr/>
          <p:nvPr/>
        </p:nvCxnSpPr>
        <p:spPr>
          <a:xfrm rot="16200000" flipH="1">
            <a:off x="1854530" y="2317896"/>
            <a:ext cx="644984" cy="362837"/>
          </a:xfrm>
          <a:prstGeom prst="straightConnector1">
            <a:avLst/>
          </a:prstGeom>
          <a:ln w="381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rot="10800000" flipV="1">
            <a:off x="5926340" y="3869907"/>
            <a:ext cx="806305" cy="423272"/>
          </a:xfrm>
          <a:prstGeom prst="straightConnector1">
            <a:avLst/>
          </a:prstGeom>
          <a:ln w="381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269020" y="3223577"/>
            <a:ext cx="2874980" cy="369332"/>
          </a:xfrm>
          <a:prstGeom prst="rect">
            <a:avLst/>
          </a:prstGeom>
          <a:noFill/>
        </p:spPr>
        <p:txBody>
          <a:bodyPr wrap="square" rtlCol="0">
            <a:spAutoFit/>
          </a:bodyPr>
          <a:lstStyle/>
          <a:p>
            <a:r>
              <a:rPr lang="en-US" dirty="0" smtClean="0"/>
              <a:t>in x-direction</a:t>
            </a:r>
            <a:endParaRPr lang="en-US" dirty="0"/>
          </a:p>
        </p:txBody>
      </p:sp>
      <p:sp>
        <p:nvSpPr>
          <p:cNvPr id="12" name="TextBox 11"/>
          <p:cNvSpPr txBox="1"/>
          <p:nvPr/>
        </p:nvSpPr>
        <p:spPr>
          <a:xfrm>
            <a:off x="612775" y="1807490"/>
            <a:ext cx="2874980" cy="369332"/>
          </a:xfrm>
          <a:prstGeom prst="rect">
            <a:avLst/>
          </a:prstGeom>
          <a:noFill/>
        </p:spPr>
        <p:txBody>
          <a:bodyPr wrap="square" rtlCol="0">
            <a:spAutoFit/>
          </a:bodyPr>
          <a:lstStyle/>
          <a:p>
            <a:r>
              <a:rPr lang="en-US" dirty="0" smtClean="0"/>
              <a:t>in </a:t>
            </a:r>
            <a:r>
              <a:rPr lang="en-US" dirty="0"/>
              <a:t>y</a:t>
            </a:r>
            <a:r>
              <a:rPr lang="en-US" dirty="0" smtClean="0"/>
              <a:t>-direction</a:t>
            </a:r>
            <a:endParaRPr lang="en-US" dirty="0"/>
          </a:p>
        </p:txBody>
      </p:sp>
      <p:sp>
        <p:nvSpPr>
          <p:cNvPr id="13" name="TextBox 12"/>
          <p:cNvSpPr txBox="1"/>
          <p:nvPr/>
        </p:nvSpPr>
        <p:spPr>
          <a:xfrm>
            <a:off x="9010456" y="171324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71993108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67214" y="3518885"/>
            <a:ext cx="8324163" cy="133105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Study Time and GPA</a:t>
            </a:r>
            <a:endParaRPr lang="en-US" dirty="0"/>
          </a:p>
        </p:txBody>
      </p:sp>
      <p:sp>
        <p:nvSpPr>
          <p:cNvPr id="3" name="TextBox 2"/>
          <p:cNvSpPr txBox="1"/>
          <p:nvPr/>
        </p:nvSpPr>
        <p:spPr>
          <a:xfrm>
            <a:off x="815117" y="2161194"/>
            <a:ext cx="4386412" cy="52322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800" dirty="0" smtClean="0"/>
              <a:t>Write the linear equation:</a:t>
            </a:r>
            <a:endParaRPr lang="en-US" sz="2800" dirty="0"/>
          </a:p>
        </p:txBody>
      </p:sp>
      <p:sp>
        <p:nvSpPr>
          <p:cNvPr id="6" name="TextBox 5"/>
          <p:cNvSpPr txBox="1"/>
          <p:nvPr/>
        </p:nvSpPr>
        <p:spPr>
          <a:xfrm>
            <a:off x="520751" y="3848442"/>
            <a:ext cx="7654660" cy="584776"/>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sz="3200" dirty="0" smtClean="0"/>
              <a:t>GPA = 1.8069326 + .4247748(Study Time)</a:t>
            </a:r>
            <a:r>
              <a:rPr lang="en-US" sz="3200" b="1" dirty="0">
                <a:latin typeface="Lucida Grande"/>
                <a:ea typeface="Lucida Grande"/>
                <a:cs typeface="Lucida Grande"/>
              </a:rPr>
              <a:t> </a:t>
            </a:r>
            <a:endParaRPr lang="en-US" sz="3200" dirty="0"/>
          </a:p>
        </p:txBody>
      </p:sp>
      <p:cxnSp>
        <p:nvCxnSpPr>
          <p:cNvPr id="8" name="Straight Connector 7"/>
          <p:cNvCxnSpPr/>
          <p:nvPr/>
        </p:nvCxnSpPr>
        <p:spPr>
          <a:xfrm flipV="1">
            <a:off x="734427" y="3664848"/>
            <a:ext cx="244809" cy="183594"/>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979236" y="3664848"/>
            <a:ext cx="306012" cy="183594"/>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3328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heckerboard(across)">
                                      <p:cBhvr>
                                        <p:cTn id="10" dur="500"/>
                                        <p:tgtEl>
                                          <p:spTgt spid="13"/>
                                        </p:tgtEl>
                                      </p:cBhvr>
                                    </p:animEffect>
                                  </p:childTnLst>
                                </p:cTn>
                              </p:par>
                              <p:par>
                                <p:cTn id="11" presetID="5"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heckerboard(across)">
                                      <p:cBhvr>
                                        <p:cTn id="13" dur="500"/>
                                        <p:tgtEl>
                                          <p:spTgt spid="10"/>
                                        </p:tgtEl>
                                      </p:cBhvr>
                                    </p:animEffect>
                                  </p:childTnLst>
                                </p:cTn>
                              </p:par>
                              <p:par>
                                <p:cTn id="14" presetID="5"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heckerboard(across)">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1"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cture 3.png"/>
          <p:cNvPicPr>
            <a:picLocks noChangeAspect="1"/>
          </p:cNvPicPr>
          <p:nvPr/>
        </p:nvPicPr>
        <p:blipFill>
          <a:blip r:embed="rId2"/>
          <a:stretch>
            <a:fillRect/>
          </a:stretch>
        </p:blipFill>
        <p:spPr>
          <a:xfrm>
            <a:off x="468422" y="449296"/>
            <a:ext cx="4329091" cy="2847184"/>
          </a:xfrm>
          <a:prstGeom prst="rect">
            <a:avLst/>
          </a:prstGeom>
        </p:spPr>
      </p:pic>
      <p:pic>
        <p:nvPicPr>
          <p:cNvPr id="7" name="Picture 6" descr="Picture 5.png"/>
          <p:cNvPicPr>
            <a:picLocks noChangeAspect="1"/>
          </p:cNvPicPr>
          <p:nvPr/>
        </p:nvPicPr>
        <p:blipFill>
          <a:blip r:embed="rId3"/>
          <a:stretch>
            <a:fillRect/>
          </a:stretch>
        </p:blipFill>
        <p:spPr>
          <a:xfrm>
            <a:off x="4491386" y="3618972"/>
            <a:ext cx="4161086" cy="2730095"/>
          </a:xfrm>
          <a:prstGeom prst="rect">
            <a:avLst/>
          </a:prstGeom>
        </p:spPr>
      </p:pic>
      <p:cxnSp>
        <p:nvCxnSpPr>
          <p:cNvPr id="8" name="Straight Arrow Connector 7"/>
          <p:cNvCxnSpPr/>
          <p:nvPr/>
        </p:nvCxnSpPr>
        <p:spPr>
          <a:xfrm rot="10800000" flipV="1">
            <a:off x="4797513" y="1148879"/>
            <a:ext cx="806305" cy="423272"/>
          </a:xfrm>
          <a:prstGeom prst="straightConnector1">
            <a:avLst/>
          </a:prstGeom>
          <a:ln w="381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603817" y="846542"/>
            <a:ext cx="2801909" cy="369332"/>
          </a:xfrm>
          <a:prstGeom prst="rect">
            <a:avLst/>
          </a:prstGeom>
          <a:noFill/>
        </p:spPr>
        <p:txBody>
          <a:bodyPr wrap="square" rtlCol="0">
            <a:spAutoFit/>
          </a:bodyPr>
          <a:lstStyle/>
          <a:p>
            <a:r>
              <a:rPr lang="en-US" dirty="0" smtClean="0"/>
              <a:t>Try removing this point</a:t>
            </a:r>
            <a:endParaRPr lang="en-US" dirty="0"/>
          </a:p>
        </p:txBody>
      </p:sp>
      <p:sp>
        <p:nvSpPr>
          <p:cNvPr id="10" name="TextBox 9"/>
          <p:cNvSpPr txBox="1"/>
          <p:nvPr/>
        </p:nvSpPr>
        <p:spPr>
          <a:xfrm>
            <a:off x="886935" y="4635827"/>
            <a:ext cx="2680964" cy="1754327"/>
          </a:xfrm>
          <a:prstGeom prst="rect">
            <a:avLst/>
          </a:prstGeom>
          <a:solidFill>
            <a:srgbClr val="BFBFBF"/>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dirty="0" smtClean="0">
                <a:solidFill>
                  <a:srgbClr val="000000"/>
                </a:solidFill>
              </a:rPr>
              <a:t>Notice the change in the regression line and the value of the slope.</a:t>
            </a:r>
          </a:p>
          <a:p>
            <a:endParaRPr lang="en-US" dirty="0" smtClean="0">
              <a:solidFill>
                <a:srgbClr val="000000"/>
              </a:solidFill>
            </a:endParaRPr>
          </a:p>
          <a:p>
            <a:r>
              <a:rPr lang="en-US" dirty="0" smtClean="0">
                <a:solidFill>
                  <a:srgbClr val="000000"/>
                </a:solidFill>
              </a:rPr>
              <a:t>That point is an </a:t>
            </a:r>
            <a:r>
              <a:rPr lang="en-US" b="1" i="1" dirty="0" smtClean="0">
                <a:solidFill>
                  <a:srgbClr val="000000"/>
                </a:solidFill>
              </a:rPr>
              <a:t>influential point</a:t>
            </a:r>
            <a:endParaRPr lang="en-US" dirty="0">
              <a:solidFill>
                <a:srgbClr val="000000"/>
              </a:solidFill>
            </a:endParaRPr>
          </a:p>
        </p:txBody>
      </p:sp>
    </p:spTree>
    <p:extLst>
      <p:ext uri="{BB962C8B-B14F-4D97-AF65-F5344CB8AC3E}">
        <p14:creationId xmlns:p14="http://schemas.microsoft.com/office/powerpoint/2010/main" val="8628547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 4.png"/>
          <p:cNvPicPr>
            <a:picLocks noChangeAspect="1"/>
          </p:cNvPicPr>
          <p:nvPr/>
        </p:nvPicPr>
        <p:blipFill>
          <a:blip r:embed="rId2"/>
          <a:stretch>
            <a:fillRect/>
          </a:stretch>
        </p:blipFill>
        <p:spPr>
          <a:xfrm>
            <a:off x="388757" y="1048623"/>
            <a:ext cx="3899054" cy="2593180"/>
          </a:xfrm>
          <a:prstGeom prst="rect">
            <a:avLst/>
          </a:prstGeom>
        </p:spPr>
      </p:pic>
      <p:pic>
        <p:nvPicPr>
          <p:cNvPr id="3" name="Picture 2" descr="Picture 6.png"/>
          <p:cNvPicPr>
            <a:picLocks noChangeAspect="1"/>
          </p:cNvPicPr>
          <p:nvPr/>
        </p:nvPicPr>
        <p:blipFill>
          <a:blip r:embed="rId3"/>
          <a:stretch>
            <a:fillRect/>
          </a:stretch>
        </p:blipFill>
        <p:spPr>
          <a:xfrm>
            <a:off x="4285390" y="3641803"/>
            <a:ext cx="4362228" cy="2887478"/>
          </a:xfrm>
          <a:prstGeom prst="rect">
            <a:avLst/>
          </a:prstGeom>
        </p:spPr>
      </p:pic>
      <p:cxnSp>
        <p:nvCxnSpPr>
          <p:cNvPr id="5" name="Straight Arrow Connector 4"/>
          <p:cNvCxnSpPr/>
          <p:nvPr/>
        </p:nvCxnSpPr>
        <p:spPr>
          <a:xfrm rot="10800000" flipV="1">
            <a:off x="1935133" y="353245"/>
            <a:ext cx="1511821" cy="907013"/>
          </a:xfrm>
          <a:prstGeom prst="straightConnector1">
            <a:avLst/>
          </a:prstGeom>
          <a:ln w="381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3446953" y="353246"/>
            <a:ext cx="2499545" cy="646331"/>
          </a:xfrm>
          <a:prstGeom prst="rect">
            <a:avLst/>
          </a:prstGeom>
          <a:noFill/>
        </p:spPr>
        <p:txBody>
          <a:bodyPr wrap="square" rtlCol="0">
            <a:spAutoFit/>
          </a:bodyPr>
          <a:lstStyle/>
          <a:p>
            <a:r>
              <a:rPr lang="en-US" dirty="0" smtClean="0"/>
              <a:t>Try removing this point</a:t>
            </a:r>
            <a:endParaRPr lang="en-US" dirty="0"/>
          </a:p>
        </p:txBody>
      </p:sp>
      <p:sp>
        <p:nvSpPr>
          <p:cNvPr id="8" name="TextBox 7"/>
          <p:cNvSpPr txBox="1"/>
          <p:nvPr/>
        </p:nvSpPr>
        <p:spPr>
          <a:xfrm>
            <a:off x="1007881" y="4535048"/>
            <a:ext cx="2761594" cy="2031325"/>
          </a:xfrm>
          <a:prstGeom prst="rect">
            <a:avLst/>
          </a:prstGeom>
          <a:solidFill>
            <a:srgbClr val="BFBFBF"/>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dirty="0" smtClean="0">
                <a:solidFill>
                  <a:srgbClr val="000000"/>
                </a:solidFill>
              </a:rPr>
              <a:t>Notice how the slope and regression line do not change much. </a:t>
            </a:r>
          </a:p>
          <a:p>
            <a:endParaRPr lang="en-US" dirty="0" smtClean="0">
              <a:solidFill>
                <a:srgbClr val="000000"/>
              </a:solidFill>
            </a:endParaRPr>
          </a:p>
          <a:p>
            <a:r>
              <a:rPr lang="en-US" dirty="0" smtClean="0">
                <a:solidFill>
                  <a:srgbClr val="000000"/>
                </a:solidFill>
              </a:rPr>
              <a:t>That point is NOT an </a:t>
            </a:r>
            <a:r>
              <a:rPr lang="en-US" b="1" i="1" dirty="0" smtClean="0">
                <a:solidFill>
                  <a:srgbClr val="000000"/>
                </a:solidFill>
              </a:rPr>
              <a:t>influential point it is an Outlier</a:t>
            </a:r>
            <a:endParaRPr lang="en-US" b="1" i="1" dirty="0">
              <a:solidFill>
                <a:srgbClr val="000000"/>
              </a:solidFill>
            </a:endParaRPr>
          </a:p>
        </p:txBody>
      </p:sp>
    </p:spTree>
    <p:extLst>
      <p:ext uri="{BB962C8B-B14F-4D97-AF65-F5344CB8AC3E}">
        <p14:creationId xmlns:p14="http://schemas.microsoft.com/office/powerpoint/2010/main" val="14611376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79463" y="381000"/>
            <a:ext cx="7583487" cy="1044388"/>
          </a:xfrm>
          <a:prstGeom prst="rect">
            <a:avLst/>
          </a:prstGeom>
        </p:spPr>
        <p:txBody>
          <a:bodyPr>
            <a:normAutofit/>
          </a:bodyPr>
          <a:lstStyle>
            <a:lvl1pPr algn="l" defTabSz="914400" rtl="0" eaLnBrk="1" latinLnBrk="0" hangingPunct="1">
              <a:spcBef>
                <a:spcPct val="0"/>
              </a:spcBef>
              <a:buNone/>
              <a:defRPr sz="3800" kern="1200">
                <a:solidFill>
                  <a:schemeClr val="bg1"/>
                </a:solidFill>
                <a:latin typeface="+mj-lt"/>
                <a:ea typeface="+mj-ea"/>
                <a:cs typeface="+mj-cs"/>
              </a:defRPr>
            </a:lvl1pPr>
          </a:lstStyle>
          <a:p>
            <a:r>
              <a:rPr lang="en-US" smtClean="0"/>
              <a:t>Influential Points and Outliers</a:t>
            </a:r>
            <a:endParaRPr lang="en-US" dirty="0"/>
          </a:p>
        </p:txBody>
      </p:sp>
      <p:sp>
        <p:nvSpPr>
          <p:cNvPr id="3" name="TextBox 2"/>
          <p:cNvSpPr txBox="1"/>
          <p:nvPr/>
        </p:nvSpPr>
        <p:spPr>
          <a:xfrm>
            <a:off x="1048196" y="1523963"/>
            <a:ext cx="7483029" cy="2308324"/>
          </a:xfrm>
          <a:prstGeom prst="rect">
            <a:avLst/>
          </a:prstGeom>
          <a:noFill/>
        </p:spPr>
        <p:txBody>
          <a:bodyPr wrap="square" rtlCol="0">
            <a:spAutoFit/>
          </a:bodyPr>
          <a:lstStyle/>
          <a:p>
            <a:r>
              <a:rPr lang="en-US" sz="2400" dirty="0" smtClean="0"/>
              <a:t>Points that are extreme values in the x-direction are called </a:t>
            </a:r>
            <a:r>
              <a:rPr lang="en-US" sz="2400" b="1" i="1" dirty="0" smtClean="0"/>
              <a:t>influential points.</a:t>
            </a:r>
          </a:p>
          <a:p>
            <a:endParaRPr lang="en-US" sz="2400" b="1" i="1" dirty="0"/>
          </a:p>
          <a:p>
            <a:r>
              <a:rPr lang="en-US" sz="2400" i="1" dirty="0" smtClean="0"/>
              <a:t>Points that are extreme in the y-direction are called </a:t>
            </a:r>
            <a:r>
              <a:rPr lang="en-US" sz="2400" b="1" i="1" dirty="0" smtClean="0"/>
              <a:t>Outliers…..</a:t>
            </a:r>
            <a:r>
              <a:rPr lang="en-US" sz="2400" i="1" dirty="0" smtClean="0"/>
              <a:t>an outlier will have a </a:t>
            </a:r>
            <a:r>
              <a:rPr lang="en-US" sz="2400" i="1" u="sng" dirty="0" smtClean="0"/>
              <a:t>large residual </a:t>
            </a:r>
            <a:r>
              <a:rPr lang="en-US" sz="2400" i="1" dirty="0" smtClean="0"/>
              <a:t>value</a:t>
            </a:r>
            <a:endParaRPr lang="en-US" sz="2400" dirty="0"/>
          </a:p>
        </p:txBody>
      </p:sp>
      <p:pic>
        <p:nvPicPr>
          <p:cNvPr id="4" name="Picture 3" descr="Picture 2.png"/>
          <p:cNvPicPr>
            <a:picLocks noChangeAspect="1"/>
          </p:cNvPicPr>
          <p:nvPr/>
        </p:nvPicPr>
        <p:blipFill>
          <a:blip r:embed="rId2"/>
          <a:stretch>
            <a:fillRect/>
          </a:stretch>
        </p:blipFill>
        <p:spPr>
          <a:xfrm>
            <a:off x="2487435" y="4082186"/>
            <a:ext cx="3438905" cy="2254210"/>
          </a:xfrm>
          <a:prstGeom prst="rect">
            <a:avLst/>
          </a:prstGeom>
        </p:spPr>
      </p:pic>
      <p:cxnSp>
        <p:nvCxnSpPr>
          <p:cNvPr id="5" name="Straight Arrow Connector 4"/>
          <p:cNvCxnSpPr/>
          <p:nvPr/>
        </p:nvCxnSpPr>
        <p:spPr>
          <a:xfrm flipH="1">
            <a:off x="3817722" y="3750235"/>
            <a:ext cx="933572" cy="483317"/>
          </a:xfrm>
          <a:prstGeom prst="straightConnector1">
            <a:avLst/>
          </a:prstGeom>
          <a:ln w="381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5789958" y="4661647"/>
            <a:ext cx="1068042" cy="327552"/>
          </a:xfrm>
          <a:prstGeom prst="straightConnector1">
            <a:avLst/>
          </a:prstGeom>
          <a:ln w="381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751294" y="3526118"/>
            <a:ext cx="907370" cy="369332"/>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ln>
                  <a:solidFill>
                    <a:srgbClr val="000000"/>
                  </a:solidFill>
                </a:ln>
              </a:rPr>
              <a:t>Outlier</a:t>
            </a:r>
            <a:endParaRPr lang="en-US" dirty="0">
              <a:ln>
                <a:solidFill>
                  <a:srgbClr val="000000"/>
                </a:solidFill>
              </a:ln>
            </a:endParaRPr>
          </a:p>
        </p:txBody>
      </p:sp>
      <p:sp>
        <p:nvSpPr>
          <p:cNvPr id="10" name="TextBox 9"/>
          <p:cNvSpPr txBox="1"/>
          <p:nvPr/>
        </p:nvSpPr>
        <p:spPr>
          <a:xfrm>
            <a:off x="6867634" y="4292315"/>
            <a:ext cx="1947660"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dirty="0" smtClean="0">
                <a:ln>
                  <a:solidFill>
                    <a:srgbClr val="000000"/>
                  </a:solidFill>
                </a:ln>
              </a:rPr>
              <a:t>Influential Point</a:t>
            </a:r>
            <a:endParaRPr lang="en-US" dirty="0">
              <a:ln>
                <a:solidFill>
                  <a:srgbClr val="000000"/>
                </a:solidFill>
              </a:ln>
            </a:endParaRPr>
          </a:p>
        </p:txBody>
      </p:sp>
    </p:spTree>
    <p:extLst>
      <p:ext uri="{BB962C8B-B14F-4D97-AF65-F5344CB8AC3E}">
        <p14:creationId xmlns:p14="http://schemas.microsoft.com/office/powerpoint/2010/main" val="3389566331"/>
      </p:ext>
    </p:extLst>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381000"/>
            <a:ext cx="7583487" cy="800100"/>
          </a:xfrm>
        </p:spPr>
        <p:txBody>
          <a:bodyPr/>
          <a:lstStyle/>
          <a:p>
            <a:r>
              <a:rPr lang="en-US" dirty="0" smtClean="0"/>
              <a:t>More Influential Points</a:t>
            </a:r>
            <a:endParaRPr lang="en-US" dirty="0"/>
          </a:p>
        </p:txBody>
      </p:sp>
      <p:pic>
        <p:nvPicPr>
          <p:cNvPr id="3" name="Picture 2" descr="Screen Shot 2013-09-14 at 1.45.3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656" y="2048953"/>
            <a:ext cx="3614819" cy="2565723"/>
          </a:xfrm>
          <a:prstGeom prst="rect">
            <a:avLst/>
          </a:prstGeom>
        </p:spPr>
      </p:pic>
      <p:pic>
        <p:nvPicPr>
          <p:cNvPr id="4" name="Picture 3" descr="Screen Shot 2013-09-14 at 1.45.2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796" y="1616044"/>
            <a:ext cx="3638154" cy="3666284"/>
          </a:xfrm>
          <a:prstGeom prst="rect">
            <a:avLst/>
          </a:prstGeom>
        </p:spPr>
      </p:pic>
    </p:spTree>
    <p:extLst>
      <p:ext uri="{BB962C8B-B14F-4D97-AF65-F5344CB8AC3E}">
        <p14:creationId xmlns:p14="http://schemas.microsoft.com/office/powerpoint/2010/main" val="770410132"/>
      </p:ext>
    </p:extLst>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381000"/>
            <a:ext cx="7583487" cy="800100"/>
          </a:xfrm>
        </p:spPr>
        <p:txBody>
          <a:bodyPr/>
          <a:lstStyle/>
          <a:p>
            <a:r>
              <a:rPr lang="en-US" dirty="0" smtClean="0"/>
              <a:t>More Influential Points</a:t>
            </a:r>
            <a:endParaRPr lang="en-US" dirty="0"/>
          </a:p>
        </p:txBody>
      </p:sp>
      <p:pic>
        <p:nvPicPr>
          <p:cNvPr id="5" name="Picture 4" descr="Screen Shot 2013-09-14 at 1.45.5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0493" y="2012011"/>
            <a:ext cx="5168900" cy="2844800"/>
          </a:xfrm>
          <a:prstGeom prst="rect">
            <a:avLst/>
          </a:prstGeom>
        </p:spPr>
      </p:pic>
    </p:spTree>
    <p:extLst>
      <p:ext uri="{BB962C8B-B14F-4D97-AF65-F5344CB8AC3E}">
        <p14:creationId xmlns:p14="http://schemas.microsoft.com/office/powerpoint/2010/main" val="1185939526"/>
      </p:ext>
    </p:extLst>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79463" y="541130"/>
            <a:ext cx="7583487" cy="696518"/>
          </a:xfrm>
        </p:spPr>
        <p:txBody>
          <a:bodyPr/>
          <a:lstStyle/>
          <a:p>
            <a:r>
              <a:rPr lang="en-US" dirty="0" smtClean="0">
                <a:solidFill>
                  <a:schemeClr val="bg1"/>
                </a:solidFill>
              </a:rPr>
              <a:t>Using the Residual Plot</a:t>
            </a:r>
            <a:endParaRPr lang="en-US" dirty="0">
              <a:solidFill>
                <a:schemeClr val="bg1"/>
              </a:solidFill>
            </a:endParaRPr>
          </a:p>
        </p:txBody>
      </p:sp>
      <p:pic>
        <p:nvPicPr>
          <p:cNvPr id="6" name="Picture 5" descr="Picture 4.png"/>
          <p:cNvPicPr>
            <a:picLocks noChangeAspect="1"/>
          </p:cNvPicPr>
          <p:nvPr/>
        </p:nvPicPr>
        <p:blipFill>
          <a:blip r:embed="rId2"/>
          <a:stretch>
            <a:fillRect/>
          </a:stretch>
        </p:blipFill>
        <p:spPr>
          <a:xfrm>
            <a:off x="1636713" y="1417638"/>
            <a:ext cx="5994400" cy="3949700"/>
          </a:xfrm>
          <a:prstGeom prst="rect">
            <a:avLst/>
          </a:prstGeom>
        </p:spPr>
      </p:pic>
      <p:sp>
        <p:nvSpPr>
          <p:cNvPr id="7" name="TextBox 6"/>
          <p:cNvSpPr txBox="1"/>
          <p:nvPr/>
        </p:nvSpPr>
        <p:spPr>
          <a:xfrm>
            <a:off x="779463" y="5765248"/>
            <a:ext cx="7905492" cy="369332"/>
          </a:xfrm>
          <a:prstGeom prst="rect">
            <a:avLst/>
          </a:prstGeom>
          <a:solidFill>
            <a:srgbClr val="BFBFBF"/>
          </a:solidFill>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smtClean="0">
                <a:solidFill>
                  <a:srgbClr val="000000"/>
                </a:solidFill>
              </a:rPr>
              <a:t>This is the scatterplot for # of people at a party and # of fights that occur.</a:t>
            </a:r>
            <a:endParaRPr lang="en-US" dirty="0">
              <a:solidFill>
                <a:srgbClr val="000000"/>
              </a:solidFill>
            </a:endParaRPr>
          </a:p>
        </p:txBody>
      </p:sp>
    </p:spTree>
    <p:extLst>
      <p:ext uri="{BB962C8B-B14F-4D97-AF65-F5344CB8AC3E}">
        <p14:creationId xmlns:p14="http://schemas.microsoft.com/office/powerpoint/2010/main" val="3872539853"/>
      </p:ext>
    </p:extLst>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cture 3.png"/>
          <p:cNvPicPr>
            <a:picLocks noChangeAspect="1"/>
          </p:cNvPicPr>
          <p:nvPr/>
        </p:nvPicPr>
        <p:blipFill>
          <a:blip r:embed="rId2"/>
          <a:stretch>
            <a:fillRect/>
          </a:stretch>
        </p:blipFill>
        <p:spPr>
          <a:xfrm>
            <a:off x="615037" y="437128"/>
            <a:ext cx="4910914" cy="3256711"/>
          </a:xfrm>
          <a:prstGeom prst="rect">
            <a:avLst/>
          </a:prstGeom>
        </p:spPr>
      </p:pic>
      <p:sp>
        <p:nvSpPr>
          <p:cNvPr id="8" name="TextBox 7"/>
          <p:cNvSpPr txBox="1"/>
          <p:nvPr/>
        </p:nvSpPr>
        <p:spPr>
          <a:xfrm>
            <a:off x="6083002" y="1091932"/>
            <a:ext cx="2629283" cy="646331"/>
          </a:xfrm>
          <a:prstGeom prst="rect">
            <a:avLst/>
          </a:prstGeom>
          <a:solidFill>
            <a:srgbClr val="BFBFBF"/>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dirty="0" smtClean="0">
                <a:solidFill>
                  <a:schemeClr val="tx1"/>
                </a:solidFill>
              </a:rPr>
              <a:t>Residual plot for people at party and fights</a:t>
            </a:r>
            <a:endParaRPr lang="en-US" dirty="0">
              <a:solidFill>
                <a:schemeClr val="tx1"/>
              </a:solidFill>
            </a:endParaRPr>
          </a:p>
        </p:txBody>
      </p:sp>
      <p:sp>
        <p:nvSpPr>
          <p:cNvPr id="9" name="TextBox 8"/>
          <p:cNvSpPr txBox="1"/>
          <p:nvPr/>
        </p:nvSpPr>
        <p:spPr>
          <a:xfrm>
            <a:off x="943743" y="5364216"/>
            <a:ext cx="6789038" cy="923330"/>
          </a:xfrm>
          <a:prstGeom prst="rect">
            <a:avLst/>
          </a:prstGeom>
          <a:noFill/>
        </p:spPr>
        <p:txBody>
          <a:bodyPr wrap="none" rtlCol="0">
            <a:spAutoFit/>
          </a:bodyPr>
          <a:lstStyle/>
          <a:p>
            <a:r>
              <a:rPr lang="en-US" dirty="0" smtClean="0">
                <a:solidFill>
                  <a:srgbClr val="FFFFFF"/>
                </a:solidFill>
              </a:rPr>
              <a:t>What is the predicted # of fights for having 8 people at a party?</a:t>
            </a:r>
          </a:p>
          <a:p>
            <a:endParaRPr lang="en-US" dirty="0" smtClean="0">
              <a:solidFill>
                <a:srgbClr val="FFFFFF"/>
              </a:solidFill>
            </a:endParaRPr>
          </a:p>
          <a:p>
            <a:endParaRPr lang="en-US" dirty="0">
              <a:solidFill>
                <a:srgbClr val="FFFFFF"/>
              </a:solidFill>
            </a:endParaRPr>
          </a:p>
        </p:txBody>
      </p:sp>
      <p:sp>
        <p:nvSpPr>
          <p:cNvPr id="10" name="TextBox 9"/>
          <p:cNvSpPr txBox="1"/>
          <p:nvPr/>
        </p:nvSpPr>
        <p:spPr>
          <a:xfrm>
            <a:off x="3776870" y="4033462"/>
            <a:ext cx="4935415" cy="461665"/>
          </a:xfrm>
          <a:prstGeom prst="rect">
            <a:avLst/>
          </a:prstGeom>
          <a:solidFill>
            <a:srgbClr val="BFBFBF"/>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400" dirty="0" smtClean="0">
                <a:solidFill>
                  <a:srgbClr val="000000"/>
                </a:solidFill>
              </a:rPr>
              <a:t>Fights = 2.94738 + .1222(people)</a:t>
            </a:r>
            <a:endParaRPr lang="en-US" sz="2400" dirty="0">
              <a:solidFill>
                <a:srgbClr val="000000"/>
              </a:solidFill>
            </a:endParaRPr>
          </a:p>
        </p:txBody>
      </p:sp>
    </p:spTree>
    <p:extLst>
      <p:ext uri="{BB962C8B-B14F-4D97-AF65-F5344CB8AC3E}">
        <p14:creationId xmlns:p14="http://schemas.microsoft.com/office/powerpoint/2010/main" val="22064731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checkerboard(across)">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47794" y="802236"/>
            <a:ext cx="6781237" cy="3046988"/>
          </a:xfrm>
          <a:prstGeom prst="rect">
            <a:avLst/>
          </a:prstGeom>
          <a:solidFill>
            <a:srgbClr val="BFBFBF"/>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3200" dirty="0" smtClean="0">
                <a:solidFill>
                  <a:srgbClr val="000000"/>
                </a:solidFill>
              </a:rPr>
              <a:t>Fights = 2.94738 + .1222(people)</a:t>
            </a:r>
          </a:p>
          <a:p>
            <a:r>
              <a:rPr lang="en-US" sz="3200" dirty="0" smtClean="0">
                <a:solidFill>
                  <a:srgbClr val="000000"/>
                </a:solidFill>
              </a:rPr>
              <a:t>Fights = 2.94738 + .1222(8)</a:t>
            </a:r>
          </a:p>
          <a:p>
            <a:r>
              <a:rPr lang="en-US" sz="3200" dirty="0" smtClean="0">
                <a:solidFill>
                  <a:srgbClr val="0000FF"/>
                </a:solidFill>
              </a:rPr>
              <a:t>Predicted # of fights  is about 3.92</a:t>
            </a:r>
          </a:p>
          <a:p>
            <a:endParaRPr lang="en-US" sz="3200" dirty="0" smtClean="0">
              <a:solidFill>
                <a:srgbClr val="000000"/>
              </a:solidFill>
            </a:endParaRPr>
          </a:p>
          <a:p>
            <a:endParaRPr lang="en-US" sz="3200" dirty="0" smtClean="0">
              <a:solidFill>
                <a:srgbClr val="000000"/>
              </a:solidFill>
            </a:endParaRPr>
          </a:p>
          <a:p>
            <a:endParaRPr lang="en-US" sz="3200" dirty="0">
              <a:solidFill>
                <a:srgbClr val="000000"/>
              </a:solidFill>
            </a:endParaRPr>
          </a:p>
        </p:txBody>
      </p:sp>
      <p:pic>
        <p:nvPicPr>
          <p:cNvPr id="8" name="Picture 7" descr="Picture 3.png"/>
          <p:cNvPicPr>
            <a:picLocks noChangeAspect="1"/>
          </p:cNvPicPr>
          <p:nvPr/>
        </p:nvPicPr>
        <p:blipFill>
          <a:blip r:embed="rId2"/>
          <a:stretch>
            <a:fillRect/>
          </a:stretch>
        </p:blipFill>
        <p:spPr>
          <a:xfrm>
            <a:off x="757589" y="2643276"/>
            <a:ext cx="5592798" cy="3708908"/>
          </a:xfrm>
          <a:prstGeom prst="rect">
            <a:avLst/>
          </a:prstGeom>
        </p:spPr>
      </p:pic>
      <p:cxnSp>
        <p:nvCxnSpPr>
          <p:cNvPr id="11" name="Straight Arrow Connector 10"/>
          <p:cNvCxnSpPr/>
          <p:nvPr/>
        </p:nvCxnSpPr>
        <p:spPr>
          <a:xfrm rot="10800000" flipV="1">
            <a:off x="2651565" y="2643275"/>
            <a:ext cx="3698823" cy="201414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6537456"/>
      </p:ext>
    </p:extLst>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cture 3.png"/>
          <p:cNvPicPr>
            <a:picLocks noChangeAspect="1"/>
          </p:cNvPicPr>
          <p:nvPr/>
        </p:nvPicPr>
        <p:blipFill>
          <a:blip r:embed="rId2"/>
          <a:stretch>
            <a:fillRect/>
          </a:stretch>
        </p:blipFill>
        <p:spPr>
          <a:xfrm>
            <a:off x="615037" y="437128"/>
            <a:ext cx="4910914" cy="3256711"/>
          </a:xfrm>
          <a:prstGeom prst="rect">
            <a:avLst/>
          </a:prstGeom>
        </p:spPr>
      </p:pic>
      <p:sp>
        <p:nvSpPr>
          <p:cNvPr id="8" name="TextBox 7"/>
          <p:cNvSpPr txBox="1"/>
          <p:nvPr/>
        </p:nvSpPr>
        <p:spPr>
          <a:xfrm>
            <a:off x="6083002" y="1091932"/>
            <a:ext cx="2629283" cy="646331"/>
          </a:xfrm>
          <a:prstGeom prst="rect">
            <a:avLst/>
          </a:prstGeom>
          <a:solidFill>
            <a:srgbClr val="BFBFBF"/>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dirty="0" smtClean="0">
                <a:solidFill>
                  <a:schemeClr val="tx1"/>
                </a:solidFill>
              </a:rPr>
              <a:t>Residual plot for people at party and fights</a:t>
            </a:r>
            <a:endParaRPr lang="en-US" dirty="0">
              <a:solidFill>
                <a:schemeClr val="tx1"/>
              </a:solidFill>
            </a:endParaRPr>
          </a:p>
        </p:txBody>
      </p:sp>
      <p:sp>
        <p:nvSpPr>
          <p:cNvPr id="9" name="TextBox 8"/>
          <p:cNvSpPr txBox="1"/>
          <p:nvPr/>
        </p:nvSpPr>
        <p:spPr>
          <a:xfrm>
            <a:off x="615037" y="4902551"/>
            <a:ext cx="8148384" cy="923330"/>
          </a:xfrm>
          <a:prstGeom prst="rect">
            <a:avLst/>
          </a:prstGeom>
          <a:noFill/>
        </p:spPr>
        <p:txBody>
          <a:bodyPr wrap="none" rtlCol="0">
            <a:spAutoFit/>
          </a:bodyPr>
          <a:lstStyle/>
          <a:p>
            <a:endParaRPr lang="en-US" dirty="0" smtClean="0">
              <a:solidFill>
                <a:srgbClr val="FFFFFF"/>
              </a:solidFill>
            </a:endParaRPr>
          </a:p>
          <a:p>
            <a:endParaRPr lang="en-US" dirty="0" smtClean="0">
              <a:solidFill>
                <a:srgbClr val="FFFFFF"/>
              </a:solidFill>
            </a:endParaRPr>
          </a:p>
          <a:p>
            <a:r>
              <a:rPr lang="en-US" dirty="0" smtClean="0">
                <a:solidFill>
                  <a:srgbClr val="FFFFFF"/>
                </a:solidFill>
              </a:rPr>
              <a:t>What was the actual # of fights that occurred for having 8 people at a party?</a:t>
            </a:r>
            <a:endParaRPr lang="en-US" dirty="0">
              <a:solidFill>
                <a:srgbClr val="FFFFFF"/>
              </a:solidFill>
            </a:endParaRPr>
          </a:p>
        </p:txBody>
      </p:sp>
      <p:sp>
        <p:nvSpPr>
          <p:cNvPr id="10" name="TextBox 9"/>
          <p:cNvSpPr txBox="1"/>
          <p:nvPr/>
        </p:nvSpPr>
        <p:spPr>
          <a:xfrm>
            <a:off x="3776870" y="4033462"/>
            <a:ext cx="4935415" cy="461665"/>
          </a:xfrm>
          <a:prstGeom prst="rect">
            <a:avLst/>
          </a:prstGeom>
          <a:solidFill>
            <a:srgbClr val="BFBFBF"/>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400" dirty="0" smtClean="0">
                <a:solidFill>
                  <a:srgbClr val="000000"/>
                </a:solidFill>
              </a:rPr>
              <a:t>Fights = 2.94738 + .1222(people)</a:t>
            </a:r>
            <a:endParaRPr lang="en-US" sz="2400" dirty="0">
              <a:solidFill>
                <a:srgbClr val="000000"/>
              </a:solidFill>
            </a:endParaRPr>
          </a:p>
        </p:txBody>
      </p:sp>
    </p:spTree>
    <p:extLst>
      <p:ext uri="{BB962C8B-B14F-4D97-AF65-F5344CB8AC3E}">
        <p14:creationId xmlns:p14="http://schemas.microsoft.com/office/powerpoint/2010/main" val="10544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icture 3.png"/>
          <p:cNvPicPr>
            <a:picLocks noChangeAspect="1"/>
          </p:cNvPicPr>
          <p:nvPr/>
        </p:nvPicPr>
        <p:blipFill>
          <a:blip r:embed="rId2"/>
          <a:stretch>
            <a:fillRect/>
          </a:stretch>
        </p:blipFill>
        <p:spPr>
          <a:xfrm>
            <a:off x="757589" y="2643276"/>
            <a:ext cx="5592798" cy="3708908"/>
          </a:xfrm>
          <a:prstGeom prst="rect">
            <a:avLst/>
          </a:prstGeom>
        </p:spPr>
      </p:pic>
      <p:cxnSp>
        <p:nvCxnSpPr>
          <p:cNvPr id="11" name="Straight Arrow Connector 10"/>
          <p:cNvCxnSpPr/>
          <p:nvPr/>
        </p:nvCxnSpPr>
        <p:spPr>
          <a:xfrm rot="5400000">
            <a:off x="2361749" y="2362262"/>
            <a:ext cx="2986099" cy="24064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57589" y="601677"/>
            <a:ext cx="7932414" cy="954107"/>
          </a:xfrm>
          <a:prstGeom prst="rect">
            <a:avLst/>
          </a:prstGeom>
          <a:solidFill>
            <a:srgbClr val="BFBFBF"/>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800" dirty="0" smtClean="0">
                <a:solidFill>
                  <a:srgbClr val="000000"/>
                </a:solidFill>
              </a:rPr>
              <a:t>The residual seems to be about 2 below the prediction line. So 3.92 – 2 = 1.92 actual fights.</a:t>
            </a:r>
            <a:endParaRPr lang="en-US" sz="2800" dirty="0">
              <a:solidFill>
                <a:srgbClr val="000000"/>
              </a:solidFill>
            </a:endParaRPr>
          </a:p>
        </p:txBody>
      </p:sp>
    </p:spTree>
    <p:extLst>
      <p:ext uri="{BB962C8B-B14F-4D97-AF65-F5344CB8AC3E}">
        <p14:creationId xmlns:p14="http://schemas.microsoft.com/office/powerpoint/2010/main" val="213976991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 Time and GPA</a:t>
            </a:r>
            <a:endParaRPr lang="en-US" dirty="0"/>
          </a:p>
        </p:txBody>
      </p:sp>
      <p:sp>
        <p:nvSpPr>
          <p:cNvPr id="3" name="TextBox 2"/>
          <p:cNvSpPr txBox="1"/>
          <p:nvPr/>
        </p:nvSpPr>
        <p:spPr>
          <a:xfrm>
            <a:off x="815117" y="2161194"/>
            <a:ext cx="3849907" cy="52322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800" dirty="0" smtClean="0"/>
              <a:t>Interpret the Slope(b):</a:t>
            </a:r>
            <a:endParaRPr lang="en-US" sz="2800" dirty="0"/>
          </a:p>
        </p:txBody>
      </p:sp>
      <p:sp>
        <p:nvSpPr>
          <p:cNvPr id="6" name="TextBox 5"/>
          <p:cNvSpPr txBox="1"/>
          <p:nvPr/>
        </p:nvSpPr>
        <p:spPr>
          <a:xfrm>
            <a:off x="544893" y="3695446"/>
            <a:ext cx="7818057" cy="156966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3200" dirty="0" smtClean="0"/>
              <a:t>For every </a:t>
            </a:r>
            <a:r>
              <a:rPr lang="en-US" sz="3200" u="sng" dirty="0" smtClean="0">
                <a:solidFill>
                  <a:schemeClr val="bg2"/>
                </a:solidFill>
              </a:rPr>
              <a:t>hour of study</a:t>
            </a:r>
            <a:r>
              <a:rPr lang="en-US" sz="3200" dirty="0" smtClean="0"/>
              <a:t> our model predicts an </a:t>
            </a:r>
            <a:r>
              <a:rPr lang="en-US" sz="3200" dirty="0" err="1" smtClean="0"/>
              <a:t>avg</a:t>
            </a:r>
            <a:r>
              <a:rPr lang="en-US" sz="3200" dirty="0" smtClean="0"/>
              <a:t> increase of </a:t>
            </a:r>
            <a:r>
              <a:rPr lang="en-US" sz="3200" u="sng" dirty="0" smtClean="0">
                <a:solidFill>
                  <a:srgbClr val="38ABED"/>
                </a:solidFill>
              </a:rPr>
              <a:t>.4247748319 </a:t>
            </a:r>
            <a:r>
              <a:rPr lang="en-US" sz="3200" dirty="0" smtClean="0"/>
              <a:t>in </a:t>
            </a:r>
            <a:r>
              <a:rPr lang="en-US" sz="3200" u="sng" dirty="0" smtClean="0">
                <a:solidFill>
                  <a:srgbClr val="38ABED"/>
                </a:solidFill>
              </a:rPr>
              <a:t>GPA</a:t>
            </a:r>
            <a:r>
              <a:rPr lang="en-US" sz="3200" dirty="0" smtClean="0"/>
              <a:t>.</a:t>
            </a:r>
            <a:endParaRPr lang="en-US" sz="3200" dirty="0"/>
          </a:p>
        </p:txBody>
      </p:sp>
    </p:spTree>
    <p:extLst>
      <p:ext uri="{BB962C8B-B14F-4D97-AF65-F5344CB8AC3E}">
        <p14:creationId xmlns:p14="http://schemas.microsoft.com/office/powerpoint/2010/main" val="21037947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cture 4.png"/>
          <p:cNvPicPr>
            <a:picLocks noChangeAspect="1"/>
          </p:cNvPicPr>
          <p:nvPr/>
        </p:nvPicPr>
        <p:blipFill>
          <a:blip r:embed="rId2"/>
          <a:stretch>
            <a:fillRect/>
          </a:stretch>
        </p:blipFill>
        <p:spPr>
          <a:xfrm>
            <a:off x="990533" y="659971"/>
            <a:ext cx="5994400" cy="3949700"/>
          </a:xfrm>
          <a:prstGeom prst="rect">
            <a:avLst/>
          </a:prstGeom>
        </p:spPr>
      </p:pic>
      <p:cxnSp>
        <p:nvCxnSpPr>
          <p:cNvPr id="6" name="Straight Arrow Connector 5"/>
          <p:cNvCxnSpPr/>
          <p:nvPr/>
        </p:nvCxnSpPr>
        <p:spPr>
          <a:xfrm rot="5400000" flipH="1" flipV="1">
            <a:off x="1804769" y="3944346"/>
            <a:ext cx="1537620" cy="3787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990533" y="5236817"/>
            <a:ext cx="7253829" cy="830997"/>
          </a:xfrm>
          <a:prstGeom prst="rect">
            <a:avLst/>
          </a:prstGeom>
          <a:solidFill>
            <a:srgbClr val="BFBFBF"/>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400" dirty="0" smtClean="0">
                <a:solidFill>
                  <a:srgbClr val="000000"/>
                </a:solidFill>
              </a:rPr>
              <a:t>You can see that the original point (8,2) matches our answer from the previous slide.</a:t>
            </a:r>
            <a:endParaRPr lang="en-US" sz="2400" dirty="0">
              <a:solidFill>
                <a:srgbClr val="000000"/>
              </a:solidFill>
            </a:endParaRPr>
          </a:p>
        </p:txBody>
      </p:sp>
    </p:spTree>
    <p:extLst>
      <p:ext uri="{BB962C8B-B14F-4D97-AF65-F5344CB8AC3E}">
        <p14:creationId xmlns:p14="http://schemas.microsoft.com/office/powerpoint/2010/main" val="1997672450"/>
      </p:ext>
    </p:extLst>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542740"/>
            <a:ext cx="7583487" cy="588431"/>
          </a:xfrm>
        </p:spPr>
        <p:txBody>
          <a:bodyPr/>
          <a:lstStyle/>
          <a:p>
            <a:pPr algn="ctr"/>
            <a:r>
              <a:rPr lang="en-US" dirty="0" smtClean="0"/>
              <a:t>Correlation</a:t>
            </a:r>
            <a:endParaRPr lang="en-US" dirty="0"/>
          </a:p>
        </p:txBody>
      </p:sp>
      <p:pic>
        <p:nvPicPr>
          <p:cNvPr id="3" name="Picture 2" descr="Screen Shot 2013-09-14 at 1.35.3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1837" y="1564080"/>
            <a:ext cx="5905500" cy="3429000"/>
          </a:xfrm>
          <a:prstGeom prst="rect">
            <a:avLst/>
          </a:prstGeom>
        </p:spPr>
      </p:pic>
    </p:spTree>
    <p:extLst>
      <p:ext uri="{BB962C8B-B14F-4D97-AF65-F5344CB8AC3E}">
        <p14:creationId xmlns:p14="http://schemas.microsoft.com/office/powerpoint/2010/main" val="3713905384"/>
      </p:ext>
    </p:extLst>
  </p:cSld>
  <p:clrMapOvr>
    <a:masterClrMapping/>
  </p:clrMapOvr>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542740"/>
            <a:ext cx="7583487" cy="588431"/>
          </a:xfrm>
        </p:spPr>
        <p:txBody>
          <a:bodyPr/>
          <a:lstStyle/>
          <a:p>
            <a:pPr algn="ctr"/>
            <a:r>
              <a:rPr lang="en-US" dirty="0" smtClean="0"/>
              <a:t>Correlation</a:t>
            </a:r>
            <a:endParaRPr lang="en-US" dirty="0"/>
          </a:p>
        </p:txBody>
      </p:sp>
      <p:pic>
        <p:nvPicPr>
          <p:cNvPr id="4" name="Picture 3" descr="Screen Shot 2013-09-14 at 1.36.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30" y="1428599"/>
            <a:ext cx="6308093" cy="4808897"/>
          </a:xfrm>
          <a:prstGeom prst="rect">
            <a:avLst/>
          </a:prstGeom>
        </p:spPr>
      </p:pic>
    </p:spTree>
    <p:extLst>
      <p:ext uri="{BB962C8B-B14F-4D97-AF65-F5344CB8AC3E}">
        <p14:creationId xmlns:p14="http://schemas.microsoft.com/office/powerpoint/2010/main" val="2394124507"/>
      </p:ext>
    </p:extLst>
  </p:cSld>
  <p:clrMapOvr>
    <a:masterClrMapping/>
  </p:clrMapOvr>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542740"/>
            <a:ext cx="7583487" cy="588431"/>
          </a:xfrm>
        </p:spPr>
        <p:txBody>
          <a:bodyPr/>
          <a:lstStyle/>
          <a:p>
            <a:pPr algn="ctr"/>
            <a:r>
              <a:rPr lang="en-US" dirty="0" smtClean="0"/>
              <a:t>Correlation</a:t>
            </a:r>
            <a:endParaRPr lang="en-US" dirty="0"/>
          </a:p>
        </p:txBody>
      </p:sp>
      <p:pic>
        <p:nvPicPr>
          <p:cNvPr id="5" name="Picture 4" descr="Picture 7.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rot="10800000">
            <a:off x="757945" y="1867072"/>
            <a:ext cx="7558972" cy="4225179"/>
          </a:xfrm>
          <a:prstGeom prst="rect">
            <a:avLst/>
          </a:prstGeom>
        </p:spPr>
      </p:pic>
    </p:spTree>
    <p:extLst>
      <p:ext uri="{BB962C8B-B14F-4D97-AF65-F5344CB8AC3E}">
        <p14:creationId xmlns:p14="http://schemas.microsoft.com/office/powerpoint/2010/main" val="112636116"/>
      </p:ext>
    </p:extLst>
  </p:cSld>
  <p:clrMapOvr>
    <a:masterClrMapping/>
  </p:clrMapOvr>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542740"/>
            <a:ext cx="7583487" cy="588431"/>
          </a:xfrm>
        </p:spPr>
        <p:txBody>
          <a:bodyPr/>
          <a:lstStyle/>
          <a:p>
            <a:pPr algn="ctr"/>
            <a:r>
              <a:rPr lang="en-US" dirty="0" smtClean="0"/>
              <a:t>Correlation</a:t>
            </a:r>
            <a:endParaRPr lang="en-US" dirty="0"/>
          </a:p>
        </p:txBody>
      </p:sp>
      <p:sp>
        <p:nvSpPr>
          <p:cNvPr id="4" name="TextBox 3"/>
          <p:cNvSpPr txBox="1"/>
          <p:nvPr/>
        </p:nvSpPr>
        <p:spPr>
          <a:xfrm>
            <a:off x="803255" y="2078337"/>
            <a:ext cx="7395091" cy="584776"/>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3200" dirty="0" smtClean="0"/>
              <a:t>r = ± .70 </a:t>
            </a:r>
            <a:r>
              <a:rPr lang="en-US" sz="3200" dirty="0"/>
              <a:t>to ± </a:t>
            </a:r>
            <a:r>
              <a:rPr lang="en-US" sz="3200" dirty="0" smtClean="0"/>
              <a:t>.99 </a:t>
            </a:r>
            <a:r>
              <a:rPr lang="en-US" sz="3200" dirty="0"/>
              <a:t> </a:t>
            </a:r>
            <a:r>
              <a:rPr lang="en-US" sz="3200" dirty="0" smtClean="0"/>
              <a:t>    Strong Correlation</a:t>
            </a:r>
            <a:endParaRPr lang="en-US" sz="3200" dirty="0"/>
          </a:p>
        </p:txBody>
      </p:sp>
      <p:sp>
        <p:nvSpPr>
          <p:cNvPr id="6" name="TextBox 5"/>
          <p:cNvSpPr txBox="1"/>
          <p:nvPr/>
        </p:nvSpPr>
        <p:spPr>
          <a:xfrm>
            <a:off x="857569" y="3533312"/>
            <a:ext cx="7505381" cy="58477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3200" dirty="0" smtClean="0"/>
              <a:t>r = ± .40 to ±.69    Moderate Correlation</a:t>
            </a:r>
            <a:endParaRPr lang="en-US" sz="3200" dirty="0"/>
          </a:p>
        </p:txBody>
      </p:sp>
      <p:sp>
        <p:nvSpPr>
          <p:cNvPr id="7" name="TextBox 6"/>
          <p:cNvSpPr txBox="1"/>
          <p:nvPr/>
        </p:nvSpPr>
        <p:spPr>
          <a:xfrm>
            <a:off x="857569" y="5149139"/>
            <a:ext cx="7395091" cy="584776"/>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3200" dirty="0" smtClean="0"/>
              <a:t>r = </a:t>
            </a:r>
            <a:r>
              <a:rPr lang="en-US" sz="3200" dirty="0"/>
              <a:t>± </a:t>
            </a:r>
            <a:r>
              <a:rPr lang="en-US" sz="3200" dirty="0" smtClean="0"/>
              <a:t>.01 to ± .39      Weak Correlation</a:t>
            </a:r>
            <a:endParaRPr lang="en-US" sz="3200" dirty="0"/>
          </a:p>
        </p:txBody>
      </p:sp>
    </p:spTree>
    <p:extLst>
      <p:ext uri="{BB962C8B-B14F-4D97-AF65-F5344CB8AC3E}">
        <p14:creationId xmlns:p14="http://schemas.microsoft.com/office/powerpoint/2010/main" val="2452262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381000"/>
            <a:ext cx="7583487" cy="701272"/>
          </a:xfrm>
        </p:spPr>
        <p:txBody>
          <a:bodyPr/>
          <a:lstStyle/>
          <a:p>
            <a:pPr algn="ctr"/>
            <a:r>
              <a:rPr lang="en-US" dirty="0" smtClean="0"/>
              <a:t>Scatterplot &amp; Residual Plot</a:t>
            </a:r>
            <a:endParaRPr lang="en-US" dirty="0"/>
          </a:p>
        </p:txBody>
      </p:sp>
      <p:sp>
        <p:nvSpPr>
          <p:cNvPr id="3" name="TextBox 2"/>
          <p:cNvSpPr txBox="1"/>
          <p:nvPr/>
        </p:nvSpPr>
        <p:spPr>
          <a:xfrm>
            <a:off x="1082344" y="1373806"/>
            <a:ext cx="6891630" cy="369332"/>
          </a:xfrm>
          <a:prstGeom prst="rect">
            <a:avLst/>
          </a:prstGeom>
          <a:noFill/>
        </p:spPr>
        <p:txBody>
          <a:bodyPr wrap="none" rtlCol="0">
            <a:spAutoFit/>
          </a:bodyPr>
          <a:lstStyle/>
          <a:p>
            <a:r>
              <a:rPr lang="en-US" dirty="0" smtClean="0"/>
              <a:t>Sometimes you can spot a curved residual plot in the scatterplot</a:t>
            </a:r>
            <a:endParaRPr lang="en-US" dirty="0"/>
          </a:p>
        </p:txBody>
      </p:sp>
      <p:pic>
        <p:nvPicPr>
          <p:cNvPr id="4" name="Picture 3" descr="Screen Shot 2013-09-14 at 1.39.4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749" y="2190332"/>
            <a:ext cx="7213600" cy="3556000"/>
          </a:xfrm>
          <a:prstGeom prst="rect">
            <a:avLst/>
          </a:prstGeom>
        </p:spPr>
      </p:pic>
    </p:spTree>
    <p:extLst>
      <p:ext uri="{BB962C8B-B14F-4D97-AF65-F5344CB8AC3E}">
        <p14:creationId xmlns:p14="http://schemas.microsoft.com/office/powerpoint/2010/main" val="3865869682"/>
      </p:ext>
    </p:extLst>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447339"/>
            <a:ext cx="7583487" cy="678224"/>
          </a:xfrm>
        </p:spPr>
        <p:txBody>
          <a:bodyPr/>
          <a:lstStyle/>
          <a:p>
            <a:pPr algn="ctr"/>
            <a:r>
              <a:rPr lang="en-US" dirty="0" smtClean="0"/>
              <a:t>Slope and Correlation</a:t>
            </a:r>
            <a:endParaRPr lang="en-US" dirty="0"/>
          </a:p>
        </p:txBody>
      </p:sp>
      <p:sp>
        <p:nvSpPr>
          <p:cNvPr id="3" name="TextBox 2"/>
          <p:cNvSpPr txBox="1"/>
          <p:nvPr/>
        </p:nvSpPr>
        <p:spPr>
          <a:xfrm>
            <a:off x="897820" y="1503679"/>
            <a:ext cx="7465130" cy="369332"/>
          </a:xfrm>
          <a:prstGeom prst="rect">
            <a:avLst/>
          </a:prstGeom>
          <a:noFill/>
        </p:spPr>
        <p:txBody>
          <a:bodyPr wrap="none" rtlCol="0">
            <a:spAutoFit/>
          </a:bodyPr>
          <a:lstStyle/>
          <a:p>
            <a:r>
              <a:rPr lang="en-US" dirty="0" smtClean="0"/>
              <a:t>The slope and the correlation should be heading in the same direction</a:t>
            </a:r>
            <a:endParaRPr lang="en-US" dirty="0"/>
          </a:p>
        </p:txBody>
      </p:sp>
      <p:pic>
        <p:nvPicPr>
          <p:cNvPr id="4" name="Picture 3" descr="Screen Shot 2013-09-14 at 1.38.1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244" y="2540725"/>
            <a:ext cx="7277100" cy="3086100"/>
          </a:xfrm>
          <a:prstGeom prst="rect">
            <a:avLst/>
          </a:prstGeom>
        </p:spPr>
      </p:pic>
    </p:spTree>
    <p:extLst>
      <p:ext uri="{BB962C8B-B14F-4D97-AF65-F5344CB8AC3E}">
        <p14:creationId xmlns:p14="http://schemas.microsoft.com/office/powerpoint/2010/main" val="1835549539"/>
      </p:ext>
    </p:extLst>
  </p:cSld>
  <p:clrMapOvr>
    <a:masterClrMapping/>
  </p:clrMapOvr>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Ministers and Rum</a:t>
            </a:r>
            <a:endParaRPr lang="en-US" dirty="0"/>
          </a:p>
        </p:txBody>
      </p:sp>
      <p:pic>
        <p:nvPicPr>
          <p:cNvPr id="3" name="Picture 2" descr="Screen Shot 2013-09-23 at 12.38.5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830" y="1926379"/>
            <a:ext cx="3446740" cy="2810081"/>
          </a:xfrm>
          <a:prstGeom prst="rect">
            <a:avLst/>
          </a:prstGeom>
        </p:spPr>
      </p:pic>
      <p:pic>
        <p:nvPicPr>
          <p:cNvPr id="4" name="Picture 3" descr="Screen Shot 2013-09-23 at 12.40.3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1089" y="1926379"/>
            <a:ext cx="3759000" cy="2810081"/>
          </a:xfrm>
          <a:prstGeom prst="rect">
            <a:avLst/>
          </a:prstGeom>
        </p:spPr>
      </p:pic>
    </p:spTree>
    <p:extLst>
      <p:ext uri="{BB962C8B-B14F-4D97-AF65-F5344CB8AC3E}">
        <p14:creationId xmlns:p14="http://schemas.microsoft.com/office/powerpoint/2010/main" val="865161834"/>
      </p:ext>
    </p:extLst>
  </p:cSld>
  <p:clrMapOvr>
    <a:masterClrMapping/>
  </p:clrMapOvr>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Ministers and Rum</a:t>
            </a:r>
            <a:endParaRPr lang="en-US" dirty="0"/>
          </a:p>
        </p:txBody>
      </p:sp>
      <p:pic>
        <p:nvPicPr>
          <p:cNvPr id="3" name="Picture 2" descr="Screen Shot 2013-09-23 at 12.19.1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807647" y="1332775"/>
            <a:ext cx="4785089" cy="5219059"/>
          </a:xfrm>
          <a:prstGeom prst="rect">
            <a:avLst/>
          </a:prstGeom>
        </p:spPr>
      </p:pic>
      <p:sp>
        <p:nvSpPr>
          <p:cNvPr id="4" name="TextBox 3"/>
          <p:cNvSpPr txBox="1"/>
          <p:nvPr/>
        </p:nvSpPr>
        <p:spPr>
          <a:xfrm>
            <a:off x="5972992" y="2734404"/>
            <a:ext cx="2649659" cy="646331"/>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dirty="0" smtClean="0"/>
              <a:t>Explanatory Variable(X)</a:t>
            </a:r>
          </a:p>
          <a:p>
            <a:r>
              <a:rPr lang="en-US" dirty="0" smtClean="0"/>
              <a:t># of Methodist Ministers</a:t>
            </a:r>
            <a:endParaRPr lang="en-US" dirty="0"/>
          </a:p>
        </p:txBody>
      </p:sp>
      <p:sp>
        <p:nvSpPr>
          <p:cNvPr id="5" name="TextBox 4"/>
          <p:cNvSpPr txBox="1"/>
          <p:nvPr/>
        </p:nvSpPr>
        <p:spPr>
          <a:xfrm>
            <a:off x="5972992" y="4160256"/>
            <a:ext cx="2410485" cy="646331"/>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dirty="0" smtClean="0"/>
              <a:t>Response Variable(Y)</a:t>
            </a:r>
          </a:p>
          <a:p>
            <a:r>
              <a:rPr lang="en-US" dirty="0" smtClean="0"/>
              <a:t>Barrels of Cuban Rum</a:t>
            </a:r>
            <a:endParaRPr lang="en-US" dirty="0"/>
          </a:p>
        </p:txBody>
      </p:sp>
    </p:spTree>
    <p:extLst>
      <p:ext uri="{BB962C8B-B14F-4D97-AF65-F5344CB8AC3E}">
        <p14:creationId xmlns:p14="http://schemas.microsoft.com/office/powerpoint/2010/main" val="3479992742"/>
      </p:ext>
    </p:extLst>
  </p:cSld>
  <p:clrMapOvr>
    <a:masterClrMapping/>
  </p:clrMapOvr>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Ministers and Rum</a:t>
            </a:r>
            <a:endParaRPr lang="en-US" dirty="0"/>
          </a:p>
        </p:txBody>
      </p:sp>
      <p:pic>
        <p:nvPicPr>
          <p:cNvPr id="3" name="Picture 2" descr="Screen Shot 2013-09-23 at 1.05.3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463" y="1595982"/>
            <a:ext cx="3387178" cy="2522032"/>
          </a:xfrm>
          <a:prstGeom prst="rect">
            <a:avLst/>
          </a:prstGeom>
        </p:spPr>
      </p:pic>
      <p:pic>
        <p:nvPicPr>
          <p:cNvPr id="4" name="Picture 3" descr="Screen Shot 2013-09-23 at 1.06.0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9784" y="3853143"/>
            <a:ext cx="4541150" cy="2589072"/>
          </a:xfrm>
          <a:prstGeom prst="rect">
            <a:avLst/>
          </a:prstGeom>
        </p:spPr>
      </p:pic>
    </p:spTree>
    <p:extLst>
      <p:ext uri="{BB962C8B-B14F-4D97-AF65-F5344CB8AC3E}">
        <p14:creationId xmlns:p14="http://schemas.microsoft.com/office/powerpoint/2010/main" val="212590069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 Time and GPA</a:t>
            </a:r>
            <a:endParaRPr lang="en-US" dirty="0"/>
          </a:p>
        </p:txBody>
      </p:sp>
      <p:sp>
        <p:nvSpPr>
          <p:cNvPr id="3" name="TextBox 2"/>
          <p:cNvSpPr txBox="1"/>
          <p:nvPr/>
        </p:nvSpPr>
        <p:spPr>
          <a:xfrm>
            <a:off x="815117" y="2161194"/>
            <a:ext cx="4772661" cy="52322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800" dirty="0" smtClean="0"/>
              <a:t>Interpret the y-intercept(</a:t>
            </a:r>
            <a:r>
              <a:rPr lang="en-US" sz="2800" dirty="0"/>
              <a:t>a</a:t>
            </a:r>
            <a:r>
              <a:rPr lang="en-US" sz="2800" dirty="0" smtClean="0"/>
              <a:t>):</a:t>
            </a:r>
            <a:endParaRPr lang="en-US" sz="2800" dirty="0"/>
          </a:p>
        </p:txBody>
      </p:sp>
      <p:sp>
        <p:nvSpPr>
          <p:cNvPr id="6" name="TextBox 5"/>
          <p:cNvSpPr txBox="1"/>
          <p:nvPr/>
        </p:nvSpPr>
        <p:spPr>
          <a:xfrm>
            <a:off x="544893" y="3695446"/>
            <a:ext cx="7818057" cy="107721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3200" dirty="0" smtClean="0"/>
              <a:t>At </a:t>
            </a:r>
            <a:r>
              <a:rPr lang="en-US" sz="3200" u="sng" dirty="0" smtClean="0">
                <a:solidFill>
                  <a:srgbClr val="38ABED"/>
                </a:solidFill>
              </a:rPr>
              <a:t>0 hours of study</a:t>
            </a:r>
            <a:r>
              <a:rPr lang="en-US" sz="3200" dirty="0" smtClean="0"/>
              <a:t> our model predicts a </a:t>
            </a:r>
            <a:r>
              <a:rPr lang="en-US" sz="3200" u="sng" dirty="0" smtClean="0">
                <a:solidFill>
                  <a:srgbClr val="38ABED"/>
                </a:solidFill>
              </a:rPr>
              <a:t>GPA</a:t>
            </a:r>
            <a:r>
              <a:rPr lang="en-US" sz="3200" dirty="0" smtClean="0"/>
              <a:t> of </a:t>
            </a:r>
            <a:r>
              <a:rPr lang="en-US" sz="3200" u="sng" dirty="0" smtClean="0">
                <a:solidFill>
                  <a:srgbClr val="38ABED"/>
                </a:solidFill>
              </a:rPr>
              <a:t>1.8069326</a:t>
            </a:r>
            <a:r>
              <a:rPr lang="en-US" sz="3200" dirty="0" smtClean="0"/>
              <a:t>.</a:t>
            </a:r>
            <a:endParaRPr lang="en-US" sz="3200" dirty="0"/>
          </a:p>
        </p:txBody>
      </p:sp>
    </p:spTree>
    <p:extLst>
      <p:ext uri="{BB962C8B-B14F-4D97-AF65-F5344CB8AC3E}">
        <p14:creationId xmlns:p14="http://schemas.microsoft.com/office/powerpoint/2010/main" val="24075627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Ministers and Rum</a:t>
            </a:r>
            <a:endParaRPr lang="en-US" dirty="0"/>
          </a:p>
        </p:txBody>
      </p:sp>
      <p:sp>
        <p:nvSpPr>
          <p:cNvPr id="4" name="TextBox 3"/>
          <p:cNvSpPr txBox="1"/>
          <p:nvPr/>
        </p:nvSpPr>
        <p:spPr>
          <a:xfrm>
            <a:off x="532077" y="1887720"/>
            <a:ext cx="3161142" cy="369332"/>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en-US" dirty="0" smtClean="0"/>
              <a:t>1. Write the linear equation.</a:t>
            </a:r>
            <a:endParaRPr lang="en-US" dirty="0"/>
          </a:p>
        </p:txBody>
      </p:sp>
      <p:sp>
        <p:nvSpPr>
          <p:cNvPr id="5" name="TextBox 4"/>
          <p:cNvSpPr txBox="1"/>
          <p:nvPr/>
        </p:nvSpPr>
        <p:spPr>
          <a:xfrm>
            <a:off x="532077" y="3207074"/>
            <a:ext cx="7830873"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dirty="0" smtClean="0"/>
              <a:t>2. In your own words tell me what the meaning of the y-intercept is for this situation.</a:t>
            </a:r>
            <a:endParaRPr lang="en-US" dirty="0"/>
          </a:p>
        </p:txBody>
      </p:sp>
      <p:sp>
        <p:nvSpPr>
          <p:cNvPr id="6" name="TextBox 5"/>
          <p:cNvSpPr txBox="1"/>
          <p:nvPr/>
        </p:nvSpPr>
        <p:spPr>
          <a:xfrm>
            <a:off x="532078" y="4785894"/>
            <a:ext cx="8032646"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dirty="0" smtClean="0"/>
              <a:t>3. Make a prediction for the number of barrels of rum if there were 150 </a:t>
            </a:r>
            <a:r>
              <a:rPr lang="en-US" dirty="0" err="1" smtClean="0"/>
              <a:t>methodist</a:t>
            </a:r>
            <a:r>
              <a:rPr lang="en-US" dirty="0" smtClean="0"/>
              <a:t> ministers.</a:t>
            </a:r>
            <a:endParaRPr lang="en-US" dirty="0"/>
          </a:p>
        </p:txBody>
      </p:sp>
      <p:sp>
        <p:nvSpPr>
          <p:cNvPr id="7" name="TextBox 6"/>
          <p:cNvSpPr txBox="1"/>
          <p:nvPr/>
        </p:nvSpPr>
        <p:spPr>
          <a:xfrm>
            <a:off x="532078" y="2471108"/>
            <a:ext cx="7420158"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dirty="0" smtClean="0"/>
              <a:t>Predicted # of Barrels of Rum = 33.18073414 + 132.1220623(Ministers) </a:t>
            </a:r>
            <a:endParaRPr lang="en-US" dirty="0"/>
          </a:p>
        </p:txBody>
      </p:sp>
      <p:sp>
        <p:nvSpPr>
          <p:cNvPr id="8" name="TextBox 7"/>
          <p:cNvSpPr txBox="1"/>
          <p:nvPr/>
        </p:nvSpPr>
        <p:spPr>
          <a:xfrm>
            <a:off x="676264" y="4140368"/>
            <a:ext cx="7161936"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dirty="0" smtClean="0"/>
              <a:t>If there were no ministers we could expect about 33 barrels of rum</a:t>
            </a:r>
            <a:endParaRPr lang="en-US" dirty="0"/>
          </a:p>
        </p:txBody>
      </p:sp>
      <p:sp>
        <p:nvSpPr>
          <p:cNvPr id="9" name="TextBox 8"/>
          <p:cNvSpPr txBox="1"/>
          <p:nvPr/>
        </p:nvSpPr>
        <p:spPr>
          <a:xfrm>
            <a:off x="742241" y="5822908"/>
            <a:ext cx="6758881"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dirty="0" smtClean="0"/>
              <a:t>Plugging 150 into the linear equation predicts 19,851.5 barrels.</a:t>
            </a:r>
            <a:endParaRPr lang="en-US" dirty="0"/>
          </a:p>
        </p:txBody>
      </p:sp>
    </p:spTree>
    <p:extLst>
      <p:ext uri="{BB962C8B-B14F-4D97-AF65-F5344CB8AC3E}">
        <p14:creationId xmlns:p14="http://schemas.microsoft.com/office/powerpoint/2010/main" val="26359959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381000"/>
            <a:ext cx="7583487" cy="542747"/>
          </a:xfrm>
        </p:spPr>
        <p:txBody>
          <a:bodyPr/>
          <a:lstStyle/>
          <a:p>
            <a:r>
              <a:rPr lang="en-US" dirty="0" smtClean="0"/>
              <a:t>Ministers and Rum</a:t>
            </a:r>
            <a:endParaRPr lang="en-US" dirty="0"/>
          </a:p>
        </p:txBody>
      </p:sp>
      <p:sp>
        <p:nvSpPr>
          <p:cNvPr id="4" name="TextBox 3"/>
          <p:cNvSpPr txBox="1"/>
          <p:nvPr/>
        </p:nvSpPr>
        <p:spPr>
          <a:xfrm>
            <a:off x="532078" y="5245625"/>
            <a:ext cx="8032646"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dirty="0" smtClean="0"/>
              <a:t>6. The correlation is near perfect, what conclusions can be made here?</a:t>
            </a:r>
            <a:endParaRPr lang="en-US" dirty="0"/>
          </a:p>
        </p:txBody>
      </p:sp>
      <p:sp>
        <p:nvSpPr>
          <p:cNvPr id="5" name="TextBox 4"/>
          <p:cNvSpPr txBox="1"/>
          <p:nvPr/>
        </p:nvSpPr>
        <p:spPr>
          <a:xfrm>
            <a:off x="532078" y="3579067"/>
            <a:ext cx="7830873"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dirty="0" smtClean="0"/>
              <a:t>5. Describe the association between Ministers and Rum.</a:t>
            </a:r>
            <a:endParaRPr lang="en-US" dirty="0"/>
          </a:p>
        </p:txBody>
      </p:sp>
      <p:sp>
        <p:nvSpPr>
          <p:cNvPr id="6" name="TextBox 5"/>
          <p:cNvSpPr txBox="1"/>
          <p:nvPr/>
        </p:nvSpPr>
        <p:spPr>
          <a:xfrm>
            <a:off x="532079" y="1174129"/>
            <a:ext cx="8032646" cy="92333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dirty="0"/>
              <a:t>4</a:t>
            </a:r>
            <a:r>
              <a:rPr lang="en-US" dirty="0" smtClean="0"/>
              <a:t>. Make a prediction for the number of barrels of rum if there were 400 </a:t>
            </a:r>
            <a:r>
              <a:rPr lang="en-US" dirty="0" err="1" smtClean="0"/>
              <a:t>methodist</a:t>
            </a:r>
            <a:r>
              <a:rPr lang="en-US" dirty="0" smtClean="0"/>
              <a:t> ministers…..What would be your concerns with making this type of prediction?</a:t>
            </a:r>
            <a:endParaRPr lang="en-US" dirty="0"/>
          </a:p>
        </p:txBody>
      </p:sp>
      <p:sp>
        <p:nvSpPr>
          <p:cNvPr id="3" name="TextBox 2"/>
          <p:cNvSpPr txBox="1"/>
          <p:nvPr/>
        </p:nvSpPr>
        <p:spPr>
          <a:xfrm>
            <a:off x="610288" y="2424600"/>
            <a:ext cx="7954437" cy="92333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dirty="0" smtClean="0"/>
              <a:t>Plugging 400 into the linear model predicts 52,882 barrels…….this is a concern because we are predicting beyond the domain of the x-axis…..this is called </a:t>
            </a:r>
            <a:r>
              <a:rPr lang="en-US" dirty="0" smtClean="0">
                <a:solidFill>
                  <a:srgbClr val="FFFF00"/>
                </a:solidFill>
              </a:rPr>
              <a:t>EXTRAPOLATION</a:t>
            </a:r>
            <a:r>
              <a:rPr lang="en-US" dirty="0" smtClean="0"/>
              <a:t>.</a:t>
            </a:r>
            <a:endParaRPr lang="en-US" dirty="0"/>
          </a:p>
        </p:txBody>
      </p:sp>
      <p:sp>
        <p:nvSpPr>
          <p:cNvPr id="7" name="TextBox 6"/>
          <p:cNvSpPr txBox="1"/>
          <p:nvPr/>
        </p:nvSpPr>
        <p:spPr>
          <a:xfrm>
            <a:off x="532078" y="4206113"/>
            <a:ext cx="7521743" cy="6463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dirty="0" smtClean="0"/>
              <a:t>There is a strong positive linear association between the # of </a:t>
            </a:r>
            <a:r>
              <a:rPr lang="en-US" dirty="0" err="1" smtClean="0"/>
              <a:t>methodist</a:t>
            </a:r>
            <a:r>
              <a:rPr lang="en-US" dirty="0" smtClean="0"/>
              <a:t> ministers and the # of barrels of rum.</a:t>
            </a:r>
            <a:endParaRPr lang="en-US" dirty="0"/>
          </a:p>
        </p:txBody>
      </p:sp>
      <p:sp>
        <p:nvSpPr>
          <p:cNvPr id="8" name="TextBox 7"/>
          <p:cNvSpPr txBox="1"/>
          <p:nvPr/>
        </p:nvSpPr>
        <p:spPr>
          <a:xfrm>
            <a:off x="532078" y="5832971"/>
            <a:ext cx="8032646" cy="6463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dirty="0" smtClean="0"/>
              <a:t>We cannot make conclusions or cause and effect. We can only SUGGEST an association.</a:t>
            </a:r>
            <a:endParaRPr lang="en-US" dirty="0"/>
          </a:p>
        </p:txBody>
      </p:sp>
    </p:spTree>
    <p:extLst>
      <p:ext uri="{BB962C8B-B14F-4D97-AF65-F5344CB8AC3E}">
        <p14:creationId xmlns:p14="http://schemas.microsoft.com/office/powerpoint/2010/main" val="35789546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heckerboard(across)">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Ministers and Rum</a:t>
            </a:r>
            <a:endParaRPr lang="en-US" dirty="0"/>
          </a:p>
        </p:txBody>
      </p:sp>
      <p:sp>
        <p:nvSpPr>
          <p:cNvPr id="6" name="TextBox 5"/>
          <p:cNvSpPr txBox="1"/>
          <p:nvPr/>
        </p:nvSpPr>
        <p:spPr>
          <a:xfrm>
            <a:off x="532078" y="1834186"/>
            <a:ext cx="8032646"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dirty="0" smtClean="0"/>
              <a:t>7. Since it is not likely that the ministers were drinking the rum, what might be a </a:t>
            </a:r>
            <a:r>
              <a:rPr lang="en-US" i="1" dirty="0" smtClean="0"/>
              <a:t>lurking variable</a:t>
            </a:r>
            <a:r>
              <a:rPr lang="en-US" dirty="0" smtClean="0"/>
              <a:t> for this situation?</a:t>
            </a:r>
            <a:endParaRPr lang="en-US" dirty="0"/>
          </a:p>
        </p:txBody>
      </p:sp>
      <p:sp>
        <p:nvSpPr>
          <p:cNvPr id="7" name="TextBox 6"/>
          <p:cNvSpPr txBox="1"/>
          <p:nvPr/>
        </p:nvSpPr>
        <p:spPr>
          <a:xfrm>
            <a:off x="692759" y="3117647"/>
            <a:ext cx="7871965" cy="6463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dirty="0" smtClean="0"/>
              <a:t>Population increase from 1860 to 1940 brings a demand for more ministers and more rum</a:t>
            </a:r>
            <a:endParaRPr lang="en-US" dirty="0"/>
          </a:p>
        </p:txBody>
      </p:sp>
    </p:spTree>
    <p:extLst>
      <p:ext uri="{BB962C8B-B14F-4D97-AF65-F5344CB8AC3E}">
        <p14:creationId xmlns:p14="http://schemas.microsoft.com/office/powerpoint/2010/main" val="13539391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Ministers and Rum</a:t>
            </a:r>
            <a:endParaRPr lang="en-US" dirty="0"/>
          </a:p>
        </p:txBody>
      </p:sp>
      <p:pic>
        <p:nvPicPr>
          <p:cNvPr id="5" name="Picture 4" descr="Screen Shot 2013-09-23 at 1.06.3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0121" y="1425388"/>
            <a:ext cx="3666557" cy="2717632"/>
          </a:xfrm>
          <a:prstGeom prst="rect">
            <a:avLst/>
          </a:prstGeom>
        </p:spPr>
      </p:pic>
      <p:sp>
        <p:nvSpPr>
          <p:cNvPr id="7" name="TextBox 6"/>
          <p:cNvSpPr txBox="1"/>
          <p:nvPr/>
        </p:nvSpPr>
        <p:spPr>
          <a:xfrm>
            <a:off x="532078" y="1709204"/>
            <a:ext cx="4333726"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dirty="0"/>
              <a:t>8</a:t>
            </a:r>
            <a:r>
              <a:rPr lang="en-US" dirty="0" smtClean="0"/>
              <a:t>. What year created the largest residual in </a:t>
            </a:r>
            <a:r>
              <a:rPr lang="en-US" smtClean="0"/>
              <a:t>this situation?</a:t>
            </a:r>
            <a:endParaRPr lang="en-US" dirty="0"/>
          </a:p>
        </p:txBody>
      </p:sp>
      <p:sp>
        <p:nvSpPr>
          <p:cNvPr id="8" name="TextBox 7"/>
          <p:cNvSpPr txBox="1"/>
          <p:nvPr/>
        </p:nvSpPr>
        <p:spPr>
          <a:xfrm>
            <a:off x="1435000" y="3068162"/>
            <a:ext cx="668873"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dirty="0" smtClean="0"/>
              <a:t>1920</a:t>
            </a:r>
            <a:endParaRPr lang="en-US" dirty="0"/>
          </a:p>
        </p:txBody>
      </p:sp>
      <p:cxnSp>
        <p:nvCxnSpPr>
          <p:cNvPr id="10" name="Straight Arrow Connector 9"/>
          <p:cNvCxnSpPr/>
          <p:nvPr/>
        </p:nvCxnSpPr>
        <p:spPr>
          <a:xfrm>
            <a:off x="2408161" y="3216621"/>
            <a:ext cx="4370976" cy="478369"/>
          </a:xfrm>
          <a:prstGeom prst="straightConnector1">
            <a:avLst/>
          </a:prstGeom>
          <a:ln>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535072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762" y="432908"/>
            <a:ext cx="8601025" cy="776025"/>
          </a:xfrm>
        </p:spPr>
        <p:txBody>
          <a:bodyPr/>
          <a:lstStyle/>
          <a:p>
            <a:r>
              <a:rPr lang="en-US" dirty="0" smtClean="0"/>
              <a:t>Correlation Does Not Imply Causation</a:t>
            </a:r>
            <a:endParaRPr lang="en-US" dirty="0"/>
          </a:p>
        </p:txBody>
      </p:sp>
      <p:pic>
        <p:nvPicPr>
          <p:cNvPr id="3" name="Picture 2" descr="Screen Shot 2013-09-14 at 1.51.4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6831" y="1584210"/>
            <a:ext cx="3238500" cy="4508500"/>
          </a:xfrm>
          <a:prstGeom prst="rect">
            <a:avLst/>
          </a:prstGeom>
        </p:spPr>
      </p:pic>
    </p:spTree>
    <p:extLst>
      <p:ext uri="{BB962C8B-B14F-4D97-AF65-F5344CB8AC3E}">
        <p14:creationId xmlns:p14="http://schemas.microsoft.com/office/powerpoint/2010/main" val="3885988877"/>
      </p:ext>
    </p:extLst>
  </p:cSld>
  <p:clrMapOvr>
    <a:masterClrMapping/>
  </p:clrMapOvr>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 Span </a:t>
            </a:r>
            <a:r>
              <a:rPr lang="en-US" dirty="0" err="1" smtClean="0"/>
              <a:t>vs</a:t>
            </a:r>
            <a:r>
              <a:rPr lang="en-US" dirty="0" smtClean="0"/>
              <a:t> Foot Length</a:t>
            </a:r>
            <a:endParaRPr lang="en-US" dirty="0"/>
          </a:p>
        </p:txBody>
      </p:sp>
      <p:pic>
        <p:nvPicPr>
          <p:cNvPr id="3" name="Picture 2" descr="Screen Shot 2014-09-29 at 8.45.0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7882" y="1897664"/>
            <a:ext cx="5199529" cy="3809865"/>
          </a:xfrm>
          <a:prstGeom prst="rect">
            <a:avLst/>
          </a:prstGeom>
        </p:spPr>
      </p:pic>
      <p:sp>
        <p:nvSpPr>
          <p:cNvPr id="4" name="TextBox 3"/>
          <p:cNvSpPr txBox="1"/>
          <p:nvPr/>
        </p:nvSpPr>
        <p:spPr>
          <a:xfrm>
            <a:off x="3421529" y="6185647"/>
            <a:ext cx="1743687"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dirty="0" smtClean="0"/>
              <a:t>Hand Span(cm)</a:t>
            </a:r>
            <a:endParaRPr lang="en-US" dirty="0"/>
          </a:p>
        </p:txBody>
      </p:sp>
      <p:sp>
        <p:nvSpPr>
          <p:cNvPr id="5" name="TextBox 4"/>
          <p:cNvSpPr txBox="1"/>
          <p:nvPr/>
        </p:nvSpPr>
        <p:spPr>
          <a:xfrm rot="16200000">
            <a:off x="-144565" y="3469341"/>
            <a:ext cx="1848057"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dirty="0" smtClean="0"/>
              <a:t>Foot Length (in)</a:t>
            </a:r>
            <a:endParaRPr lang="en-US" dirty="0"/>
          </a:p>
        </p:txBody>
      </p:sp>
    </p:spTree>
    <p:extLst>
      <p:ext uri="{BB962C8B-B14F-4D97-AF65-F5344CB8AC3E}">
        <p14:creationId xmlns:p14="http://schemas.microsoft.com/office/powerpoint/2010/main" val="13413323"/>
      </p:ext>
    </p:extLst>
  </p:cSld>
  <p:clrMapOvr>
    <a:masterClrMapping/>
  </p:clrMapOvr>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 Span </a:t>
            </a:r>
            <a:r>
              <a:rPr lang="en-US" dirty="0" err="1" smtClean="0"/>
              <a:t>vs</a:t>
            </a:r>
            <a:r>
              <a:rPr lang="en-US" dirty="0" smtClean="0"/>
              <a:t> Foot Length</a:t>
            </a:r>
            <a:endParaRPr lang="en-US" dirty="0"/>
          </a:p>
        </p:txBody>
      </p:sp>
      <p:sp>
        <p:nvSpPr>
          <p:cNvPr id="4" name="TextBox 3"/>
          <p:cNvSpPr txBox="1"/>
          <p:nvPr/>
        </p:nvSpPr>
        <p:spPr>
          <a:xfrm>
            <a:off x="1255059" y="1947725"/>
            <a:ext cx="6354587"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dirty="0" smtClean="0"/>
              <a:t>Predicted Foot Length = 1.17366746 + .4165143(Hand Span)</a:t>
            </a:r>
            <a:endParaRPr lang="en-US" dirty="0"/>
          </a:p>
        </p:txBody>
      </p:sp>
      <p:sp>
        <p:nvSpPr>
          <p:cNvPr id="6" name="TextBox 5"/>
          <p:cNvSpPr txBox="1"/>
          <p:nvPr/>
        </p:nvSpPr>
        <p:spPr>
          <a:xfrm>
            <a:off x="1434353" y="2908158"/>
            <a:ext cx="1918840" cy="369332"/>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r>
              <a:rPr lang="en-US" dirty="0" smtClean="0"/>
              <a:t>Interpret a,b,r,r</a:t>
            </a:r>
            <a:r>
              <a:rPr lang="en-US" baseline="30000" dirty="0" smtClean="0"/>
              <a:t>2</a:t>
            </a:r>
            <a:endParaRPr lang="en-US" dirty="0"/>
          </a:p>
        </p:txBody>
      </p:sp>
      <p:sp>
        <p:nvSpPr>
          <p:cNvPr id="7" name="TextBox 6"/>
          <p:cNvSpPr txBox="1"/>
          <p:nvPr/>
        </p:nvSpPr>
        <p:spPr>
          <a:xfrm>
            <a:off x="779463" y="3560197"/>
            <a:ext cx="7910451"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r>
              <a:rPr lang="en-US" dirty="0" smtClean="0"/>
              <a:t>At a hand span of 0 cm our model predicts a foot size of about 1.17 inches</a:t>
            </a:r>
            <a:endParaRPr lang="en-US" dirty="0"/>
          </a:p>
        </p:txBody>
      </p:sp>
      <p:sp>
        <p:nvSpPr>
          <p:cNvPr id="8" name="TextBox 7"/>
          <p:cNvSpPr txBox="1"/>
          <p:nvPr/>
        </p:nvSpPr>
        <p:spPr>
          <a:xfrm>
            <a:off x="779463" y="4159186"/>
            <a:ext cx="7910451" cy="64633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dirty="0" smtClean="0"/>
              <a:t>For every additional cm in hand span our model predicts and </a:t>
            </a:r>
            <a:r>
              <a:rPr lang="en-US" dirty="0" err="1" smtClean="0"/>
              <a:t>avg</a:t>
            </a:r>
            <a:r>
              <a:rPr lang="en-US" dirty="0" smtClean="0"/>
              <a:t> increase of about .417 inches in foot length.</a:t>
            </a:r>
            <a:endParaRPr lang="en-US" dirty="0"/>
          </a:p>
        </p:txBody>
      </p:sp>
      <p:sp>
        <p:nvSpPr>
          <p:cNvPr id="9" name="TextBox 8"/>
          <p:cNvSpPr txBox="1"/>
          <p:nvPr/>
        </p:nvSpPr>
        <p:spPr>
          <a:xfrm>
            <a:off x="779463" y="5020235"/>
            <a:ext cx="7868149" cy="64633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dirty="0" smtClean="0"/>
              <a:t>There is a moderate positive linear relationship between hand span and foot length.</a:t>
            </a:r>
            <a:endParaRPr lang="en-US" dirty="0"/>
          </a:p>
        </p:txBody>
      </p:sp>
      <p:sp>
        <p:nvSpPr>
          <p:cNvPr id="10" name="TextBox 9"/>
          <p:cNvSpPr txBox="1"/>
          <p:nvPr/>
        </p:nvSpPr>
        <p:spPr>
          <a:xfrm>
            <a:off x="779463" y="5821687"/>
            <a:ext cx="7868149" cy="66278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dirty="0" smtClean="0"/>
              <a:t>47.5% of the variation in foot length can be explained by the linear relationship with Hand Span.</a:t>
            </a:r>
            <a:endParaRPr lang="en-US" dirty="0"/>
          </a:p>
        </p:txBody>
      </p:sp>
      <p:sp>
        <p:nvSpPr>
          <p:cNvPr id="3" name="TextBox 2"/>
          <p:cNvSpPr txBox="1"/>
          <p:nvPr/>
        </p:nvSpPr>
        <p:spPr>
          <a:xfrm>
            <a:off x="4321736" y="2849613"/>
            <a:ext cx="122882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R</a:t>
            </a:r>
            <a:r>
              <a:rPr lang="en-US" baseline="30000" dirty="0" smtClean="0"/>
              <a:t>2</a:t>
            </a:r>
            <a:r>
              <a:rPr lang="en-US" dirty="0" smtClean="0"/>
              <a:t> = .4750</a:t>
            </a:r>
            <a:endParaRPr lang="en-US" dirty="0"/>
          </a:p>
        </p:txBody>
      </p:sp>
    </p:spTree>
    <p:extLst>
      <p:ext uri="{BB962C8B-B14F-4D97-AF65-F5344CB8AC3E}">
        <p14:creationId xmlns:p14="http://schemas.microsoft.com/office/powerpoint/2010/main" val="17121799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762" y="432908"/>
            <a:ext cx="8601025" cy="776025"/>
          </a:xfrm>
        </p:spPr>
        <p:txBody>
          <a:bodyPr/>
          <a:lstStyle/>
          <a:p>
            <a:r>
              <a:rPr lang="en-US" dirty="0" smtClean="0"/>
              <a:t>Correlation Does Not Imply Causation</a:t>
            </a:r>
            <a:endParaRPr lang="en-US" dirty="0"/>
          </a:p>
        </p:txBody>
      </p:sp>
      <p:pic>
        <p:nvPicPr>
          <p:cNvPr id="4" name="Picture 3" descr="Screen Shot 2013-09-14 at 1.50.2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0506" y="1556508"/>
            <a:ext cx="6248400" cy="4419600"/>
          </a:xfrm>
          <a:prstGeom prst="rect">
            <a:avLst/>
          </a:prstGeom>
        </p:spPr>
      </p:pic>
    </p:spTree>
    <p:extLst>
      <p:ext uri="{BB962C8B-B14F-4D97-AF65-F5344CB8AC3E}">
        <p14:creationId xmlns:p14="http://schemas.microsoft.com/office/powerpoint/2010/main" val="3159835367"/>
      </p:ext>
    </p:extLst>
  </p:cSld>
  <p:clrMapOvr>
    <a:masterClrMapping/>
  </p:clrMapOvr>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762" y="432908"/>
            <a:ext cx="8601025" cy="776025"/>
          </a:xfrm>
        </p:spPr>
        <p:txBody>
          <a:bodyPr/>
          <a:lstStyle/>
          <a:p>
            <a:r>
              <a:rPr lang="en-US" dirty="0" smtClean="0"/>
              <a:t>Correlation Does Not Imply Causation</a:t>
            </a:r>
            <a:endParaRPr lang="en-US" dirty="0"/>
          </a:p>
        </p:txBody>
      </p:sp>
      <p:pic>
        <p:nvPicPr>
          <p:cNvPr id="5" name="Picture 4" descr="Screen Shot 2013-09-14 at 1.48.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8488" y="1819177"/>
            <a:ext cx="5308600" cy="3721100"/>
          </a:xfrm>
          <a:prstGeom prst="rect">
            <a:avLst/>
          </a:prstGeom>
        </p:spPr>
      </p:pic>
    </p:spTree>
    <p:extLst>
      <p:ext uri="{BB962C8B-B14F-4D97-AF65-F5344CB8AC3E}">
        <p14:creationId xmlns:p14="http://schemas.microsoft.com/office/powerpoint/2010/main" val="242803143"/>
      </p:ext>
    </p:extLst>
  </p:cSld>
  <p:clrMapOvr>
    <a:masterClrMapping/>
  </p:clrMapOvr>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762" y="432908"/>
            <a:ext cx="8601025" cy="776025"/>
          </a:xfrm>
        </p:spPr>
        <p:txBody>
          <a:bodyPr/>
          <a:lstStyle/>
          <a:p>
            <a:r>
              <a:rPr lang="en-US" dirty="0" smtClean="0"/>
              <a:t>Correlation Does Not Imply Causation</a:t>
            </a:r>
            <a:endParaRPr lang="en-US" dirty="0"/>
          </a:p>
        </p:txBody>
      </p:sp>
      <p:pic>
        <p:nvPicPr>
          <p:cNvPr id="3" name="Picture 2" descr="Screen Shot 2013-09-14 at 1.50.0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9275" y="1519534"/>
            <a:ext cx="4991100" cy="5041900"/>
          </a:xfrm>
          <a:prstGeom prst="rect">
            <a:avLst/>
          </a:prstGeom>
        </p:spPr>
      </p:pic>
    </p:spTree>
    <p:extLst>
      <p:ext uri="{BB962C8B-B14F-4D97-AF65-F5344CB8AC3E}">
        <p14:creationId xmlns:p14="http://schemas.microsoft.com/office/powerpoint/2010/main" val="422326303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 Time and GPA</a:t>
            </a:r>
            <a:endParaRPr lang="en-US" dirty="0"/>
          </a:p>
        </p:txBody>
      </p:sp>
      <p:sp>
        <p:nvSpPr>
          <p:cNvPr id="3" name="TextBox 2"/>
          <p:cNvSpPr txBox="1"/>
          <p:nvPr/>
        </p:nvSpPr>
        <p:spPr>
          <a:xfrm>
            <a:off x="815117" y="2161194"/>
            <a:ext cx="4695867" cy="52322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800" dirty="0" smtClean="0"/>
              <a:t>Interpret the correlation(r):</a:t>
            </a:r>
            <a:endParaRPr lang="en-US" sz="2800" dirty="0"/>
          </a:p>
        </p:txBody>
      </p:sp>
      <p:sp>
        <p:nvSpPr>
          <p:cNvPr id="6" name="TextBox 5"/>
          <p:cNvSpPr txBox="1"/>
          <p:nvPr/>
        </p:nvSpPr>
        <p:spPr>
          <a:xfrm>
            <a:off x="544893" y="3695446"/>
            <a:ext cx="7818057" cy="156966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3200" dirty="0" smtClean="0"/>
              <a:t>There is a </a:t>
            </a:r>
            <a:r>
              <a:rPr lang="en-US" sz="3200" u="sng" dirty="0" smtClean="0">
                <a:solidFill>
                  <a:srgbClr val="38ABED"/>
                </a:solidFill>
              </a:rPr>
              <a:t>strong positive</a:t>
            </a:r>
            <a:r>
              <a:rPr lang="en-US" sz="3200" dirty="0" smtClean="0">
                <a:solidFill>
                  <a:schemeClr val="bg1"/>
                </a:solidFill>
              </a:rPr>
              <a:t> linear </a:t>
            </a:r>
            <a:r>
              <a:rPr lang="en-US" sz="3200" dirty="0" smtClean="0"/>
              <a:t>association between </a:t>
            </a:r>
            <a:r>
              <a:rPr lang="en-US" sz="3200" u="sng" dirty="0" smtClean="0">
                <a:solidFill>
                  <a:srgbClr val="38ABED"/>
                </a:solidFill>
              </a:rPr>
              <a:t>hours of study</a:t>
            </a:r>
            <a:r>
              <a:rPr lang="en-US" sz="3200" dirty="0" smtClean="0"/>
              <a:t> and </a:t>
            </a:r>
            <a:r>
              <a:rPr lang="en-US" sz="3200" u="sng" dirty="0" smtClean="0">
                <a:solidFill>
                  <a:srgbClr val="38ABED"/>
                </a:solidFill>
              </a:rPr>
              <a:t>GPA</a:t>
            </a:r>
            <a:r>
              <a:rPr lang="en-US" sz="3200" dirty="0" smtClean="0"/>
              <a:t>.  </a:t>
            </a:r>
            <a:endParaRPr lang="en-US" sz="3200" dirty="0"/>
          </a:p>
        </p:txBody>
      </p:sp>
    </p:spTree>
    <p:extLst>
      <p:ext uri="{BB962C8B-B14F-4D97-AF65-F5344CB8AC3E}">
        <p14:creationId xmlns:p14="http://schemas.microsoft.com/office/powerpoint/2010/main" val="26380241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762" y="432908"/>
            <a:ext cx="8601025" cy="776025"/>
          </a:xfrm>
        </p:spPr>
        <p:txBody>
          <a:bodyPr/>
          <a:lstStyle/>
          <a:p>
            <a:r>
              <a:rPr lang="en-US" dirty="0" smtClean="0"/>
              <a:t>Correlation Does Not Imply Causation</a:t>
            </a:r>
            <a:endParaRPr lang="en-US" dirty="0"/>
          </a:p>
        </p:txBody>
      </p:sp>
      <p:pic>
        <p:nvPicPr>
          <p:cNvPr id="4" name="Picture 3" descr="Screen Shot 2013-09-14 at 1.55.1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0187" y="1557685"/>
            <a:ext cx="7042449" cy="4645958"/>
          </a:xfrm>
          <a:prstGeom prst="rect">
            <a:avLst/>
          </a:prstGeom>
        </p:spPr>
      </p:pic>
    </p:spTree>
    <p:extLst>
      <p:ext uri="{BB962C8B-B14F-4D97-AF65-F5344CB8AC3E}">
        <p14:creationId xmlns:p14="http://schemas.microsoft.com/office/powerpoint/2010/main" val="3914276752"/>
      </p:ext>
    </p:extLst>
  </p:cSld>
  <p:clrMapOvr>
    <a:masterClrMapping/>
  </p:clrMapOvr>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762" y="432908"/>
            <a:ext cx="8601025" cy="776025"/>
          </a:xfrm>
        </p:spPr>
        <p:txBody>
          <a:bodyPr/>
          <a:lstStyle/>
          <a:p>
            <a:r>
              <a:rPr lang="en-US" dirty="0" smtClean="0"/>
              <a:t>Correlation Does Not Imply Causation</a:t>
            </a:r>
            <a:endParaRPr lang="en-US" dirty="0"/>
          </a:p>
        </p:txBody>
      </p:sp>
      <p:pic>
        <p:nvPicPr>
          <p:cNvPr id="3" name="Picture 2" descr="Screen Shot 2013-09-14 at 1.48.5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425" y="1567478"/>
            <a:ext cx="7327900" cy="4368800"/>
          </a:xfrm>
          <a:prstGeom prst="rect">
            <a:avLst/>
          </a:prstGeom>
        </p:spPr>
      </p:pic>
    </p:spTree>
    <p:extLst>
      <p:ext uri="{BB962C8B-B14F-4D97-AF65-F5344CB8AC3E}">
        <p14:creationId xmlns:p14="http://schemas.microsoft.com/office/powerpoint/2010/main" val="2316068786"/>
      </p:ext>
    </p:extLst>
  </p:cSld>
  <p:clrMapOvr>
    <a:masterClrMapping/>
  </p:clrMapOvr>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762" y="432908"/>
            <a:ext cx="8601025" cy="776025"/>
          </a:xfrm>
        </p:spPr>
        <p:txBody>
          <a:bodyPr/>
          <a:lstStyle/>
          <a:p>
            <a:r>
              <a:rPr lang="en-US" dirty="0" smtClean="0"/>
              <a:t>Correlation Does Not Imply Causation</a:t>
            </a:r>
            <a:endParaRPr lang="en-US" dirty="0"/>
          </a:p>
        </p:txBody>
      </p:sp>
      <p:pic>
        <p:nvPicPr>
          <p:cNvPr id="4" name="Picture 3" descr="Screen Shot 2013-09-14 at 1.53.3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2131" y="1557112"/>
            <a:ext cx="3693306" cy="4666029"/>
          </a:xfrm>
          <a:prstGeom prst="rect">
            <a:avLst/>
          </a:prstGeom>
        </p:spPr>
      </p:pic>
    </p:spTree>
    <p:extLst>
      <p:ext uri="{BB962C8B-B14F-4D97-AF65-F5344CB8AC3E}">
        <p14:creationId xmlns:p14="http://schemas.microsoft.com/office/powerpoint/2010/main" val="347626132"/>
      </p:ext>
    </p:extLst>
  </p:cSld>
  <p:clrMapOvr>
    <a:masterClrMapping/>
  </p:clrMapOvr>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278" y="268941"/>
            <a:ext cx="3818310" cy="633506"/>
          </a:xfrm>
        </p:spPr>
        <p:txBody>
          <a:bodyPr/>
          <a:lstStyle/>
          <a:p>
            <a:r>
              <a:rPr lang="en-US" dirty="0" smtClean="0"/>
              <a:t>Text Messaging</a:t>
            </a:r>
            <a:endParaRPr lang="en-US" dirty="0"/>
          </a:p>
        </p:txBody>
      </p:sp>
      <p:sp>
        <p:nvSpPr>
          <p:cNvPr id="3" name="TextBox 2"/>
          <p:cNvSpPr txBox="1"/>
          <p:nvPr/>
        </p:nvSpPr>
        <p:spPr>
          <a:xfrm>
            <a:off x="448236" y="1078786"/>
            <a:ext cx="7739529"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dirty="0" smtClean="0"/>
              <a:t>18 Students text messages(sent and received) for the past 24 hours per were recorded.</a:t>
            </a:r>
          </a:p>
          <a:p>
            <a:endParaRPr lang="en-US" dirty="0"/>
          </a:p>
          <a:p>
            <a:r>
              <a:rPr lang="en-US" dirty="0" smtClean="0"/>
              <a:t>Is there a linear relationship between sending and receiving messages?</a:t>
            </a:r>
            <a:endParaRPr lang="en-US" dirty="0"/>
          </a:p>
        </p:txBody>
      </p:sp>
      <p:sp>
        <p:nvSpPr>
          <p:cNvPr id="5" name="TextBox 4"/>
          <p:cNvSpPr txBox="1"/>
          <p:nvPr/>
        </p:nvSpPr>
        <p:spPr>
          <a:xfrm>
            <a:off x="7022353" y="627529"/>
            <a:ext cx="1027069"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dirty="0" smtClean="0">
                <a:solidFill>
                  <a:srgbClr val="000000"/>
                </a:solidFill>
              </a:rPr>
              <a:t>Period 2</a:t>
            </a:r>
            <a:endParaRPr lang="en-US" dirty="0">
              <a:solidFill>
                <a:srgbClr val="000000"/>
              </a:solidFill>
            </a:endParaRPr>
          </a:p>
        </p:txBody>
      </p:sp>
      <p:pic>
        <p:nvPicPr>
          <p:cNvPr id="6" name="Picture 5" descr="per2dat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2743" y="2704031"/>
            <a:ext cx="3179219" cy="2403189"/>
          </a:xfrm>
          <a:prstGeom prst="rect">
            <a:avLst/>
          </a:prstGeom>
        </p:spPr>
      </p:pic>
      <p:sp>
        <p:nvSpPr>
          <p:cNvPr id="8" name="TextBox 7"/>
          <p:cNvSpPr txBox="1"/>
          <p:nvPr/>
        </p:nvSpPr>
        <p:spPr>
          <a:xfrm>
            <a:off x="921817" y="5284979"/>
            <a:ext cx="6100536"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dirty="0" smtClean="0"/>
              <a:t>Predicted Texts Received = 2.63407 + .905352(texts sent)</a:t>
            </a:r>
            <a:endParaRPr lang="en-US" dirty="0"/>
          </a:p>
        </p:txBody>
      </p:sp>
      <p:sp>
        <p:nvSpPr>
          <p:cNvPr id="9" name="TextBox 8"/>
          <p:cNvSpPr txBox="1"/>
          <p:nvPr/>
        </p:nvSpPr>
        <p:spPr>
          <a:xfrm>
            <a:off x="388074" y="6015635"/>
            <a:ext cx="184666" cy="369332"/>
          </a:xfrm>
          <a:prstGeom prst="rect">
            <a:avLst/>
          </a:prstGeom>
          <a:noFill/>
        </p:spPr>
        <p:txBody>
          <a:bodyPr wrap="none" rtlCol="0">
            <a:spAutoFit/>
          </a:bodyPr>
          <a:lstStyle/>
          <a:p>
            <a:endParaRPr lang="en-US" dirty="0"/>
          </a:p>
        </p:txBody>
      </p:sp>
      <p:sp>
        <p:nvSpPr>
          <p:cNvPr id="10" name="TextBox 9"/>
          <p:cNvSpPr txBox="1"/>
          <p:nvPr/>
        </p:nvSpPr>
        <p:spPr>
          <a:xfrm>
            <a:off x="511552" y="3104844"/>
            <a:ext cx="4462855" cy="92333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dirty="0" smtClean="0"/>
              <a:t>There is a strong positive linear association between the number of texts sent and received.</a:t>
            </a:r>
            <a:endParaRPr lang="en-US" dirty="0"/>
          </a:p>
        </p:txBody>
      </p:sp>
    </p:spTree>
    <p:extLst>
      <p:ext uri="{BB962C8B-B14F-4D97-AF65-F5344CB8AC3E}">
        <p14:creationId xmlns:p14="http://schemas.microsoft.com/office/powerpoint/2010/main" val="6901236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278" y="268941"/>
            <a:ext cx="3818310" cy="633506"/>
          </a:xfrm>
        </p:spPr>
        <p:txBody>
          <a:bodyPr/>
          <a:lstStyle/>
          <a:p>
            <a:r>
              <a:rPr lang="en-US" dirty="0" smtClean="0"/>
              <a:t>Text Messaging</a:t>
            </a:r>
            <a:endParaRPr lang="en-US" dirty="0"/>
          </a:p>
        </p:txBody>
      </p:sp>
      <p:sp>
        <p:nvSpPr>
          <p:cNvPr id="3" name="TextBox 2"/>
          <p:cNvSpPr txBox="1"/>
          <p:nvPr/>
        </p:nvSpPr>
        <p:spPr>
          <a:xfrm>
            <a:off x="448236" y="1078786"/>
            <a:ext cx="7739529"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dirty="0" smtClean="0"/>
              <a:t>18 Students text messages(sent and received) for the past 24 hours per were recorded.</a:t>
            </a:r>
          </a:p>
          <a:p>
            <a:endParaRPr lang="en-US" dirty="0"/>
          </a:p>
          <a:p>
            <a:r>
              <a:rPr lang="en-US" dirty="0" smtClean="0"/>
              <a:t>Is there a linear relationship between sending and receiving messages?</a:t>
            </a:r>
            <a:endParaRPr lang="en-US" dirty="0"/>
          </a:p>
        </p:txBody>
      </p:sp>
      <p:sp>
        <p:nvSpPr>
          <p:cNvPr id="5" name="TextBox 4"/>
          <p:cNvSpPr txBox="1"/>
          <p:nvPr/>
        </p:nvSpPr>
        <p:spPr>
          <a:xfrm>
            <a:off x="7022353" y="627529"/>
            <a:ext cx="1027069"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dirty="0" smtClean="0">
                <a:solidFill>
                  <a:srgbClr val="000000"/>
                </a:solidFill>
              </a:rPr>
              <a:t>Period 2</a:t>
            </a:r>
            <a:endParaRPr lang="en-US" dirty="0">
              <a:solidFill>
                <a:srgbClr val="000000"/>
              </a:solidFill>
            </a:endParaRPr>
          </a:p>
        </p:txBody>
      </p:sp>
      <p:pic>
        <p:nvPicPr>
          <p:cNvPr id="6" name="Picture 5" descr="per2dat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7722" y="2524737"/>
            <a:ext cx="3609261" cy="2728260"/>
          </a:xfrm>
          <a:prstGeom prst="rect">
            <a:avLst/>
          </a:prstGeom>
        </p:spPr>
      </p:pic>
      <p:pic>
        <p:nvPicPr>
          <p:cNvPr id="7" name="Picture 6" descr="per2resi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278" y="2524737"/>
            <a:ext cx="4347882" cy="2891039"/>
          </a:xfrm>
          <a:prstGeom prst="rect">
            <a:avLst/>
          </a:prstGeom>
        </p:spPr>
      </p:pic>
    </p:spTree>
    <p:extLst>
      <p:ext uri="{BB962C8B-B14F-4D97-AF65-F5344CB8AC3E}">
        <p14:creationId xmlns:p14="http://schemas.microsoft.com/office/powerpoint/2010/main" val="1954888049"/>
      </p:ext>
    </p:extLst>
  </p:cSld>
  <p:clrMapOvr>
    <a:masterClrMapping/>
  </p:clrMapOvr>
  <p:timing>
    <p:tnLst>
      <p:par>
        <p:cTn xmlns:p14="http://schemas.microsoft.com/office/powerpoint/2010/mai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6235" y="4218784"/>
            <a:ext cx="3390672"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dirty="0" smtClean="0"/>
              <a:t>Is this linear model a good fit?</a:t>
            </a:r>
            <a:endParaRPr lang="en-US" dirty="0"/>
          </a:p>
        </p:txBody>
      </p:sp>
      <p:sp>
        <p:nvSpPr>
          <p:cNvPr id="5" name="TextBox 4"/>
          <p:cNvSpPr txBox="1"/>
          <p:nvPr/>
        </p:nvSpPr>
        <p:spPr>
          <a:xfrm>
            <a:off x="7022353" y="627529"/>
            <a:ext cx="1027069"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dirty="0" smtClean="0">
                <a:solidFill>
                  <a:srgbClr val="000000"/>
                </a:solidFill>
              </a:rPr>
              <a:t>Period 2</a:t>
            </a:r>
            <a:endParaRPr lang="en-US" dirty="0">
              <a:solidFill>
                <a:srgbClr val="000000"/>
              </a:solidFill>
            </a:endParaRPr>
          </a:p>
        </p:txBody>
      </p:sp>
      <p:pic>
        <p:nvPicPr>
          <p:cNvPr id="2" name="Picture 1" descr="per2resi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0824" y="179399"/>
            <a:ext cx="5797176" cy="3854719"/>
          </a:xfrm>
          <a:prstGeom prst="rect">
            <a:avLst/>
          </a:prstGeom>
        </p:spPr>
      </p:pic>
      <p:sp>
        <p:nvSpPr>
          <p:cNvPr id="6" name="TextBox 5"/>
          <p:cNvSpPr txBox="1"/>
          <p:nvPr/>
        </p:nvSpPr>
        <p:spPr>
          <a:xfrm>
            <a:off x="522784" y="5195887"/>
            <a:ext cx="7961932"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dirty="0" smtClean="0"/>
              <a:t>Yes, a linear is a good fit because the RESIDUALS show a random scatter above and below the prediction line.</a:t>
            </a:r>
            <a:endParaRPr lang="en-US" dirty="0"/>
          </a:p>
        </p:txBody>
      </p:sp>
      <p:sp>
        <p:nvSpPr>
          <p:cNvPr id="7" name="TextBox 6"/>
          <p:cNvSpPr txBox="1"/>
          <p:nvPr/>
        </p:nvSpPr>
        <p:spPr>
          <a:xfrm>
            <a:off x="7344419" y="3231564"/>
            <a:ext cx="1410005" cy="119778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dirty="0" smtClean="0"/>
              <a:t>Don’t call them DOTS or IT or THEY</a:t>
            </a:r>
            <a:endParaRPr lang="en-US" dirty="0"/>
          </a:p>
        </p:txBody>
      </p:sp>
      <p:cxnSp>
        <p:nvCxnSpPr>
          <p:cNvPr id="9" name="Straight Arrow Connector 8"/>
          <p:cNvCxnSpPr/>
          <p:nvPr/>
        </p:nvCxnSpPr>
        <p:spPr>
          <a:xfrm flipH="1">
            <a:off x="5186083" y="4218784"/>
            <a:ext cx="1836270" cy="977103"/>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1247422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p:tgtEl>
                                          <p:spTgt spid="9"/>
                                        </p:tgtEl>
                                        <p:attrNameLst>
                                          <p:attrName>ppt_y</p:attrName>
                                        </p:attrNameLst>
                                      </p:cBhvr>
                                      <p:tavLst>
                                        <p:tav tm="0">
                                          <p:val>
                                            <p:strVal val="#ppt_y+#ppt_h*1.125000"/>
                                          </p:val>
                                        </p:tav>
                                        <p:tav tm="100000">
                                          <p:val>
                                            <p:strVal val="#ppt_y"/>
                                          </p:val>
                                        </p:tav>
                                      </p:tavLst>
                                    </p:anim>
                                    <p:animEffect transition="in" filter="wipe(up)">
                                      <p:cBhvr>
                                        <p:cTn id="13" dur="500"/>
                                        <p:tgtEl>
                                          <p:spTgt spid="9"/>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p:tgtEl>
                                          <p:spTgt spid="7"/>
                                        </p:tgtEl>
                                        <p:attrNameLst>
                                          <p:attrName>ppt_y</p:attrName>
                                        </p:attrNameLst>
                                      </p:cBhvr>
                                      <p:tavLst>
                                        <p:tav tm="0">
                                          <p:val>
                                            <p:strVal val="#ppt_y+#ppt_h*1.125000"/>
                                          </p:val>
                                        </p:tav>
                                        <p:tav tm="100000">
                                          <p:val>
                                            <p:strVal val="#ppt_y"/>
                                          </p:val>
                                        </p:tav>
                                      </p:tavLst>
                                    </p:anim>
                                    <p:animEffect transition="in" filter="wipe(up)">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13647" y="1075765"/>
            <a:ext cx="2146742" cy="369332"/>
          </a:xfrm>
          <a:prstGeom prst="rect">
            <a:avLst/>
          </a:prstGeom>
          <a:noFill/>
        </p:spPr>
        <p:txBody>
          <a:bodyPr wrap="none" rtlCol="0">
            <a:spAutoFit/>
          </a:bodyPr>
          <a:lstStyle/>
          <a:p>
            <a:r>
              <a:rPr lang="en-US" dirty="0" smtClean="0"/>
              <a:t>Insert residual plot</a:t>
            </a:r>
            <a:endParaRPr lang="en-US" dirty="0"/>
          </a:p>
        </p:txBody>
      </p:sp>
      <p:sp>
        <p:nvSpPr>
          <p:cNvPr id="4" name="TextBox 3"/>
          <p:cNvSpPr txBox="1"/>
          <p:nvPr/>
        </p:nvSpPr>
        <p:spPr>
          <a:xfrm>
            <a:off x="508000" y="4792971"/>
            <a:ext cx="7963648"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smtClean="0"/>
              <a:t>What is the residual for the student who sent 40 text messages?</a:t>
            </a:r>
            <a:endParaRPr lang="en-US" dirty="0"/>
          </a:p>
        </p:txBody>
      </p:sp>
      <p:sp>
        <p:nvSpPr>
          <p:cNvPr id="5" name="TextBox 4"/>
          <p:cNvSpPr txBox="1"/>
          <p:nvPr/>
        </p:nvSpPr>
        <p:spPr>
          <a:xfrm>
            <a:off x="7022353" y="627529"/>
            <a:ext cx="1027069"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dirty="0" smtClean="0">
                <a:solidFill>
                  <a:srgbClr val="000000"/>
                </a:solidFill>
              </a:rPr>
              <a:t>Period 2</a:t>
            </a:r>
            <a:endParaRPr lang="en-US" dirty="0">
              <a:solidFill>
                <a:srgbClr val="000000"/>
              </a:solidFill>
            </a:endParaRPr>
          </a:p>
        </p:txBody>
      </p:sp>
      <p:pic>
        <p:nvPicPr>
          <p:cNvPr id="6" name="Picture 5" descr="per2resi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470" y="104587"/>
            <a:ext cx="5437808" cy="3615765"/>
          </a:xfrm>
          <a:prstGeom prst="rect">
            <a:avLst/>
          </a:prstGeom>
        </p:spPr>
      </p:pic>
      <p:sp>
        <p:nvSpPr>
          <p:cNvPr id="7" name="TextBox 6"/>
          <p:cNvSpPr txBox="1"/>
          <p:nvPr/>
        </p:nvSpPr>
        <p:spPr>
          <a:xfrm>
            <a:off x="1613647" y="3944251"/>
            <a:ext cx="6100536"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dirty="0" smtClean="0"/>
              <a:t>Predicted Texts Received = 2.63407 + .905352(texts sent)</a:t>
            </a:r>
            <a:endParaRPr lang="en-US" dirty="0"/>
          </a:p>
        </p:txBody>
      </p:sp>
      <p:sp>
        <p:nvSpPr>
          <p:cNvPr id="8" name="TextBox 7"/>
          <p:cNvSpPr txBox="1"/>
          <p:nvPr/>
        </p:nvSpPr>
        <p:spPr>
          <a:xfrm>
            <a:off x="2857638" y="5856864"/>
            <a:ext cx="39047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-2</a:t>
            </a:r>
            <a:endParaRPr lang="en-US" dirty="0"/>
          </a:p>
        </p:txBody>
      </p:sp>
    </p:spTree>
    <p:extLst>
      <p:ext uri="{BB962C8B-B14F-4D97-AF65-F5344CB8AC3E}">
        <p14:creationId xmlns:p14="http://schemas.microsoft.com/office/powerpoint/2010/main" val="30051684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13647" y="1075765"/>
            <a:ext cx="2146742" cy="369332"/>
          </a:xfrm>
          <a:prstGeom prst="rect">
            <a:avLst/>
          </a:prstGeom>
          <a:noFill/>
        </p:spPr>
        <p:txBody>
          <a:bodyPr wrap="none" rtlCol="0">
            <a:spAutoFit/>
          </a:bodyPr>
          <a:lstStyle/>
          <a:p>
            <a:r>
              <a:rPr lang="en-US" dirty="0" smtClean="0"/>
              <a:t>Insert residual plot</a:t>
            </a:r>
            <a:endParaRPr lang="en-US" dirty="0"/>
          </a:p>
        </p:txBody>
      </p:sp>
      <p:sp>
        <p:nvSpPr>
          <p:cNvPr id="4" name="TextBox 3"/>
          <p:cNvSpPr txBox="1"/>
          <p:nvPr/>
        </p:nvSpPr>
        <p:spPr>
          <a:xfrm>
            <a:off x="508000" y="4506625"/>
            <a:ext cx="7963648"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smtClean="0"/>
              <a:t>What was the actual number of text messages received for the student with 40 text messages sent?</a:t>
            </a:r>
            <a:endParaRPr lang="en-US" dirty="0"/>
          </a:p>
        </p:txBody>
      </p:sp>
      <p:sp>
        <p:nvSpPr>
          <p:cNvPr id="5" name="TextBox 4"/>
          <p:cNvSpPr txBox="1"/>
          <p:nvPr/>
        </p:nvSpPr>
        <p:spPr>
          <a:xfrm>
            <a:off x="7022353" y="627529"/>
            <a:ext cx="1027069"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dirty="0" smtClean="0">
                <a:solidFill>
                  <a:srgbClr val="000000"/>
                </a:solidFill>
              </a:rPr>
              <a:t>Period 2</a:t>
            </a:r>
            <a:endParaRPr lang="en-US" dirty="0">
              <a:solidFill>
                <a:srgbClr val="000000"/>
              </a:solidFill>
            </a:endParaRPr>
          </a:p>
        </p:txBody>
      </p:sp>
      <p:pic>
        <p:nvPicPr>
          <p:cNvPr id="6" name="Picture 5" descr="per2resi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470" y="104587"/>
            <a:ext cx="5437808" cy="3615765"/>
          </a:xfrm>
          <a:prstGeom prst="rect">
            <a:avLst/>
          </a:prstGeom>
        </p:spPr>
      </p:pic>
      <p:sp>
        <p:nvSpPr>
          <p:cNvPr id="7" name="TextBox 6"/>
          <p:cNvSpPr txBox="1"/>
          <p:nvPr/>
        </p:nvSpPr>
        <p:spPr>
          <a:xfrm>
            <a:off x="1613647" y="3944251"/>
            <a:ext cx="6100536"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dirty="0" smtClean="0"/>
              <a:t>Predicted Texts Received = 2.63407 + .905352(texts sent)</a:t>
            </a:r>
            <a:endParaRPr lang="en-US" dirty="0"/>
          </a:p>
        </p:txBody>
      </p:sp>
      <p:sp>
        <p:nvSpPr>
          <p:cNvPr id="8" name="TextBox 7"/>
          <p:cNvSpPr txBox="1"/>
          <p:nvPr/>
        </p:nvSpPr>
        <p:spPr>
          <a:xfrm>
            <a:off x="2046210" y="5768659"/>
            <a:ext cx="426769"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dirty="0" smtClean="0"/>
              <a:t>37</a:t>
            </a:r>
            <a:endParaRPr lang="en-US" dirty="0"/>
          </a:p>
        </p:txBody>
      </p:sp>
    </p:spTree>
    <p:extLst>
      <p:ext uri="{BB962C8B-B14F-4D97-AF65-F5344CB8AC3E}">
        <p14:creationId xmlns:p14="http://schemas.microsoft.com/office/powerpoint/2010/main" val="1901741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13647" y="1075765"/>
            <a:ext cx="2146742" cy="369332"/>
          </a:xfrm>
          <a:prstGeom prst="rect">
            <a:avLst/>
          </a:prstGeom>
          <a:noFill/>
        </p:spPr>
        <p:txBody>
          <a:bodyPr wrap="none" rtlCol="0">
            <a:spAutoFit/>
          </a:bodyPr>
          <a:lstStyle/>
          <a:p>
            <a:r>
              <a:rPr lang="en-US" dirty="0" smtClean="0"/>
              <a:t>Insert residual plot</a:t>
            </a:r>
            <a:endParaRPr lang="en-US" dirty="0"/>
          </a:p>
        </p:txBody>
      </p:sp>
      <p:sp>
        <p:nvSpPr>
          <p:cNvPr id="4" name="TextBox 3"/>
          <p:cNvSpPr txBox="1"/>
          <p:nvPr/>
        </p:nvSpPr>
        <p:spPr>
          <a:xfrm>
            <a:off x="508000" y="4506625"/>
            <a:ext cx="7963648"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smtClean="0"/>
              <a:t>What was the actual number of text messages received for the student with </a:t>
            </a:r>
            <a:r>
              <a:rPr lang="en-US" dirty="0"/>
              <a:t>0</a:t>
            </a:r>
            <a:r>
              <a:rPr lang="en-US" dirty="0" smtClean="0"/>
              <a:t> text messages sent?</a:t>
            </a:r>
            <a:endParaRPr lang="en-US" dirty="0"/>
          </a:p>
        </p:txBody>
      </p:sp>
      <p:sp>
        <p:nvSpPr>
          <p:cNvPr id="5" name="TextBox 4"/>
          <p:cNvSpPr txBox="1"/>
          <p:nvPr/>
        </p:nvSpPr>
        <p:spPr>
          <a:xfrm>
            <a:off x="7022353" y="627529"/>
            <a:ext cx="1027069"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dirty="0" smtClean="0">
                <a:solidFill>
                  <a:srgbClr val="000000"/>
                </a:solidFill>
              </a:rPr>
              <a:t>Period 2</a:t>
            </a:r>
            <a:endParaRPr lang="en-US" dirty="0">
              <a:solidFill>
                <a:srgbClr val="000000"/>
              </a:solidFill>
            </a:endParaRPr>
          </a:p>
        </p:txBody>
      </p:sp>
      <p:pic>
        <p:nvPicPr>
          <p:cNvPr id="6" name="Picture 5" descr="per2resi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470" y="104587"/>
            <a:ext cx="5437808" cy="3615765"/>
          </a:xfrm>
          <a:prstGeom prst="rect">
            <a:avLst/>
          </a:prstGeom>
        </p:spPr>
      </p:pic>
      <p:sp>
        <p:nvSpPr>
          <p:cNvPr id="7" name="TextBox 6"/>
          <p:cNvSpPr txBox="1"/>
          <p:nvPr/>
        </p:nvSpPr>
        <p:spPr>
          <a:xfrm>
            <a:off x="1613647" y="3944251"/>
            <a:ext cx="6100536"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dirty="0" smtClean="0"/>
              <a:t>Predicted Texts Received = 2.63407 + .905352(texts sent)</a:t>
            </a:r>
            <a:endParaRPr lang="en-US" dirty="0"/>
          </a:p>
        </p:txBody>
      </p:sp>
      <p:sp>
        <p:nvSpPr>
          <p:cNvPr id="2" name="TextBox 1"/>
          <p:cNvSpPr txBox="1"/>
          <p:nvPr/>
        </p:nvSpPr>
        <p:spPr>
          <a:xfrm>
            <a:off x="1393539" y="5627529"/>
            <a:ext cx="305718"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a:t>5</a:t>
            </a:r>
          </a:p>
        </p:txBody>
      </p:sp>
    </p:spTree>
    <p:extLst>
      <p:ext uri="{BB962C8B-B14F-4D97-AF65-F5344CB8AC3E}">
        <p14:creationId xmlns:p14="http://schemas.microsoft.com/office/powerpoint/2010/main" val="9641866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278" y="268941"/>
            <a:ext cx="3818310" cy="633506"/>
          </a:xfrm>
        </p:spPr>
        <p:txBody>
          <a:bodyPr/>
          <a:lstStyle/>
          <a:p>
            <a:r>
              <a:rPr lang="en-US" dirty="0" smtClean="0"/>
              <a:t>Text Messaging</a:t>
            </a:r>
            <a:endParaRPr lang="en-US" dirty="0"/>
          </a:p>
        </p:txBody>
      </p:sp>
      <p:sp>
        <p:nvSpPr>
          <p:cNvPr id="3" name="TextBox 2"/>
          <p:cNvSpPr txBox="1"/>
          <p:nvPr/>
        </p:nvSpPr>
        <p:spPr>
          <a:xfrm>
            <a:off x="448236" y="1078786"/>
            <a:ext cx="7739529"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dirty="0" smtClean="0"/>
              <a:t>18 Students text messages(sent and received) for the past 24 hours per were recorded.</a:t>
            </a:r>
          </a:p>
          <a:p>
            <a:endParaRPr lang="en-US" dirty="0"/>
          </a:p>
          <a:p>
            <a:r>
              <a:rPr lang="en-US" dirty="0" smtClean="0"/>
              <a:t>Is there a linear relationship between sending and receiving messages?</a:t>
            </a:r>
            <a:endParaRPr lang="en-US" dirty="0"/>
          </a:p>
        </p:txBody>
      </p:sp>
      <p:sp>
        <p:nvSpPr>
          <p:cNvPr id="6" name="TextBox 5"/>
          <p:cNvSpPr txBox="1"/>
          <p:nvPr/>
        </p:nvSpPr>
        <p:spPr>
          <a:xfrm>
            <a:off x="7174753" y="779929"/>
            <a:ext cx="1027069"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smtClean="0">
                <a:solidFill>
                  <a:schemeClr val="accent4">
                    <a:lumMod val="40000"/>
                    <a:lumOff val="60000"/>
                  </a:schemeClr>
                </a:solidFill>
              </a:rPr>
              <a:t>Period 3</a:t>
            </a:r>
            <a:endParaRPr lang="en-US" dirty="0">
              <a:solidFill>
                <a:schemeClr val="accent4">
                  <a:lumMod val="40000"/>
                  <a:lumOff val="60000"/>
                </a:schemeClr>
              </a:solidFill>
            </a:endParaRPr>
          </a:p>
        </p:txBody>
      </p:sp>
      <p:pic>
        <p:nvPicPr>
          <p:cNvPr id="7" name="Picture 6" descr="per3dat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8878" y="2698549"/>
            <a:ext cx="3251292" cy="2499814"/>
          </a:xfrm>
          <a:prstGeom prst="rect">
            <a:avLst/>
          </a:prstGeom>
        </p:spPr>
      </p:pic>
      <p:sp>
        <p:nvSpPr>
          <p:cNvPr id="8" name="TextBox 7"/>
          <p:cNvSpPr txBox="1"/>
          <p:nvPr/>
        </p:nvSpPr>
        <p:spPr>
          <a:xfrm>
            <a:off x="921817" y="5284979"/>
            <a:ext cx="6064243"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dirty="0" smtClean="0"/>
              <a:t>Predicted Texts Received = -1.2379 + 1.08031(texts sent)</a:t>
            </a:r>
            <a:endParaRPr lang="en-US" dirty="0"/>
          </a:p>
        </p:txBody>
      </p:sp>
      <p:sp>
        <p:nvSpPr>
          <p:cNvPr id="9" name="TextBox 8"/>
          <p:cNvSpPr txBox="1"/>
          <p:nvPr/>
        </p:nvSpPr>
        <p:spPr>
          <a:xfrm>
            <a:off x="511552" y="3104844"/>
            <a:ext cx="4462855" cy="92333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dirty="0" smtClean="0"/>
              <a:t>There is a strong positive linear association between the number of texts sent and received.</a:t>
            </a:r>
            <a:endParaRPr lang="en-US" dirty="0"/>
          </a:p>
        </p:txBody>
      </p:sp>
    </p:spTree>
    <p:extLst>
      <p:ext uri="{BB962C8B-B14F-4D97-AF65-F5344CB8AC3E}">
        <p14:creationId xmlns:p14="http://schemas.microsoft.com/office/powerpoint/2010/main" val="19103241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 Time and GPA</a:t>
            </a:r>
            <a:endParaRPr lang="en-US" dirty="0"/>
          </a:p>
        </p:txBody>
      </p:sp>
      <p:sp>
        <p:nvSpPr>
          <p:cNvPr id="3" name="TextBox 2"/>
          <p:cNvSpPr txBox="1"/>
          <p:nvPr/>
        </p:nvSpPr>
        <p:spPr>
          <a:xfrm>
            <a:off x="815117" y="2161194"/>
            <a:ext cx="7651028" cy="52322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800" dirty="0" smtClean="0"/>
              <a:t>Interpret the Coefficient of Determination(r</a:t>
            </a:r>
            <a:r>
              <a:rPr lang="en-US" sz="2800" baseline="30000" dirty="0" smtClean="0"/>
              <a:t>2</a:t>
            </a:r>
            <a:r>
              <a:rPr lang="en-US" sz="2800" dirty="0" smtClean="0"/>
              <a:t>):</a:t>
            </a:r>
            <a:endParaRPr lang="en-US" sz="2800" dirty="0"/>
          </a:p>
        </p:txBody>
      </p:sp>
      <p:sp>
        <p:nvSpPr>
          <p:cNvPr id="6" name="TextBox 5"/>
          <p:cNvSpPr txBox="1"/>
          <p:nvPr/>
        </p:nvSpPr>
        <p:spPr>
          <a:xfrm>
            <a:off x="544893" y="3695446"/>
            <a:ext cx="7818057" cy="156966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3200" u="sng" dirty="0" smtClean="0">
                <a:solidFill>
                  <a:srgbClr val="38ABED"/>
                </a:solidFill>
              </a:rPr>
              <a:t>66.6% </a:t>
            </a:r>
            <a:r>
              <a:rPr lang="en-US" sz="3200" dirty="0" smtClean="0"/>
              <a:t>of the variation in </a:t>
            </a:r>
            <a:r>
              <a:rPr lang="en-US" sz="3200" u="sng" dirty="0" smtClean="0">
                <a:solidFill>
                  <a:srgbClr val="38ABED"/>
                </a:solidFill>
              </a:rPr>
              <a:t>GPA</a:t>
            </a:r>
            <a:r>
              <a:rPr lang="en-US" sz="3200" dirty="0" smtClean="0"/>
              <a:t> can be explained by the approximate linear relationship with </a:t>
            </a:r>
            <a:r>
              <a:rPr lang="en-US" sz="3200" u="sng" dirty="0" smtClean="0">
                <a:solidFill>
                  <a:srgbClr val="38ABED"/>
                </a:solidFill>
              </a:rPr>
              <a:t>hours of study</a:t>
            </a:r>
            <a:r>
              <a:rPr lang="en-US" sz="3200" dirty="0" smtClean="0"/>
              <a:t>.  </a:t>
            </a:r>
            <a:endParaRPr lang="en-US" sz="3200" dirty="0"/>
          </a:p>
        </p:txBody>
      </p:sp>
    </p:spTree>
    <p:extLst>
      <p:ext uri="{BB962C8B-B14F-4D97-AF65-F5344CB8AC3E}">
        <p14:creationId xmlns:p14="http://schemas.microsoft.com/office/powerpoint/2010/main" val="40193725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13647" y="1075765"/>
            <a:ext cx="2146742" cy="369332"/>
          </a:xfrm>
          <a:prstGeom prst="rect">
            <a:avLst/>
          </a:prstGeom>
          <a:noFill/>
        </p:spPr>
        <p:txBody>
          <a:bodyPr wrap="none" rtlCol="0">
            <a:spAutoFit/>
          </a:bodyPr>
          <a:lstStyle/>
          <a:p>
            <a:r>
              <a:rPr lang="en-US" dirty="0" smtClean="0"/>
              <a:t>Insert residual plot</a:t>
            </a:r>
            <a:endParaRPr lang="en-US" dirty="0"/>
          </a:p>
        </p:txBody>
      </p:sp>
      <p:sp>
        <p:nvSpPr>
          <p:cNvPr id="6" name="TextBox 5"/>
          <p:cNvSpPr txBox="1"/>
          <p:nvPr/>
        </p:nvSpPr>
        <p:spPr>
          <a:xfrm>
            <a:off x="7022353" y="627529"/>
            <a:ext cx="1027069"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smtClean="0">
                <a:solidFill>
                  <a:schemeClr val="accent4">
                    <a:lumMod val="40000"/>
                    <a:lumOff val="60000"/>
                  </a:schemeClr>
                </a:solidFill>
              </a:rPr>
              <a:t>Period 3</a:t>
            </a:r>
            <a:endParaRPr lang="en-US" dirty="0">
              <a:solidFill>
                <a:schemeClr val="accent4">
                  <a:lumMod val="40000"/>
                  <a:lumOff val="60000"/>
                </a:schemeClr>
              </a:solidFill>
            </a:endParaRPr>
          </a:p>
        </p:txBody>
      </p:sp>
      <p:sp>
        <p:nvSpPr>
          <p:cNvPr id="5" name="TextBox 4"/>
          <p:cNvSpPr txBox="1"/>
          <p:nvPr/>
        </p:nvSpPr>
        <p:spPr>
          <a:xfrm>
            <a:off x="956235" y="4218784"/>
            <a:ext cx="3390672"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dirty="0" smtClean="0"/>
              <a:t>Is this linear model a good fit?</a:t>
            </a:r>
            <a:endParaRPr lang="en-US" dirty="0"/>
          </a:p>
        </p:txBody>
      </p:sp>
      <p:sp>
        <p:nvSpPr>
          <p:cNvPr id="7" name="TextBox 6"/>
          <p:cNvSpPr txBox="1"/>
          <p:nvPr/>
        </p:nvSpPr>
        <p:spPr>
          <a:xfrm>
            <a:off x="522784" y="5195887"/>
            <a:ext cx="7961932"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dirty="0" smtClean="0"/>
              <a:t>Yes, a linear model is a good fit because the RESIDUALS show a random scatter above and below the prediction line.</a:t>
            </a:r>
            <a:endParaRPr lang="en-US" dirty="0"/>
          </a:p>
        </p:txBody>
      </p:sp>
      <p:sp>
        <p:nvSpPr>
          <p:cNvPr id="8" name="TextBox 7"/>
          <p:cNvSpPr txBox="1"/>
          <p:nvPr/>
        </p:nvSpPr>
        <p:spPr>
          <a:xfrm>
            <a:off x="7344419" y="3231564"/>
            <a:ext cx="1410005" cy="119778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dirty="0" smtClean="0"/>
              <a:t>Don’t call them DOTS or IT or THEY</a:t>
            </a:r>
            <a:endParaRPr lang="en-US" dirty="0"/>
          </a:p>
        </p:txBody>
      </p:sp>
      <p:pic>
        <p:nvPicPr>
          <p:cNvPr id="2" name="Picture 1" descr="per3resi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235" y="627529"/>
            <a:ext cx="5274282" cy="3497798"/>
          </a:xfrm>
          <a:prstGeom prst="rect">
            <a:avLst/>
          </a:prstGeom>
        </p:spPr>
      </p:pic>
      <p:cxnSp>
        <p:nvCxnSpPr>
          <p:cNvPr id="9" name="Straight Arrow Connector 8"/>
          <p:cNvCxnSpPr/>
          <p:nvPr/>
        </p:nvCxnSpPr>
        <p:spPr>
          <a:xfrm flipH="1">
            <a:off x="5768195" y="4218784"/>
            <a:ext cx="1254158" cy="977103"/>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5668023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p:tgtEl>
                                          <p:spTgt spid="8"/>
                                        </p:tgtEl>
                                        <p:attrNameLst>
                                          <p:attrName>ppt_y</p:attrName>
                                        </p:attrNameLst>
                                      </p:cBhvr>
                                      <p:tavLst>
                                        <p:tav tm="0">
                                          <p:val>
                                            <p:strVal val="#ppt_y+#ppt_h*1.125000"/>
                                          </p:val>
                                        </p:tav>
                                        <p:tav tm="100000">
                                          <p:val>
                                            <p:strVal val="#ppt_y"/>
                                          </p:val>
                                        </p:tav>
                                      </p:tavLst>
                                    </p:anim>
                                    <p:animEffect transition="in" filter="wipe(up)">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p:tgtEl>
                                          <p:spTgt spid="9"/>
                                        </p:tgtEl>
                                        <p:attrNameLst>
                                          <p:attrName>ppt_y</p:attrName>
                                        </p:attrNameLst>
                                      </p:cBhvr>
                                      <p:tavLst>
                                        <p:tav tm="0">
                                          <p:val>
                                            <p:strVal val="#ppt_y+#ppt_h*1.125000"/>
                                          </p:val>
                                        </p:tav>
                                        <p:tav tm="100000">
                                          <p:val>
                                            <p:strVal val="#ppt_y"/>
                                          </p:val>
                                        </p:tav>
                                      </p:tavLst>
                                    </p:anim>
                                    <p:animEffect transition="in" filter="wipe(up)">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13647" y="1075765"/>
            <a:ext cx="2146742" cy="369332"/>
          </a:xfrm>
          <a:prstGeom prst="rect">
            <a:avLst/>
          </a:prstGeom>
          <a:noFill/>
        </p:spPr>
        <p:txBody>
          <a:bodyPr wrap="none" rtlCol="0">
            <a:spAutoFit/>
          </a:bodyPr>
          <a:lstStyle/>
          <a:p>
            <a:r>
              <a:rPr lang="en-US" dirty="0" smtClean="0"/>
              <a:t>Insert residual plot</a:t>
            </a:r>
            <a:endParaRPr lang="en-US" dirty="0"/>
          </a:p>
        </p:txBody>
      </p:sp>
      <p:sp>
        <p:nvSpPr>
          <p:cNvPr id="4" name="TextBox 3"/>
          <p:cNvSpPr txBox="1"/>
          <p:nvPr/>
        </p:nvSpPr>
        <p:spPr>
          <a:xfrm>
            <a:off x="508000" y="4889148"/>
            <a:ext cx="7963648"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smtClean="0"/>
              <a:t>What is the residual for the student who sent 35 text messages?</a:t>
            </a:r>
            <a:endParaRPr lang="en-US" dirty="0"/>
          </a:p>
        </p:txBody>
      </p:sp>
      <p:sp>
        <p:nvSpPr>
          <p:cNvPr id="6" name="TextBox 5"/>
          <p:cNvSpPr txBox="1"/>
          <p:nvPr/>
        </p:nvSpPr>
        <p:spPr>
          <a:xfrm>
            <a:off x="7022353" y="627529"/>
            <a:ext cx="1027069"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smtClean="0">
                <a:solidFill>
                  <a:schemeClr val="accent4">
                    <a:lumMod val="40000"/>
                    <a:lumOff val="60000"/>
                  </a:schemeClr>
                </a:solidFill>
              </a:rPr>
              <a:t>Period 3</a:t>
            </a:r>
            <a:endParaRPr lang="en-US" dirty="0">
              <a:solidFill>
                <a:schemeClr val="accent4">
                  <a:lumMod val="40000"/>
                  <a:lumOff val="60000"/>
                </a:schemeClr>
              </a:solidFill>
            </a:endParaRPr>
          </a:p>
        </p:txBody>
      </p:sp>
      <p:sp>
        <p:nvSpPr>
          <p:cNvPr id="7" name="TextBox 6"/>
          <p:cNvSpPr txBox="1"/>
          <p:nvPr/>
        </p:nvSpPr>
        <p:spPr>
          <a:xfrm>
            <a:off x="1098214" y="4367640"/>
            <a:ext cx="6064243"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dirty="0" smtClean="0"/>
              <a:t>Predicted Texts Received = -1.2379 + 1.08031(texts sent)</a:t>
            </a:r>
            <a:endParaRPr lang="en-US" dirty="0"/>
          </a:p>
        </p:txBody>
      </p:sp>
      <p:pic>
        <p:nvPicPr>
          <p:cNvPr id="8" name="Picture 7" descr="per3resi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235" y="627529"/>
            <a:ext cx="5274282" cy="3497798"/>
          </a:xfrm>
          <a:prstGeom prst="rect">
            <a:avLst/>
          </a:prstGeom>
        </p:spPr>
      </p:pic>
      <p:sp>
        <p:nvSpPr>
          <p:cNvPr id="5" name="TextBox 4"/>
          <p:cNvSpPr txBox="1"/>
          <p:nvPr/>
        </p:nvSpPr>
        <p:spPr>
          <a:xfrm>
            <a:off x="3175153" y="5768659"/>
            <a:ext cx="390476"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dirty="0" smtClean="0">
                <a:solidFill>
                  <a:srgbClr val="000000"/>
                </a:solidFill>
              </a:rPr>
              <a:t>-4</a:t>
            </a:r>
            <a:endParaRPr lang="en-US" dirty="0">
              <a:solidFill>
                <a:srgbClr val="000000"/>
              </a:solidFill>
            </a:endParaRPr>
          </a:p>
        </p:txBody>
      </p:sp>
    </p:spTree>
    <p:extLst>
      <p:ext uri="{BB962C8B-B14F-4D97-AF65-F5344CB8AC3E}">
        <p14:creationId xmlns:p14="http://schemas.microsoft.com/office/powerpoint/2010/main" val="28823723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13647" y="1075765"/>
            <a:ext cx="2146742" cy="369332"/>
          </a:xfrm>
          <a:prstGeom prst="rect">
            <a:avLst/>
          </a:prstGeom>
          <a:noFill/>
        </p:spPr>
        <p:txBody>
          <a:bodyPr wrap="none" rtlCol="0">
            <a:spAutoFit/>
          </a:bodyPr>
          <a:lstStyle/>
          <a:p>
            <a:r>
              <a:rPr lang="en-US" dirty="0" smtClean="0"/>
              <a:t>Insert residual plot</a:t>
            </a:r>
            <a:endParaRPr lang="en-US" dirty="0"/>
          </a:p>
        </p:txBody>
      </p:sp>
      <p:sp>
        <p:nvSpPr>
          <p:cNvPr id="4" name="TextBox 3"/>
          <p:cNvSpPr txBox="1"/>
          <p:nvPr/>
        </p:nvSpPr>
        <p:spPr>
          <a:xfrm>
            <a:off x="508000" y="5029468"/>
            <a:ext cx="7963648"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smtClean="0"/>
              <a:t>What was the actual number of text messages received for the student with 35 text messages sent?</a:t>
            </a:r>
            <a:endParaRPr lang="en-US" dirty="0"/>
          </a:p>
        </p:txBody>
      </p:sp>
      <p:sp>
        <p:nvSpPr>
          <p:cNvPr id="6" name="TextBox 5"/>
          <p:cNvSpPr txBox="1"/>
          <p:nvPr/>
        </p:nvSpPr>
        <p:spPr>
          <a:xfrm>
            <a:off x="7174753" y="779929"/>
            <a:ext cx="1027069"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smtClean="0">
                <a:solidFill>
                  <a:schemeClr val="accent4">
                    <a:lumMod val="40000"/>
                    <a:lumOff val="60000"/>
                  </a:schemeClr>
                </a:solidFill>
              </a:rPr>
              <a:t>Period 3</a:t>
            </a:r>
            <a:endParaRPr lang="en-US" dirty="0">
              <a:solidFill>
                <a:schemeClr val="accent4">
                  <a:lumMod val="40000"/>
                  <a:lumOff val="60000"/>
                </a:schemeClr>
              </a:solidFill>
            </a:endParaRPr>
          </a:p>
        </p:txBody>
      </p:sp>
      <p:sp>
        <p:nvSpPr>
          <p:cNvPr id="7" name="TextBox 6"/>
          <p:cNvSpPr txBox="1"/>
          <p:nvPr/>
        </p:nvSpPr>
        <p:spPr>
          <a:xfrm>
            <a:off x="1098214" y="4367640"/>
            <a:ext cx="6064243"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dirty="0" smtClean="0"/>
              <a:t>Predicted Texts Received = -1.2379 + 1.08031(texts sent)</a:t>
            </a:r>
            <a:endParaRPr lang="en-US" dirty="0"/>
          </a:p>
        </p:txBody>
      </p:sp>
      <p:pic>
        <p:nvPicPr>
          <p:cNvPr id="8" name="Picture 7" descr="per3resi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235" y="627529"/>
            <a:ext cx="5274282" cy="3497798"/>
          </a:xfrm>
          <a:prstGeom prst="rect">
            <a:avLst/>
          </a:prstGeom>
        </p:spPr>
      </p:pic>
      <p:sp>
        <p:nvSpPr>
          <p:cNvPr id="9" name="TextBox 8"/>
          <p:cNvSpPr txBox="1"/>
          <p:nvPr/>
        </p:nvSpPr>
        <p:spPr>
          <a:xfrm>
            <a:off x="1834533" y="6050917"/>
            <a:ext cx="426769"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dirty="0" smtClean="0">
                <a:solidFill>
                  <a:srgbClr val="000000"/>
                </a:solidFill>
              </a:rPr>
              <a:t>32</a:t>
            </a:r>
            <a:endParaRPr lang="en-US" dirty="0">
              <a:solidFill>
                <a:srgbClr val="000000"/>
              </a:solidFill>
            </a:endParaRPr>
          </a:p>
        </p:txBody>
      </p:sp>
    </p:spTree>
    <p:extLst>
      <p:ext uri="{BB962C8B-B14F-4D97-AF65-F5344CB8AC3E}">
        <p14:creationId xmlns:p14="http://schemas.microsoft.com/office/powerpoint/2010/main" val="39563600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278" y="268941"/>
            <a:ext cx="3818310" cy="633506"/>
          </a:xfrm>
        </p:spPr>
        <p:txBody>
          <a:bodyPr/>
          <a:lstStyle/>
          <a:p>
            <a:r>
              <a:rPr lang="en-US" dirty="0" smtClean="0"/>
              <a:t>Text Messaging</a:t>
            </a:r>
            <a:endParaRPr lang="en-US" dirty="0"/>
          </a:p>
        </p:txBody>
      </p:sp>
      <p:sp>
        <p:nvSpPr>
          <p:cNvPr id="3" name="TextBox 2"/>
          <p:cNvSpPr txBox="1"/>
          <p:nvPr/>
        </p:nvSpPr>
        <p:spPr>
          <a:xfrm>
            <a:off x="448236" y="1078786"/>
            <a:ext cx="7739529"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dirty="0" smtClean="0"/>
              <a:t>18 Students text messages(sent and received) for the past 24 hours per were recorded.</a:t>
            </a:r>
          </a:p>
          <a:p>
            <a:endParaRPr lang="en-US" dirty="0"/>
          </a:p>
          <a:p>
            <a:r>
              <a:rPr lang="en-US" dirty="0" smtClean="0"/>
              <a:t>Is there a linear relationship between sending and receiving messages?</a:t>
            </a:r>
            <a:endParaRPr lang="en-US" dirty="0"/>
          </a:p>
        </p:txBody>
      </p:sp>
      <p:sp>
        <p:nvSpPr>
          <p:cNvPr id="6" name="TextBox 5"/>
          <p:cNvSpPr txBox="1"/>
          <p:nvPr/>
        </p:nvSpPr>
        <p:spPr>
          <a:xfrm>
            <a:off x="7022353" y="627529"/>
            <a:ext cx="1027069"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dirty="0" smtClean="0">
                <a:solidFill>
                  <a:schemeClr val="accent3">
                    <a:lumMod val="40000"/>
                    <a:lumOff val="60000"/>
                  </a:schemeClr>
                </a:solidFill>
              </a:rPr>
              <a:t>Period 4</a:t>
            </a:r>
            <a:endParaRPr lang="en-US" dirty="0">
              <a:solidFill>
                <a:schemeClr val="accent3">
                  <a:lumMod val="40000"/>
                  <a:lumOff val="60000"/>
                </a:schemeClr>
              </a:solidFill>
            </a:endParaRPr>
          </a:p>
        </p:txBody>
      </p:sp>
      <p:pic>
        <p:nvPicPr>
          <p:cNvPr id="7" name="Picture 6" descr="per4dat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0283" y="2916568"/>
            <a:ext cx="3310825" cy="2569831"/>
          </a:xfrm>
          <a:prstGeom prst="rect">
            <a:avLst/>
          </a:prstGeom>
        </p:spPr>
      </p:pic>
      <p:sp>
        <p:nvSpPr>
          <p:cNvPr id="8" name="TextBox 7"/>
          <p:cNvSpPr txBox="1"/>
          <p:nvPr/>
        </p:nvSpPr>
        <p:spPr>
          <a:xfrm>
            <a:off x="858501" y="5814214"/>
            <a:ext cx="6221588"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dirty="0" smtClean="0"/>
              <a:t>Predicted Texts Received = 1.79437 + 0.848007(texts sent)</a:t>
            </a:r>
            <a:endParaRPr lang="en-US" dirty="0"/>
          </a:p>
        </p:txBody>
      </p:sp>
      <p:sp>
        <p:nvSpPr>
          <p:cNvPr id="9" name="TextBox 8"/>
          <p:cNvSpPr txBox="1"/>
          <p:nvPr/>
        </p:nvSpPr>
        <p:spPr>
          <a:xfrm>
            <a:off x="448236" y="3172414"/>
            <a:ext cx="4462855" cy="92333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dirty="0" smtClean="0"/>
              <a:t>There is a strong positive linear association between the number of texts sent and received.</a:t>
            </a:r>
            <a:endParaRPr lang="en-US" dirty="0"/>
          </a:p>
        </p:txBody>
      </p:sp>
    </p:spTree>
    <p:extLst>
      <p:ext uri="{BB962C8B-B14F-4D97-AF65-F5344CB8AC3E}">
        <p14:creationId xmlns:p14="http://schemas.microsoft.com/office/powerpoint/2010/main" val="19103241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278" y="268941"/>
            <a:ext cx="3818310" cy="633506"/>
          </a:xfrm>
        </p:spPr>
        <p:txBody>
          <a:bodyPr/>
          <a:lstStyle/>
          <a:p>
            <a:r>
              <a:rPr lang="en-US" dirty="0" smtClean="0"/>
              <a:t>Text Messaging</a:t>
            </a:r>
            <a:endParaRPr lang="en-US" dirty="0"/>
          </a:p>
        </p:txBody>
      </p:sp>
      <p:sp>
        <p:nvSpPr>
          <p:cNvPr id="3" name="TextBox 2"/>
          <p:cNvSpPr txBox="1"/>
          <p:nvPr/>
        </p:nvSpPr>
        <p:spPr>
          <a:xfrm>
            <a:off x="448236" y="1078786"/>
            <a:ext cx="7739529"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dirty="0" smtClean="0"/>
              <a:t>18 Students text messages(sent and received) for the past 24 hours per were recorded.</a:t>
            </a:r>
          </a:p>
          <a:p>
            <a:endParaRPr lang="en-US" dirty="0"/>
          </a:p>
          <a:p>
            <a:r>
              <a:rPr lang="en-US" dirty="0" smtClean="0"/>
              <a:t>Is there a linear relationship between sending and receiving messages?</a:t>
            </a:r>
            <a:endParaRPr lang="en-US" dirty="0"/>
          </a:p>
        </p:txBody>
      </p:sp>
      <p:sp>
        <p:nvSpPr>
          <p:cNvPr id="6" name="TextBox 5"/>
          <p:cNvSpPr txBox="1"/>
          <p:nvPr/>
        </p:nvSpPr>
        <p:spPr>
          <a:xfrm>
            <a:off x="7022353" y="627529"/>
            <a:ext cx="1027069"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dirty="0" smtClean="0">
                <a:solidFill>
                  <a:schemeClr val="accent3">
                    <a:lumMod val="40000"/>
                    <a:lumOff val="60000"/>
                  </a:schemeClr>
                </a:solidFill>
              </a:rPr>
              <a:t>Period 4</a:t>
            </a:r>
            <a:endParaRPr lang="en-US" dirty="0">
              <a:solidFill>
                <a:schemeClr val="accent3">
                  <a:lumMod val="40000"/>
                  <a:lumOff val="60000"/>
                </a:schemeClr>
              </a:solidFill>
            </a:endParaRPr>
          </a:p>
        </p:txBody>
      </p:sp>
      <p:pic>
        <p:nvPicPr>
          <p:cNvPr id="7" name="Picture 6" descr="per4dat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0283" y="2916568"/>
            <a:ext cx="3310825" cy="2569831"/>
          </a:xfrm>
          <a:prstGeom prst="rect">
            <a:avLst/>
          </a:prstGeom>
        </p:spPr>
      </p:pic>
      <p:pic>
        <p:nvPicPr>
          <p:cNvPr id="4" name="Picture 3" descr="per4resi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597" y="2436153"/>
            <a:ext cx="4528005" cy="3050246"/>
          </a:xfrm>
          <a:prstGeom prst="rect">
            <a:avLst/>
          </a:prstGeom>
        </p:spPr>
      </p:pic>
    </p:spTree>
    <p:extLst>
      <p:ext uri="{BB962C8B-B14F-4D97-AF65-F5344CB8AC3E}">
        <p14:creationId xmlns:p14="http://schemas.microsoft.com/office/powerpoint/2010/main" val="2919794991"/>
      </p:ext>
    </p:extLst>
  </p:cSld>
  <p:clrMapOvr>
    <a:masterClrMapping/>
  </p:clrMapOvr>
  <p:timing>
    <p:tnLst>
      <p:par>
        <p:cTn xmlns:p14="http://schemas.microsoft.com/office/powerpoint/2010/mai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13647" y="1075765"/>
            <a:ext cx="2146742" cy="369332"/>
          </a:xfrm>
          <a:prstGeom prst="rect">
            <a:avLst/>
          </a:prstGeom>
          <a:noFill/>
        </p:spPr>
        <p:txBody>
          <a:bodyPr wrap="none" rtlCol="0">
            <a:spAutoFit/>
          </a:bodyPr>
          <a:lstStyle/>
          <a:p>
            <a:r>
              <a:rPr lang="en-US" dirty="0" smtClean="0"/>
              <a:t>Insert residual plot</a:t>
            </a:r>
            <a:endParaRPr lang="en-US" dirty="0"/>
          </a:p>
        </p:txBody>
      </p:sp>
      <p:sp>
        <p:nvSpPr>
          <p:cNvPr id="4" name="TextBox 3"/>
          <p:cNvSpPr txBox="1"/>
          <p:nvPr/>
        </p:nvSpPr>
        <p:spPr>
          <a:xfrm>
            <a:off x="791882" y="4034118"/>
            <a:ext cx="3313728"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dirty="0" smtClean="0"/>
              <a:t>Is this linear model a good fit?</a:t>
            </a:r>
            <a:endParaRPr lang="en-US" dirty="0"/>
          </a:p>
        </p:txBody>
      </p:sp>
      <p:sp>
        <p:nvSpPr>
          <p:cNvPr id="6" name="TextBox 5"/>
          <p:cNvSpPr txBox="1"/>
          <p:nvPr/>
        </p:nvSpPr>
        <p:spPr>
          <a:xfrm>
            <a:off x="7022353" y="627529"/>
            <a:ext cx="1027069"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dirty="0" smtClean="0">
                <a:solidFill>
                  <a:schemeClr val="accent3">
                    <a:lumMod val="40000"/>
                    <a:lumOff val="60000"/>
                  </a:schemeClr>
                </a:solidFill>
              </a:rPr>
              <a:t>Period 4</a:t>
            </a:r>
            <a:endParaRPr lang="en-US" dirty="0">
              <a:solidFill>
                <a:schemeClr val="accent3">
                  <a:lumMod val="40000"/>
                  <a:lumOff val="60000"/>
                </a:schemeClr>
              </a:solidFill>
            </a:endParaRPr>
          </a:p>
        </p:txBody>
      </p:sp>
      <p:sp>
        <p:nvSpPr>
          <p:cNvPr id="5" name="TextBox 4"/>
          <p:cNvSpPr txBox="1"/>
          <p:nvPr/>
        </p:nvSpPr>
        <p:spPr>
          <a:xfrm>
            <a:off x="522784" y="5195887"/>
            <a:ext cx="7961932"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dirty="0" smtClean="0"/>
              <a:t>Yes, a linear is a good fit because the RESIDUALS show a random scatter above and below the prediction line.</a:t>
            </a:r>
            <a:endParaRPr lang="en-US" dirty="0"/>
          </a:p>
        </p:txBody>
      </p:sp>
      <p:sp>
        <p:nvSpPr>
          <p:cNvPr id="7" name="TextBox 6"/>
          <p:cNvSpPr txBox="1"/>
          <p:nvPr/>
        </p:nvSpPr>
        <p:spPr>
          <a:xfrm>
            <a:off x="7344419" y="3231564"/>
            <a:ext cx="1410005" cy="119778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dirty="0" smtClean="0"/>
              <a:t>Don’t call them DOTS or IT or THEY</a:t>
            </a:r>
            <a:endParaRPr lang="en-US" dirty="0"/>
          </a:p>
        </p:txBody>
      </p:sp>
      <p:cxnSp>
        <p:nvCxnSpPr>
          <p:cNvPr id="8" name="Straight Arrow Connector 7"/>
          <p:cNvCxnSpPr/>
          <p:nvPr/>
        </p:nvCxnSpPr>
        <p:spPr>
          <a:xfrm flipH="1">
            <a:off x="5186083" y="4218784"/>
            <a:ext cx="1836270" cy="977103"/>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pic>
        <p:nvPicPr>
          <p:cNvPr id="9" name="Picture 8" descr="per4resi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845" y="523355"/>
            <a:ext cx="4528005" cy="3050246"/>
          </a:xfrm>
          <a:prstGeom prst="rect">
            <a:avLst/>
          </a:prstGeom>
        </p:spPr>
      </p:pic>
    </p:spTree>
    <p:extLst>
      <p:ext uri="{BB962C8B-B14F-4D97-AF65-F5344CB8AC3E}">
        <p14:creationId xmlns:p14="http://schemas.microsoft.com/office/powerpoint/2010/main" val="35668023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p:tgtEl>
                                          <p:spTgt spid="7"/>
                                        </p:tgtEl>
                                        <p:attrNameLst>
                                          <p:attrName>ppt_y</p:attrName>
                                        </p:attrNameLst>
                                      </p:cBhvr>
                                      <p:tavLst>
                                        <p:tav tm="0">
                                          <p:val>
                                            <p:strVal val="#ppt_y+#ppt_h*1.125000"/>
                                          </p:val>
                                        </p:tav>
                                        <p:tav tm="100000">
                                          <p:val>
                                            <p:strVal val="#ppt_y"/>
                                          </p:val>
                                        </p:tav>
                                      </p:tavLst>
                                    </p:anim>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p:tgtEl>
                                          <p:spTgt spid="8"/>
                                        </p:tgtEl>
                                        <p:attrNameLst>
                                          <p:attrName>ppt_y</p:attrName>
                                        </p:attrNameLst>
                                      </p:cBhvr>
                                      <p:tavLst>
                                        <p:tav tm="0">
                                          <p:val>
                                            <p:strVal val="#ppt_y+#ppt_h*1.125000"/>
                                          </p:val>
                                        </p:tav>
                                        <p:tav tm="100000">
                                          <p:val>
                                            <p:strVal val="#ppt_y"/>
                                          </p:val>
                                        </p:tav>
                                      </p:tavLst>
                                    </p:anim>
                                    <p:animEffect transition="in" filter="wipe(up)">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13647" y="1075765"/>
            <a:ext cx="2146742" cy="369332"/>
          </a:xfrm>
          <a:prstGeom prst="rect">
            <a:avLst/>
          </a:prstGeom>
          <a:noFill/>
        </p:spPr>
        <p:txBody>
          <a:bodyPr wrap="none" rtlCol="0">
            <a:spAutoFit/>
          </a:bodyPr>
          <a:lstStyle/>
          <a:p>
            <a:r>
              <a:rPr lang="en-US" dirty="0" smtClean="0"/>
              <a:t>Insert residual plot</a:t>
            </a:r>
            <a:endParaRPr lang="en-US" dirty="0"/>
          </a:p>
        </p:txBody>
      </p:sp>
      <p:sp>
        <p:nvSpPr>
          <p:cNvPr id="4" name="TextBox 3"/>
          <p:cNvSpPr txBox="1"/>
          <p:nvPr/>
        </p:nvSpPr>
        <p:spPr>
          <a:xfrm>
            <a:off x="508000" y="5312536"/>
            <a:ext cx="7963648"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smtClean="0"/>
              <a:t>What is the residual for the student who sent 15 text messages?</a:t>
            </a:r>
            <a:endParaRPr lang="en-US" dirty="0"/>
          </a:p>
        </p:txBody>
      </p:sp>
      <p:sp>
        <p:nvSpPr>
          <p:cNvPr id="6" name="TextBox 5"/>
          <p:cNvSpPr txBox="1"/>
          <p:nvPr/>
        </p:nvSpPr>
        <p:spPr>
          <a:xfrm>
            <a:off x="7022353" y="627529"/>
            <a:ext cx="1027069"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dirty="0" smtClean="0">
                <a:solidFill>
                  <a:schemeClr val="accent3">
                    <a:lumMod val="40000"/>
                    <a:lumOff val="60000"/>
                  </a:schemeClr>
                </a:solidFill>
              </a:rPr>
              <a:t>Period 4</a:t>
            </a:r>
            <a:endParaRPr lang="en-US" dirty="0">
              <a:solidFill>
                <a:schemeClr val="accent3">
                  <a:lumMod val="40000"/>
                  <a:lumOff val="60000"/>
                </a:schemeClr>
              </a:solidFill>
            </a:endParaRPr>
          </a:p>
        </p:txBody>
      </p:sp>
      <p:pic>
        <p:nvPicPr>
          <p:cNvPr id="7" name="Picture 6" descr="per4resi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845" y="523354"/>
            <a:ext cx="5008468" cy="3373905"/>
          </a:xfrm>
          <a:prstGeom prst="rect">
            <a:avLst/>
          </a:prstGeom>
        </p:spPr>
      </p:pic>
      <p:sp>
        <p:nvSpPr>
          <p:cNvPr id="8" name="TextBox 7"/>
          <p:cNvSpPr txBox="1"/>
          <p:nvPr/>
        </p:nvSpPr>
        <p:spPr>
          <a:xfrm>
            <a:off x="1299494" y="4491127"/>
            <a:ext cx="6221588"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dirty="0" smtClean="0"/>
              <a:t>Predicted Texts Received = 1.79437 + 0.848007(texts sent)</a:t>
            </a:r>
            <a:endParaRPr lang="en-US" dirty="0"/>
          </a:p>
        </p:txBody>
      </p:sp>
      <p:sp>
        <p:nvSpPr>
          <p:cNvPr id="5" name="TextBox 4"/>
          <p:cNvSpPr txBox="1"/>
          <p:nvPr/>
        </p:nvSpPr>
        <p:spPr>
          <a:xfrm>
            <a:off x="2928197" y="6068558"/>
            <a:ext cx="390476"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smtClean="0"/>
              <a:t>-8</a:t>
            </a:r>
            <a:endParaRPr lang="en-US" dirty="0"/>
          </a:p>
        </p:txBody>
      </p:sp>
    </p:spTree>
    <p:extLst>
      <p:ext uri="{BB962C8B-B14F-4D97-AF65-F5344CB8AC3E}">
        <p14:creationId xmlns:p14="http://schemas.microsoft.com/office/powerpoint/2010/main" val="28823723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13647" y="1075765"/>
            <a:ext cx="2146742" cy="369332"/>
          </a:xfrm>
          <a:prstGeom prst="rect">
            <a:avLst/>
          </a:prstGeom>
          <a:noFill/>
        </p:spPr>
        <p:txBody>
          <a:bodyPr wrap="none" rtlCol="0">
            <a:spAutoFit/>
          </a:bodyPr>
          <a:lstStyle/>
          <a:p>
            <a:r>
              <a:rPr lang="en-US" dirty="0" smtClean="0"/>
              <a:t>Insert residual plot</a:t>
            </a:r>
            <a:endParaRPr lang="en-US" dirty="0"/>
          </a:p>
        </p:txBody>
      </p:sp>
      <p:sp>
        <p:nvSpPr>
          <p:cNvPr id="4" name="TextBox 3"/>
          <p:cNvSpPr txBox="1"/>
          <p:nvPr/>
        </p:nvSpPr>
        <p:spPr>
          <a:xfrm>
            <a:off x="508000" y="4383137"/>
            <a:ext cx="7963648"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smtClean="0"/>
              <a:t>What was the actual number of text messages received for the student with  15 text messages sent?</a:t>
            </a:r>
            <a:endParaRPr lang="en-US" dirty="0"/>
          </a:p>
        </p:txBody>
      </p:sp>
      <p:sp>
        <p:nvSpPr>
          <p:cNvPr id="6" name="TextBox 5"/>
          <p:cNvSpPr txBox="1"/>
          <p:nvPr/>
        </p:nvSpPr>
        <p:spPr>
          <a:xfrm>
            <a:off x="7022353" y="627529"/>
            <a:ext cx="1027069"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dirty="0" smtClean="0">
                <a:solidFill>
                  <a:schemeClr val="accent3">
                    <a:lumMod val="40000"/>
                    <a:lumOff val="60000"/>
                  </a:schemeClr>
                </a:solidFill>
              </a:rPr>
              <a:t>Period 4</a:t>
            </a:r>
            <a:endParaRPr lang="en-US" dirty="0">
              <a:solidFill>
                <a:schemeClr val="accent3">
                  <a:lumMod val="40000"/>
                  <a:lumOff val="60000"/>
                </a:schemeClr>
              </a:solidFill>
            </a:endParaRPr>
          </a:p>
        </p:txBody>
      </p:sp>
      <p:sp>
        <p:nvSpPr>
          <p:cNvPr id="7" name="TextBox 6"/>
          <p:cNvSpPr txBox="1"/>
          <p:nvPr/>
        </p:nvSpPr>
        <p:spPr>
          <a:xfrm>
            <a:off x="1299494" y="3820763"/>
            <a:ext cx="6221588"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dirty="0" smtClean="0"/>
              <a:t>Predicted Texts Received = 1.79437 + 0.848007(texts sent)</a:t>
            </a:r>
            <a:endParaRPr lang="en-US" dirty="0"/>
          </a:p>
        </p:txBody>
      </p:sp>
      <p:pic>
        <p:nvPicPr>
          <p:cNvPr id="8" name="Picture 7" descr="per4resi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845" y="523355"/>
            <a:ext cx="4617783" cy="3110724"/>
          </a:xfrm>
          <a:prstGeom prst="rect">
            <a:avLst/>
          </a:prstGeom>
        </p:spPr>
      </p:pic>
      <p:sp>
        <p:nvSpPr>
          <p:cNvPr id="5" name="TextBox 4"/>
          <p:cNvSpPr txBox="1"/>
          <p:nvPr/>
        </p:nvSpPr>
        <p:spPr>
          <a:xfrm>
            <a:off x="1499378" y="5751017"/>
            <a:ext cx="305718"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dirty="0" smtClean="0">
                <a:solidFill>
                  <a:srgbClr val="000000"/>
                </a:solidFill>
              </a:rPr>
              <a:t>7</a:t>
            </a:r>
            <a:endParaRPr lang="en-US" dirty="0">
              <a:solidFill>
                <a:srgbClr val="000000"/>
              </a:solidFill>
            </a:endParaRPr>
          </a:p>
        </p:txBody>
      </p:sp>
    </p:spTree>
    <p:extLst>
      <p:ext uri="{BB962C8B-B14F-4D97-AF65-F5344CB8AC3E}">
        <p14:creationId xmlns:p14="http://schemas.microsoft.com/office/powerpoint/2010/main" val="39563600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779463" y="381000"/>
            <a:ext cx="7583487" cy="612913"/>
          </a:xfrm>
        </p:spPr>
        <p:txBody>
          <a:bodyPr>
            <a:normAutofit fontScale="90000"/>
          </a:bodyPr>
          <a:lstStyle/>
          <a:p>
            <a:r>
              <a:rPr lang="en-US" dirty="0" smtClean="0"/>
              <a:t>Things you need learn to do for CH3</a:t>
            </a:r>
            <a:endParaRPr lang="en-US" dirty="0"/>
          </a:p>
        </p:txBody>
      </p:sp>
      <p:sp>
        <p:nvSpPr>
          <p:cNvPr id="6" name="TextBox 5"/>
          <p:cNvSpPr txBox="1"/>
          <p:nvPr/>
        </p:nvSpPr>
        <p:spPr>
          <a:xfrm>
            <a:off x="678071" y="1240942"/>
            <a:ext cx="8079408" cy="4832093"/>
          </a:xfrm>
          <a:prstGeom prst="rect">
            <a:avLst/>
          </a:prstGeom>
          <a:solidFill>
            <a:schemeClr val="bg1">
              <a:lumMod val="75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buFont typeface="Arial"/>
              <a:buChar char="•"/>
            </a:pPr>
            <a:r>
              <a:rPr lang="en-US" sz="2800" dirty="0" smtClean="0">
                <a:solidFill>
                  <a:schemeClr val="tx1"/>
                </a:solidFill>
              </a:rPr>
              <a:t>Do a scatterplot on your calculator</a:t>
            </a:r>
          </a:p>
          <a:p>
            <a:pPr>
              <a:buFont typeface="Arial"/>
              <a:buChar char="•"/>
            </a:pPr>
            <a:r>
              <a:rPr lang="en-US" sz="2800" dirty="0" smtClean="0">
                <a:solidFill>
                  <a:schemeClr val="tx1"/>
                </a:solidFill>
              </a:rPr>
              <a:t>Do a Residual plot on your calculator</a:t>
            </a:r>
          </a:p>
          <a:p>
            <a:pPr>
              <a:buFont typeface="Arial"/>
              <a:buChar char="•"/>
            </a:pPr>
            <a:r>
              <a:rPr lang="en-US" sz="2800" dirty="0" smtClean="0">
                <a:solidFill>
                  <a:schemeClr val="tx1"/>
                </a:solidFill>
              </a:rPr>
              <a:t>Find the linear equation on your calculator</a:t>
            </a:r>
          </a:p>
          <a:p>
            <a:pPr>
              <a:buFont typeface="Arial"/>
              <a:buChar char="•"/>
            </a:pPr>
            <a:r>
              <a:rPr lang="en-US" sz="2800" dirty="0" smtClean="0">
                <a:solidFill>
                  <a:schemeClr val="tx1"/>
                </a:solidFill>
              </a:rPr>
              <a:t>Write your linear equation in </a:t>
            </a:r>
            <a:r>
              <a:rPr lang="en-US" sz="2800" b="1" dirty="0" smtClean="0">
                <a:solidFill>
                  <a:schemeClr val="tx1"/>
                </a:solidFill>
              </a:rPr>
              <a:t>context</a:t>
            </a:r>
          </a:p>
          <a:p>
            <a:pPr>
              <a:buFont typeface="Arial"/>
              <a:buChar char="•"/>
            </a:pPr>
            <a:r>
              <a:rPr lang="en-US" sz="2800" dirty="0" smtClean="0">
                <a:solidFill>
                  <a:schemeClr val="tx1"/>
                </a:solidFill>
              </a:rPr>
              <a:t>Make a prediction using your equation</a:t>
            </a:r>
          </a:p>
          <a:p>
            <a:pPr>
              <a:buFont typeface="Arial"/>
              <a:buChar char="•"/>
            </a:pPr>
            <a:r>
              <a:rPr lang="en-US" sz="2800" dirty="0" smtClean="0">
                <a:solidFill>
                  <a:schemeClr val="tx1"/>
                </a:solidFill>
              </a:rPr>
              <a:t>Interpret the </a:t>
            </a:r>
            <a:r>
              <a:rPr lang="en-US" sz="2800" dirty="0" err="1" smtClean="0">
                <a:solidFill>
                  <a:schemeClr val="tx1"/>
                </a:solidFill>
              </a:rPr>
              <a:t>slope(b</a:t>
            </a:r>
            <a:r>
              <a:rPr lang="en-US" sz="2800" dirty="0" smtClean="0">
                <a:solidFill>
                  <a:schemeClr val="tx1"/>
                </a:solidFill>
              </a:rPr>
              <a:t>) in </a:t>
            </a:r>
            <a:r>
              <a:rPr lang="en-US" sz="2800" b="1" dirty="0" smtClean="0">
                <a:solidFill>
                  <a:schemeClr val="tx1"/>
                </a:solidFill>
              </a:rPr>
              <a:t>context</a:t>
            </a:r>
          </a:p>
          <a:p>
            <a:pPr>
              <a:buFont typeface="Arial"/>
              <a:buChar char="•"/>
            </a:pPr>
            <a:r>
              <a:rPr lang="en-US" sz="2800" dirty="0" smtClean="0">
                <a:solidFill>
                  <a:schemeClr val="tx1"/>
                </a:solidFill>
              </a:rPr>
              <a:t>Interpret the </a:t>
            </a:r>
            <a:r>
              <a:rPr lang="en-US" sz="2800" dirty="0" err="1" smtClean="0">
                <a:solidFill>
                  <a:schemeClr val="tx1"/>
                </a:solidFill>
              </a:rPr>
              <a:t>y-intercept(a</a:t>
            </a:r>
            <a:r>
              <a:rPr lang="en-US" sz="2800" dirty="0" smtClean="0">
                <a:solidFill>
                  <a:schemeClr val="tx1"/>
                </a:solidFill>
              </a:rPr>
              <a:t>) in </a:t>
            </a:r>
            <a:r>
              <a:rPr lang="en-US" sz="2800" b="1" dirty="0" smtClean="0">
                <a:solidFill>
                  <a:schemeClr val="tx1"/>
                </a:solidFill>
              </a:rPr>
              <a:t>context</a:t>
            </a:r>
          </a:p>
          <a:p>
            <a:pPr>
              <a:buFont typeface="Arial"/>
              <a:buChar char="•"/>
            </a:pPr>
            <a:r>
              <a:rPr lang="en-US" sz="2800" dirty="0" smtClean="0">
                <a:solidFill>
                  <a:schemeClr val="tx1"/>
                </a:solidFill>
              </a:rPr>
              <a:t>Interpret “</a:t>
            </a:r>
            <a:r>
              <a:rPr lang="en-US" sz="2800" dirty="0" err="1" smtClean="0">
                <a:solidFill>
                  <a:schemeClr val="tx1"/>
                </a:solidFill>
              </a:rPr>
              <a:t>r</a:t>
            </a:r>
            <a:r>
              <a:rPr lang="en-US" sz="2800" dirty="0" smtClean="0">
                <a:solidFill>
                  <a:schemeClr val="tx1"/>
                </a:solidFill>
              </a:rPr>
              <a:t>” in </a:t>
            </a:r>
            <a:r>
              <a:rPr lang="en-US" sz="2800" b="1" dirty="0" smtClean="0">
                <a:solidFill>
                  <a:schemeClr val="tx1"/>
                </a:solidFill>
              </a:rPr>
              <a:t>context</a:t>
            </a:r>
          </a:p>
          <a:p>
            <a:pPr>
              <a:buFont typeface="Arial"/>
              <a:buChar char="•"/>
            </a:pPr>
            <a:r>
              <a:rPr lang="en-US" sz="2800" dirty="0" smtClean="0">
                <a:solidFill>
                  <a:schemeClr val="tx1"/>
                </a:solidFill>
              </a:rPr>
              <a:t>Interpret “r</a:t>
            </a:r>
            <a:r>
              <a:rPr lang="en-US" sz="2800" baseline="30000" dirty="0" smtClean="0">
                <a:solidFill>
                  <a:schemeClr val="tx1"/>
                </a:solidFill>
              </a:rPr>
              <a:t>2</a:t>
            </a:r>
            <a:r>
              <a:rPr lang="en-US" sz="2800" dirty="0" smtClean="0">
                <a:solidFill>
                  <a:schemeClr val="tx1"/>
                </a:solidFill>
              </a:rPr>
              <a:t>” in </a:t>
            </a:r>
            <a:r>
              <a:rPr lang="en-US" sz="2800" b="1" dirty="0" smtClean="0">
                <a:solidFill>
                  <a:schemeClr val="tx1"/>
                </a:solidFill>
              </a:rPr>
              <a:t>context</a:t>
            </a:r>
            <a:endParaRPr lang="en-US" sz="2800" dirty="0" smtClean="0">
              <a:solidFill>
                <a:schemeClr val="tx1"/>
              </a:solidFill>
            </a:endParaRPr>
          </a:p>
          <a:p>
            <a:pPr>
              <a:buFont typeface="Arial"/>
              <a:buChar char="•"/>
            </a:pPr>
            <a:r>
              <a:rPr lang="en-US" sz="2800" dirty="0" smtClean="0">
                <a:solidFill>
                  <a:schemeClr val="tx1"/>
                </a:solidFill>
              </a:rPr>
              <a:t>Use the residual plot to determine if your model is a good fit.</a:t>
            </a:r>
          </a:p>
        </p:txBody>
      </p:sp>
    </p:spTree>
    <p:extLst>
      <p:ext uri="{BB962C8B-B14F-4D97-AF65-F5344CB8AC3E}">
        <p14:creationId xmlns:p14="http://schemas.microsoft.com/office/powerpoint/2010/main" val="438775290"/>
      </p:ext>
    </p:extLst>
  </p:cSld>
  <p:clrMapOvr>
    <a:masterClrMapping/>
  </p:clrMapOvr>
  <p:timing>
    <p:tnLst>
      <p:par>
        <p:cTn xmlns:p14="http://schemas.microsoft.com/office/powerpoint/2010/mai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 name="TextBox 2"/>
          <p:cNvSpPr txBox="1"/>
          <p:nvPr/>
        </p:nvSpPr>
        <p:spPr>
          <a:xfrm>
            <a:off x="580473" y="228129"/>
            <a:ext cx="7940675" cy="6186308"/>
          </a:xfrm>
          <a:prstGeom prst="rect">
            <a:avLst/>
          </a:prstGeom>
          <a:solidFill>
            <a:srgbClr val="BFBFBF"/>
          </a:solidFill>
        </p:spPr>
        <p:style>
          <a:lnRef idx="3">
            <a:schemeClr val="lt1"/>
          </a:lnRef>
          <a:fillRef idx="1">
            <a:schemeClr val="dk1"/>
          </a:fillRef>
          <a:effectRef idx="1">
            <a:schemeClr val="dk1"/>
          </a:effectRef>
          <a:fontRef idx="minor">
            <a:schemeClr val="lt1"/>
          </a:fontRef>
        </p:style>
        <p:txBody>
          <a:bodyPr wrap="square" rtlCol="0">
            <a:spAutoFit/>
          </a:bodyPr>
          <a:lstStyle/>
          <a:p>
            <a:pPr>
              <a:buFont typeface="Arial"/>
              <a:buChar char="•"/>
            </a:pPr>
            <a:r>
              <a:rPr lang="en-US" sz="2200" b="1" i="1" dirty="0" smtClean="0">
                <a:solidFill>
                  <a:srgbClr val="000000"/>
                </a:solidFill>
              </a:rPr>
              <a:t>Correlation does not imply Causation</a:t>
            </a:r>
            <a:r>
              <a:rPr lang="en-US" sz="2200" dirty="0" smtClean="0">
                <a:solidFill>
                  <a:srgbClr val="000000"/>
                </a:solidFill>
              </a:rPr>
              <a:t>…..this means that a scatterplot with a strong correlation does not necessarily mean that </a:t>
            </a:r>
            <a:r>
              <a:rPr lang="en-US" sz="2200" dirty="0" err="1" smtClean="0">
                <a:solidFill>
                  <a:srgbClr val="000000"/>
                </a:solidFill>
              </a:rPr>
              <a:t>x</a:t>
            </a:r>
            <a:r>
              <a:rPr lang="en-US" sz="2200" dirty="0" smtClean="0">
                <a:solidFill>
                  <a:srgbClr val="000000"/>
                </a:solidFill>
              </a:rPr>
              <a:t> leads to </a:t>
            </a:r>
            <a:r>
              <a:rPr lang="en-US" sz="2200" dirty="0" err="1" smtClean="0">
                <a:solidFill>
                  <a:srgbClr val="000000"/>
                </a:solidFill>
              </a:rPr>
              <a:t>y</a:t>
            </a:r>
            <a:r>
              <a:rPr lang="en-US" sz="2200" dirty="0" smtClean="0">
                <a:solidFill>
                  <a:srgbClr val="000000"/>
                </a:solidFill>
              </a:rPr>
              <a:t>. Only a well designed experiment can give cause and effect conclusions.</a:t>
            </a:r>
          </a:p>
          <a:p>
            <a:pPr>
              <a:buFont typeface="Arial"/>
              <a:buChar char="•"/>
            </a:pPr>
            <a:endParaRPr lang="en-US" sz="2200" dirty="0" smtClean="0">
              <a:solidFill>
                <a:srgbClr val="000000"/>
              </a:solidFill>
            </a:endParaRPr>
          </a:p>
          <a:p>
            <a:pPr>
              <a:buFont typeface="Arial"/>
              <a:buChar char="•"/>
            </a:pPr>
            <a:r>
              <a:rPr lang="en-US" sz="2200" dirty="0" smtClean="0">
                <a:solidFill>
                  <a:srgbClr val="000000"/>
                </a:solidFill>
              </a:rPr>
              <a:t>Making predictions beyond the domain of the x-axis cannot be trusted, this is called </a:t>
            </a:r>
            <a:r>
              <a:rPr lang="en-US" sz="2200" b="1" i="1" dirty="0" smtClean="0">
                <a:solidFill>
                  <a:srgbClr val="000000"/>
                </a:solidFill>
              </a:rPr>
              <a:t>Extrapolation</a:t>
            </a:r>
            <a:endParaRPr lang="en-US" sz="2200" b="1" dirty="0" smtClean="0">
              <a:solidFill>
                <a:srgbClr val="000000"/>
              </a:solidFill>
            </a:endParaRPr>
          </a:p>
          <a:p>
            <a:endParaRPr lang="en-US" sz="2200" b="1" i="1" dirty="0" smtClean="0">
              <a:solidFill>
                <a:srgbClr val="000000"/>
              </a:solidFill>
            </a:endParaRPr>
          </a:p>
          <a:p>
            <a:pPr>
              <a:buFont typeface="Arial"/>
              <a:buChar char="•"/>
            </a:pPr>
            <a:r>
              <a:rPr lang="en-US" sz="2200" dirty="0" smtClean="0">
                <a:solidFill>
                  <a:srgbClr val="000000"/>
                </a:solidFill>
              </a:rPr>
              <a:t>On a scatterplot extreme values in the </a:t>
            </a:r>
            <a:r>
              <a:rPr lang="en-US" sz="2200" dirty="0" err="1" smtClean="0">
                <a:solidFill>
                  <a:srgbClr val="000000"/>
                </a:solidFill>
              </a:rPr>
              <a:t>y</a:t>
            </a:r>
            <a:r>
              <a:rPr lang="en-US" sz="2200" dirty="0" smtClean="0">
                <a:solidFill>
                  <a:srgbClr val="000000"/>
                </a:solidFill>
              </a:rPr>
              <a:t>-direction are called “</a:t>
            </a:r>
            <a:r>
              <a:rPr lang="en-US" sz="2200" b="1" i="1" dirty="0" smtClean="0">
                <a:solidFill>
                  <a:srgbClr val="000000"/>
                </a:solidFill>
              </a:rPr>
              <a:t>outliers</a:t>
            </a:r>
            <a:r>
              <a:rPr lang="en-US" sz="2200" dirty="0" smtClean="0">
                <a:solidFill>
                  <a:srgbClr val="000000"/>
                </a:solidFill>
              </a:rPr>
              <a:t>” and extreme values in the </a:t>
            </a:r>
            <a:r>
              <a:rPr lang="en-US" sz="2200" dirty="0" err="1" smtClean="0">
                <a:solidFill>
                  <a:srgbClr val="000000"/>
                </a:solidFill>
              </a:rPr>
              <a:t>x</a:t>
            </a:r>
            <a:r>
              <a:rPr lang="en-US" sz="2200" dirty="0" smtClean="0">
                <a:solidFill>
                  <a:srgbClr val="000000"/>
                </a:solidFill>
              </a:rPr>
              <a:t>-direction are called “</a:t>
            </a:r>
            <a:r>
              <a:rPr lang="en-US" sz="2200" b="1" i="1" dirty="0" smtClean="0">
                <a:solidFill>
                  <a:srgbClr val="000000"/>
                </a:solidFill>
              </a:rPr>
              <a:t>influential points</a:t>
            </a:r>
            <a:r>
              <a:rPr lang="en-US" sz="2200" dirty="0" smtClean="0">
                <a:solidFill>
                  <a:srgbClr val="000000"/>
                </a:solidFill>
              </a:rPr>
              <a:t>”</a:t>
            </a:r>
          </a:p>
          <a:p>
            <a:pPr>
              <a:buFont typeface="Arial"/>
              <a:buChar char="•"/>
            </a:pPr>
            <a:endParaRPr lang="en-US" sz="2200" dirty="0" smtClean="0">
              <a:solidFill>
                <a:srgbClr val="000000"/>
              </a:solidFill>
            </a:endParaRPr>
          </a:p>
          <a:p>
            <a:pPr>
              <a:buFont typeface="Arial"/>
              <a:buChar char="•"/>
            </a:pPr>
            <a:r>
              <a:rPr lang="en-US" sz="2200" dirty="0" smtClean="0">
                <a:solidFill>
                  <a:srgbClr val="000000"/>
                </a:solidFill>
              </a:rPr>
              <a:t>R is the correlation coefficient, it measures the strength of the association between x and y</a:t>
            </a:r>
          </a:p>
          <a:p>
            <a:pPr>
              <a:buFont typeface="Arial"/>
              <a:buChar char="•"/>
            </a:pPr>
            <a:endParaRPr lang="en-US" sz="2200" dirty="0" smtClean="0">
              <a:solidFill>
                <a:srgbClr val="000000"/>
              </a:solidFill>
            </a:endParaRPr>
          </a:p>
          <a:p>
            <a:pPr>
              <a:buFont typeface="Arial"/>
              <a:buChar char="•"/>
            </a:pPr>
            <a:r>
              <a:rPr lang="en-US" sz="2200" dirty="0" smtClean="0">
                <a:solidFill>
                  <a:srgbClr val="000000"/>
                </a:solidFill>
              </a:rPr>
              <a:t>R</a:t>
            </a:r>
            <a:r>
              <a:rPr lang="en-US" sz="2200" baseline="30000" dirty="0" smtClean="0">
                <a:solidFill>
                  <a:srgbClr val="000000"/>
                </a:solidFill>
              </a:rPr>
              <a:t>2</a:t>
            </a:r>
            <a:r>
              <a:rPr lang="en-US" sz="2200" dirty="0" smtClean="0">
                <a:solidFill>
                  <a:srgbClr val="000000"/>
                </a:solidFill>
              </a:rPr>
              <a:t> is the coefficient of determination which is the % of variation in </a:t>
            </a:r>
            <a:r>
              <a:rPr lang="en-US" sz="2200" dirty="0" err="1" smtClean="0">
                <a:solidFill>
                  <a:srgbClr val="000000"/>
                </a:solidFill>
              </a:rPr>
              <a:t>y</a:t>
            </a:r>
            <a:r>
              <a:rPr lang="en-US" sz="2200" dirty="0" smtClean="0">
                <a:solidFill>
                  <a:srgbClr val="000000"/>
                </a:solidFill>
              </a:rPr>
              <a:t> that is explained by </a:t>
            </a:r>
            <a:r>
              <a:rPr lang="en-US" sz="2200" dirty="0" err="1" smtClean="0">
                <a:solidFill>
                  <a:srgbClr val="000000"/>
                </a:solidFill>
              </a:rPr>
              <a:t>approzimate</a:t>
            </a:r>
            <a:r>
              <a:rPr lang="en-US" sz="2200" dirty="0" smtClean="0">
                <a:solidFill>
                  <a:srgbClr val="000000"/>
                </a:solidFill>
              </a:rPr>
              <a:t> linear association with </a:t>
            </a:r>
            <a:r>
              <a:rPr lang="en-US" sz="2200" dirty="0" err="1" smtClean="0">
                <a:solidFill>
                  <a:srgbClr val="000000"/>
                </a:solidFill>
              </a:rPr>
              <a:t>x</a:t>
            </a:r>
            <a:endParaRPr lang="en-US" sz="2200" dirty="0" smtClean="0">
              <a:solidFill>
                <a:srgbClr val="000000"/>
              </a:solidFill>
            </a:endParaRPr>
          </a:p>
        </p:txBody>
      </p:sp>
    </p:spTree>
    <p:extLst>
      <p:ext uri="{BB962C8B-B14F-4D97-AF65-F5344CB8AC3E}">
        <p14:creationId xmlns:p14="http://schemas.microsoft.com/office/powerpoint/2010/main" val="246143383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6000" dirty="0" smtClean="0"/>
              <a:t>Tootsie Pop Grab</a:t>
            </a:r>
            <a:endParaRPr lang="en-US" sz="6000" dirty="0"/>
          </a:p>
        </p:txBody>
      </p:sp>
      <p:pic>
        <p:nvPicPr>
          <p:cNvPr id="3" name="Picture 2" descr="Screen Shot 2013-09-18 at 12.44.0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0402" y="1425388"/>
            <a:ext cx="4817624" cy="4717949"/>
          </a:xfrm>
          <a:prstGeom prst="rect">
            <a:avLst/>
          </a:prstGeom>
        </p:spPr>
      </p:pic>
      <p:sp>
        <p:nvSpPr>
          <p:cNvPr id="4" name="TextBox 3"/>
          <p:cNvSpPr txBox="1"/>
          <p:nvPr/>
        </p:nvSpPr>
        <p:spPr>
          <a:xfrm>
            <a:off x="7351058" y="1882588"/>
            <a:ext cx="1269736" cy="369332"/>
          </a:xfrm>
          <a:prstGeom prst="rect">
            <a:avLst/>
          </a:prstGeom>
          <a:solidFill>
            <a:schemeClr val="accent3">
              <a:lumMod val="40000"/>
              <a:lumOff val="6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LAST YEAR</a:t>
            </a:r>
            <a:endParaRPr lang="en-US" dirty="0"/>
          </a:p>
        </p:txBody>
      </p:sp>
    </p:spTree>
    <p:extLst>
      <p:ext uri="{BB962C8B-B14F-4D97-AF65-F5344CB8AC3E}">
        <p14:creationId xmlns:p14="http://schemas.microsoft.com/office/powerpoint/2010/main" val="2390069835"/>
      </p:ext>
    </p:extLst>
  </p:cSld>
  <p:clrMapOvr>
    <a:masterClrMapping/>
  </p:clrMapOvr>
  <p:timing>
    <p:tnLst>
      <p:par>
        <p:cTn xmlns:p14="http://schemas.microsoft.com/office/powerpoint/2010/mai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 name="TextBox 3"/>
          <p:cNvSpPr txBox="1"/>
          <p:nvPr/>
        </p:nvSpPr>
        <p:spPr>
          <a:xfrm>
            <a:off x="1031876" y="556314"/>
            <a:ext cx="7173428" cy="5509199"/>
          </a:xfrm>
          <a:prstGeom prst="rect">
            <a:avLst/>
          </a:prstGeom>
          <a:solidFill>
            <a:srgbClr val="BFBFBF"/>
          </a:solidFill>
        </p:spPr>
        <p:style>
          <a:lnRef idx="3">
            <a:schemeClr val="lt1"/>
          </a:lnRef>
          <a:fillRef idx="1">
            <a:schemeClr val="dk1"/>
          </a:fillRef>
          <a:effectRef idx="1">
            <a:schemeClr val="dk1"/>
          </a:effectRef>
          <a:fontRef idx="minor">
            <a:schemeClr val="lt1"/>
          </a:fontRef>
        </p:style>
        <p:txBody>
          <a:bodyPr wrap="square" rtlCol="0">
            <a:spAutoFit/>
          </a:bodyPr>
          <a:lstStyle/>
          <a:p>
            <a:pPr>
              <a:buFont typeface="Arial"/>
              <a:buChar char="•"/>
            </a:pPr>
            <a:r>
              <a:rPr lang="en-US" sz="2200" dirty="0" smtClean="0">
                <a:solidFill>
                  <a:srgbClr val="000000"/>
                </a:solidFill>
              </a:rPr>
              <a:t>The sum and the mean of the residuals is always zero.</a:t>
            </a:r>
          </a:p>
          <a:p>
            <a:pPr>
              <a:buFont typeface="Arial"/>
              <a:buChar char="•"/>
            </a:pPr>
            <a:endParaRPr lang="en-US" sz="2200" dirty="0" smtClean="0">
              <a:solidFill>
                <a:srgbClr val="000000"/>
              </a:solidFill>
            </a:endParaRPr>
          </a:p>
          <a:p>
            <a:pPr>
              <a:buFont typeface="Arial"/>
              <a:buChar char="•"/>
            </a:pPr>
            <a:r>
              <a:rPr lang="en-US" sz="2200" dirty="0" smtClean="0">
                <a:solidFill>
                  <a:srgbClr val="000000"/>
                </a:solidFill>
              </a:rPr>
              <a:t>The standard deviation of the residuals gives a measure of how the points in the scatterplot are spread around the regression line.</a:t>
            </a:r>
          </a:p>
          <a:p>
            <a:pPr>
              <a:buFont typeface="Arial"/>
              <a:buChar char="•"/>
            </a:pPr>
            <a:endParaRPr lang="en-US" sz="2200" dirty="0" smtClean="0">
              <a:solidFill>
                <a:srgbClr val="000000"/>
              </a:solidFill>
            </a:endParaRPr>
          </a:p>
          <a:p>
            <a:pPr>
              <a:buFont typeface="Arial"/>
              <a:buChar char="•"/>
            </a:pPr>
            <a:r>
              <a:rPr lang="en-US" sz="2200" dirty="0" smtClean="0">
                <a:solidFill>
                  <a:srgbClr val="000000"/>
                </a:solidFill>
              </a:rPr>
              <a:t>The point 	</a:t>
            </a:r>
            <a:r>
              <a:rPr lang="en-US" sz="2200" dirty="0">
                <a:solidFill>
                  <a:srgbClr val="000000"/>
                </a:solidFill>
              </a:rPr>
              <a:t> </a:t>
            </a:r>
            <a:r>
              <a:rPr lang="en-US" sz="2200" dirty="0" smtClean="0">
                <a:solidFill>
                  <a:srgbClr val="000000"/>
                </a:solidFill>
              </a:rPr>
              <a:t>       is always on the regression line.</a:t>
            </a:r>
          </a:p>
          <a:p>
            <a:pPr>
              <a:buFont typeface="Arial"/>
              <a:buChar char="•"/>
            </a:pPr>
            <a:endParaRPr lang="en-US" sz="2200" dirty="0" smtClean="0">
              <a:solidFill>
                <a:srgbClr val="000000"/>
              </a:solidFill>
            </a:endParaRPr>
          </a:p>
          <a:p>
            <a:pPr>
              <a:buFont typeface="Arial"/>
              <a:buChar char="•"/>
            </a:pPr>
            <a:r>
              <a:rPr lang="en-US" sz="2200" dirty="0" smtClean="0">
                <a:solidFill>
                  <a:srgbClr val="000000"/>
                </a:solidFill>
              </a:rPr>
              <a:t>The correlation “</a:t>
            </a:r>
            <a:r>
              <a:rPr lang="en-US" sz="2200" dirty="0" err="1" smtClean="0">
                <a:solidFill>
                  <a:srgbClr val="000000"/>
                </a:solidFill>
              </a:rPr>
              <a:t>r</a:t>
            </a:r>
            <a:r>
              <a:rPr lang="en-US" sz="2200" dirty="0" smtClean="0">
                <a:solidFill>
                  <a:srgbClr val="000000"/>
                </a:solidFill>
              </a:rPr>
              <a:t>” is not changed by adding the same number to every value of one of the variables, by multiplying every value of one of the variables by the same positive number, or by interchanging the </a:t>
            </a:r>
            <a:r>
              <a:rPr lang="en-US" sz="2200" dirty="0" err="1" smtClean="0">
                <a:solidFill>
                  <a:srgbClr val="000000"/>
                </a:solidFill>
              </a:rPr>
              <a:t>x</a:t>
            </a:r>
            <a:r>
              <a:rPr lang="en-US" sz="2200" dirty="0" smtClean="0">
                <a:solidFill>
                  <a:srgbClr val="000000"/>
                </a:solidFill>
              </a:rPr>
              <a:t> and </a:t>
            </a:r>
            <a:r>
              <a:rPr lang="en-US" sz="2200" dirty="0" err="1" smtClean="0">
                <a:solidFill>
                  <a:srgbClr val="000000"/>
                </a:solidFill>
              </a:rPr>
              <a:t>y</a:t>
            </a:r>
            <a:r>
              <a:rPr lang="en-US" sz="2200" dirty="0" smtClean="0">
                <a:solidFill>
                  <a:srgbClr val="000000"/>
                </a:solidFill>
              </a:rPr>
              <a:t> variables.</a:t>
            </a:r>
          </a:p>
          <a:p>
            <a:pPr>
              <a:buFont typeface="Arial"/>
              <a:buChar char="•"/>
            </a:pPr>
            <a:endParaRPr lang="en-US" sz="2200" dirty="0" smtClean="0">
              <a:solidFill>
                <a:srgbClr val="000000"/>
              </a:solidFill>
            </a:endParaRPr>
          </a:p>
          <a:p>
            <a:pPr>
              <a:buFont typeface="Arial"/>
              <a:buChar char="•"/>
            </a:pPr>
            <a:r>
              <a:rPr lang="en-US" sz="2200" dirty="0" smtClean="0">
                <a:solidFill>
                  <a:srgbClr val="000000"/>
                </a:solidFill>
              </a:rPr>
              <a:t>The correlation “</a:t>
            </a:r>
            <a:r>
              <a:rPr lang="en-US" sz="2200" dirty="0" err="1" smtClean="0">
                <a:solidFill>
                  <a:srgbClr val="000000"/>
                </a:solidFill>
              </a:rPr>
              <a:t>r</a:t>
            </a:r>
            <a:r>
              <a:rPr lang="en-US" sz="2200" dirty="0" smtClean="0">
                <a:solidFill>
                  <a:srgbClr val="000000"/>
                </a:solidFill>
              </a:rPr>
              <a:t>” cannot be greater than 1 or less than -1.</a:t>
            </a:r>
            <a:endParaRPr lang="en-US" sz="2200" dirty="0">
              <a:solidFill>
                <a:srgbClr val="000000"/>
              </a:solidFill>
            </a:endParaRPr>
          </a:p>
        </p:txBody>
      </p:sp>
      <p:graphicFrame>
        <p:nvGraphicFramePr>
          <p:cNvPr id="15363" name="Object 3"/>
          <p:cNvGraphicFramePr>
            <a:graphicFrameLocks noChangeAspect="1"/>
          </p:cNvGraphicFramePr>
          <p:nvPr>
            <p:extLst>
              <p:ext uri="{D42A27DB-BD31-4B8C-83A1-F6EECF244321}">
                <p14:modId xmlns:p14="http://schemas.microsoft.com/office/powerpoint/2010/main" val="2826366324"/>
              </p:ext>
            </p:extLst>
          </p:nvPr>
        </p:nvGraphicFramePr>
        <p:xfrm>
          <a:off x="2597962" y="2618408"/>
          <a:ext cx="753700" cy="446637"/>
        </p:xfrm>
        <a:graphic>
          <a:graphicData uri="http://schemas.openxmlformats.org/presentationml/2006/ole">
            <mc:AlternateContent xmlns:mc="http://schemas.openxmlformats.org/markup-compatibility/2006">
              <mc:Choice xmlns:v="urn:schemas-microsoft-com:vml" Requires="v">
                <p:oleObj spid="_x0000_s1174" name="Equation" r:id="rId3" imgW="342900" imgH="203200" progId="Equation.3">
                  <p:embed/>
                </p:oleObj>
              </mc:Choice>
              <mc:Fallback>
                <p:oleObj name="Equation" r:id="rId3" imgW="342900" imgH="203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7962" y="2618408"/>
                        <a:ext cx="753700" cy="446637"/>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174972458"/>
      </p:ext>
    </p:extLst>
  </p:cSld>
  <p:clrMapOvr>
    <a:masterClrMapping/>
  </p:clrMapOvr>
  <p:timing>
    <p:tnLst>
      <p:par>
        <p:cTn xmlns:p14="http://schemas.microsoft.com/office/powerpoint/2010/mai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 name="TextBox 3"/>
          <p:cNvSpPr txBox="1"/>
          <p:nvPr/>
        </p:nvSpPr>
        <p:spPr>
          <a:xfrm>
            <a:off x="714375" y="428179"/>
            <a:ext cx="7715250" cy="6001642"/>
          </a:xfrm>
          <a:prstGeom prst="rect">
            <a:avLst/>
          </a:prstGeom>
          <a:solidFill>
            <a:srgbClr val="BFBFBF"/>
          </a:solidFill>
        </p:spPr>
        <p:style>
          <a:lnRef idx="3">
            <a:schemeClr val="lt1"/>
          </a:lnRef>
          <a:fillRef idx="1">
            <a:schemeClr val="dk1"/>
          </a:fillRef>
          <a:effectRef idx="1">
            <a:schemeClr val="dk1"/>
          </a:effectRef>
          <a:fontRef idx="minor">
            <a:schemeClr val="lt1"/>
          </a:fontRef>
        </p:style>
        <p:txBody>
          <a:bodyPr wrap="square" rtlCol="0">
            <a:spAutoFit/>
          </a:bodyPr>
          <a:lstStyle/>
          <a:p>
            <a:pPr>
              <a:buFont typeface="Arial"/>
              <a:buChar char="•"/>
            </a:pPr>
            <a:r>
              <a:rPr lang="en-US" sz="2400" dirty="0" smtClean="0">
                <a:solidFill>
                  <a:srgbClr val="000000"/>
                </a:solidFill>
              </a:rPr>
              <a:t>Correlation is strongly affected by outliers.</a:t>
            </a:r>
          </a:p>
          <a:p>
            <a:pPr>
              <a:buFont typeface="Arial"/>
              <a:buChar char="•"/>
            </a:pPr>
            <a:endParaRPr lang="en-US" sz="2400" dirty="0" smtClean="0">
              <a:solidFill>
                <a:srgbClr val="000000"/>
              </a:solidFill>
            </a:endParaRPr>
          </a:p>
          <a:p>
            <a:pPr>
              <a:buFont typeface="Arial"/>
              <a:buChar char="•"/>
            </a:pPr>
            <a:r>
              <a:rPr lang="en-US" sz="2400" dirty="0" smtClean="0">
                <a:solidFill>
                  <a:srgbClr val="000000"/>
                </a:solidFill>
              </a:rPr>
              <a:t>The slope and the correlation have the same sign.</a:t>
            </a:r>
          </a:p>
          <a:p>
            <a:pPr>
              <a:buFont typeface="Arial"/>
              <a:buChar char="•"/>
            </a:pPr>
            <a:endParaRPr lang="en-US" sz="2400" dirty="0" smtClean="0">
              <a:solidFill>
                <a:srgbClr val="000000"/>
              </a:solidFill>
            </a:endParaRPr>
          </a:p>
          <a:p>
            <a:pPr>
              <a:buFont typeface="Arial"/>
              <a:buChar char="•"/>
            </a:pPr>
            <a:r>
              <a:rPr lang="en-US" sz="2400" dirty="0" smtClean="0">
                <a:solidFill>
                  <a:srgbClr val="000000"/>
                </a:solidFill>
              </a:rPr>
              <a:t>Influential points are points who sharply affect the regression line. An influential point may have a small residual but have a large effect on the regression line.</a:t>
            </a:r>
          </a:p>
          <a:p>
            <a:pPr>
              <a:buFont typeface="Arial"/>
              <a:buChar char="•"/>
            </a:pPr>
            <a:endParaRPr lang="en-US" sz="2400" dirty="0" smtClean="0">
              <a:solidFill>
                <a:srgbClr val="000000"/>
              </a:solidFill>
            </a:endParaRPr>
          </a:p>
          <a:p>
            <a:pPr>
              <a:buFont typeface="Arial"/>
              <a:buChar char="•"/>
            </a:pPr>
            <a:r>
              <a:rPr lang="en-US" sz="2400" dirty="0" smtClean="0">
                <a:solidFill>
                  <a:srgbClr val="000000"/>
                </a:solidFill>
              </a:rPr>
              <a:t>A residual plot that shows a curved pattern shows that your linear model may not be a good fit. A residual plot that is randomly scattered shows that your model may be a good fit. </a:t>
            </a:r>
          </a:p>
          <a:p>
            <a:pPr>
              <a:buFont typeface="Arial"/>
              <a:buChar char="•"/>
            </a:pPr>
            <a:endParaRPr lang="en-US" sz="2400" dirty="0" smtClean="0">
              <a:solidFill>
                <a:srgbClr val="000000"/>
              </a:solidFill>
            </a:endParaRPr>
          </a:p>
          <a:p>
            <a:pPr>
              <a:buFont typeface="Arial"/>
              <a:buChar char="•"/>
            </a:pPr>
            <a:endParaRPr lang="en-US" sz="2400" dirty="0" smtClean="0">
              <a:solidFill>
                <a:srgbClr val="000000"/>
              </a:solidFill>
            </a:endParaRPr>
          </a:p>
          <a:p>
            <a:pPr>
              <a:buFont typeface="Arial"/>
              <a:buChar char="•"/>
            </a:pPr>
            <a:endParaRPr lang="en-US" sz="2400" dirty="0" smtClean="0">
              <a:solidFill>
                <a:srgbClr val="000000"/>
              </a:solidFill>
            </a:endParaRPr>
          </a:p>
          <a:p>
            <a:pPr>
              <a:buFont typeface="Arial"/>
              <a:buChar char="•"/>
            </a:pPr>
            <a:endParaRPr lang="en-US" sz="2400" dirty="0">
              <a:solidFill>
                <a:srgbClr val="000000"/>
              </a:solidFill>
            </a:endParaRPr>
          </a:p>
        </p:txBody>
      </p:sp>
    </p:spTree>
    <p:extLst>
      <p:ext uri="{BB962C8B-B14F-4D97-AF65-F5344CB8AC3E}">
        <p14:creationId xmlns:p14="http://schemas.microsoft.com/office/powerpoint/2010/main" val="140228226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6000" dirty="0" smtClean="0"/>
              <a:t>Tootsie Pop Grab</a:t>
            </a:r>
            <a:endParaRPr lang="en-US" sz="6000" dirty="0"/>
          </a:p>
        </p:txBody>
      </p:sp>
      <p:pic>
        <p:nvPicPr>
          <p:cNvPr id="3" name="Picture 2" descr="Screen Shot 2013-09-18 at 12.44.0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3461" y="4117402"/>
            <a:ext cx="2474245" cy="2423054"/>
          </a:xfrm>
          <a:prstGeom prst="rect">
            <a:avLst/>
          </a:prstGeom>
        </p:spPr>
      </p:pic>
      <p:sp>
        <p:nvSpPr>
          <p:cNvPr id="4" name="TextBox 3"/>
          <p:cNvSpPr txBox="1"/>
          <p:nvPr/>
        </p:nvSpPr>
        <p:spPr>
          <a:xfrm>
            <a:off x="447215" y="2004607"/>
            <a:ext cx="5466864" cy="255454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4000" dirty="0" smtClean="0"/>
              <a:t>Have you ever wondered how many tootsie pops you could grab in one hand?</a:t>
            </a:r>
            <a:endParaRPr lang="en-US" sz="4000" dirty="0"/>
          </a:p>
        </p:txBody>
      </p:sp>
      <p:sp>
        <p:nvSpPr>
          <p:cNvPr id="5" name="TextBox 4"/>
          <p:cNvSpPr txBox="1"/>
          <p:nvPr/>
        </p:nvSpPr>
        <p:spPr>
          <a:xfrm>
            <a:off x="7365999" y="1897529"/>
            <a:ext cx="1269736" cy="369332"/>
          </a:xfrm>
          <a:prstGeom prst="rect">
            <a:avLst/>
          </a:prstGeom>
          <a:solidFill>
            <a:schemeClr val="accent3">
              <a:lumMod val="40000"/>
              <a:lumOff val="6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LAST YEAR</a:t>
            </a:r>
            <a:endParaRPr lang="en-US" dirty="0"/>
          </a:p>
        </p:txBody>
      </p:sp>
    </p:spTree>
    <p:extLst>
      <p:ext uri="{BB962C8B-B14F-4D97-AF65-F5344CB8AC3E}">
        <p14:creationId xmlns:p14="http://schemas.microsoft.com/office/powerpoint/2010/main" val="46442330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Scatterplots</a:t>
            </a:r>
            <a:endParaRPr lang="en-US" dirty="0"/>
          </a:p>
        </p:txBody>
      </p:sp>
      <p:pic>
        <p:nvPicPr>
          <p:cNvPr id="3" name="Picture 2" descr="Screen Shot 2013-09-14 at 1.57.2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463" y="1813431"/>
            <a:ext cx="7137138" cy="3785526"/>
          </a:xfrm>
          <a:prstGeom prst="rect">
            <a:avLst/>
          </a:prstGeom>
        </p:spPr>
      </p:pic>
    </p:spTree>
    <p:extLst>
      <p:ext uri="{BB962C8B-B14F-4D97-AF65-F5344CB8AC3E}">
        <p14:creationId xmlns:p14="http://schemas.microsoft.com/office/powerpoint/2010/main" val="388229950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6000" dirty="0" smtClean="0"/>
              <a:t>Tootsie Pop Grab</a:t>
            </a:r>
            <a:endParaRPr lang="en-US" sz="6000" dirty="0"/>
          </a:p>
        </p:txBody>
      </p:sp>
      <p:sp>
        <p:nvSpPr>
          <p:cNvPr id="5" name="TextBox 4"/>
          <p:cNvSpPr txBox="1"/>
          <p:nvPr/>
        </p:nvSpPr>
        <p:spPr>
          <a:xfrm>
            <a:off x="532826" y="1733997"/>
            <a:ext cx="8000912" cy="1754327"/>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3600" dirty="0" smtClean="0"/>
              <a:t>First we need to get an accurate measurement of the hand that you will use to grab the tootsie pops?</a:t>
            </a:r>
            <a:endParaRPr lang="en-US" sz="3600" dirty="0"/>
          </a:p>
        </p:txBody>
      </p:sp>
      <p:pic>
        <p:nvPicPr>
          <p:cNvPr id="6" name="Picture 5" descr="photo 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9678" y="1425388"/>
            <a:ext cx="6231613" cy="4654476"/>
          </a:xfrm>
          <a:prstGeom prst="rect">
            <a:avLst/>
          </a:prstGeom>
        </p:spPr>
      </p:pic>
      <p:sp>
        <p:nvSpPr>
          <p:cNvPr id="7" name="TextBox 6"/>
          <p:cNvSpPr txBox="1"/>
          <p:nvPr/>
        </p:nvSpPr>
        <p:spPr>
          <a:xfrm>
            <a:off x="7351058" y="1882588"/>
            <a:ext cx="1269736" cy="369332"/>
          </a:xfrm>
          <a:prstGeom prst="rect">
            <a:avLst/>
          </a:prstGeom>
          <a:solidFill>
            <a:schemeClr val="accent3">
              <a:lumMod val="40000"/>
              <a:lumOff val="6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LAST YEAR</a:t>
            </a:r>
            <a:endParaRPr lang="en-US" dirty="0"/>
          </a:p>
        </p:txBody>
      </p:sp>
    </p:spTree>
    <p:extLst>
      <p:ext uri="{BB962C8B-B14F-4D97-AF65-F5344CB8AC3E}">
        <p14:creationId xmlns:p14="http://schemas.microsoft.com/office/powerpoint/2010/main" val="36012093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6000" dirty="0" smtClean="0"/>
              <a:t>Tootsie Pop Grab</a:t>
            </a:r>
            <a:endParaRPr lang="en-US" sz="6000" dirty="0"/>
          </a:p>
        </p:txBody>
      </p:sp>
      <p:pic>
        <p:nvPicPr>
          <p:cNvPr id="6" name="Picture 5" descr="photo 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9463" y="1780212"/>
            <a:ext cx="5729993" cy="4279809"/>
          </a:xfrm>
          <a:prstGeom prst="rect">
            <a:avLst/>
          </a:prstGeom>
        </p:spPr>
      </p:pic>
      <p:cxnSp>
        <p:nvCxnSpPr>
          <p:cNvPr id="4" name="Straight Arrow Connector 3"/>
          <p:cNvCxnSpPr/>
          <p:nvPr/>
        </p:nvCxnSpPr>
        <p:spPr>
          <a:xfrm flipH="1">
            <a:off x="5993463" y="2242182"/>
            <a:ext cx="1190754" cy="2281866"/>
          </a:xfrm>
          <a:prstGeom prst="straightConnector1">
            <a:avLst/>
          </a:prstGeom>
          <a:ln>
            <a:solidFill>
              <a:schemeClr val="accent5">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7422368" y="1805651"/>
            <a:ext cx="1159292" cy="523220"/>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sz="2800" dirty="0" smtClean="0"/>
              <a:t>23 CM</a:t>
            </a:r>
            <a:endParaRPr lang="en-US" sz="2800" dirty="0"/>
          </a:p>
        </p:txBody>
      </p:sp>
      <p:sp>
        <p:nvSpPr>
          <p:cNvPr id="8" name="TextBox 7"/>
          <p:cNvSpPr txBox="1"/>
          <p:nvPr/>
        </p:nvSpPr>
        <p:spPr>
          <a:xfrm>
            <a:off x="7590117" y="762000"/>
            <a:ext cx="1269736" cy="369332"/>
          </a:xfrm>
          <a:prstGeom prst="rect">
            <a:avLst/>
          </a:prstGeom>
          <a:solidFill>
            <a:schemeClr val="accent3">
              <a:lumMod val="40000"/>
              <a:lumOff val="6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LAST YEAR</a:t>
            </a:r>
            <a:endParaRPr lang="en-US" dirty="0"/>
          </a:p>
        </p:txBody>
      </p:sp>
    </p:spTree>
    <p:extLst>
      <p:ext uri="{BB962C8B-B14F-4D97-AF65-F5344CB8AC3E}">
        <p14:creationId xmlns:p14="http://schemas.microsoft.com/office/powerpoint/2010/main" val="83356900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6000" dirty="0" smtClean="0"/>
              <a:t>Tootsie Pop Grab</a:t>
            </a:r>
            <a:endParaRPr lang="en-US" sz="6000" dirty="0"/>
          </a:p>
        </p:txBody>
      </p:sp>
      <p:pic>
        <p:nvPicPr>
          <p:cNvPr id="3" name="Picture 2" descr="photo 1.JPG"/>
          <p:cNvPicPr>
            <a:picLocks noChangeAspect="1"/>
          </p:cNvPicPr>
          <p:nvPr/>
        </p:nvPicPr>
        <p:blipFill rotWithShape="1">
          <a:blip r:embed="rId2" cstate="print">
            <a:extLst>
              <a:ext uri="{28A0092B-C50C-407E-A947-70E740481C1C}">
                <a14:useLocalDpi xmlns:a14="http://schemas.microsoft.com/office/drawing/2010/main" val="0"/>
              </a:ext>
            </a:extLst>
          </a:blip>
          <a:srcRect t="11902"/>
          <a:stretch/>
        </p:blipFill>
        <p:spPr>
          <a:xfrm>
            <a:off x="1170909" y="2004074"/>
            <a:ext cx="6509456" cy="4283315"/>
          </a:xfrm>
          <a:prstGeom prst="rect">
            <a:avLst/>
          </a:prstGeom>
        </p:spPr>
      </p:pic>
      <p:sp>
        <p:nvSpPr>
          <p:cNvPr id="4" name="TextBox 3"/>
          <p:cNvSpPr txBox="1"/>
          <p:nvPr/>
        </p:nvSpPr>
        <p:spPr>
          <a:xfrm>
            <a:off x="7351058" y="1882588"/>
            <a:ext cx="1269736" cy="369332"/>
          </a:xfrm>
          <a:prstGeom prst="rect">
            <a:avLst/>
          </a:prstGeom>
          <a:solidFill>
            <a:schemeClr val="accent3">
              <a:lumMod val="40000"/>
              <a:lumOff val="6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LAST YEAR</a:t>
            </a:r>
            <a:endParaRPr lang="en-US" dirty="0"/>
          </a:p>
        </p:txBody>
      </p:sp>
    </p:spTree>
    <p:extLst>
      <p:ext uri="{BB962C8B-B14F-4D97-AF65-F5344CB8AC3E}">
        <p14:creationId xmlns:p14="http://schemas.microsoft.com/office/powerpoint/2010/main" val="200873602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6000" dirty="0" smtClean="0"/>
              <a:t>Tootsie Pop Grab</a:t>
            </a:r>
            <a:endParaRPr lang="en-US" sz="6000" dirty="0"/>
          </a:p>
        </p:txBody>
      </p:sp>
      <p:pic>
        <p:nvPicPr>
          <p:cNvPr id="4" name="Picture 3" descr="Screen Shot 2013-09-19 at 12.22.0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0243" y="1425388"/>
            <a:ext cx="6073161" cy="5038474"/>
          </a:xfrm>
          <a:prstGeom prst="rect">
            <a:avLst/>
          </a:prstGeom>
        </p:spPr>
      </p:pic>
      <p:sp>
        <p:nvSpPr>
          <p:cNvPr id="5" name="TextBox 4"/>
          <p:cNvSpPr txBox="1"/>
          <p:nvPr/>
        </p:nvSpPr>
        <p:spPr>
          <a:xfrm>
            <a:off x="7351058" y="1882588"/>
            <a:ext cx="1269736" cy="369332"/>
          </a:xfrm>
          <a:prstGeom prst="rect">
            <a:avLst/>
          </a:prstGeom>
          <a:solidFill>
            <a:schemeClr val="accent3">
              <a:lumMod val="40000"/>
              <a:lumOff val="6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LAST YEAR</a:t>
            </a:r>
            <a:endParaRPr lang="en-US" dirty="0"/>
          </a:p>
        </p:txBody>
      </p:sp>
    </p:spTree>
    <p:extLst>
      <p:ext uri="{BB962C8B-B14F-4D97-AF65-F5344CB8AC3E}">
        <p14:creationId xmlns:p14="http://schemas.microsoft.com/office/powerpoint/2010/main" val="137718783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6000" dirty="0" smtClean="0"/>
              <a:t>Tootsie Pop Grab</a:t>
            </a:r>
            <a:endParaRPr lang="en-US" sz="6000" dirty="0"/>
          </a:p>
        </p:txBody>
      </p:sp>
      <p:pic>
        <p:nvPicPr>
          <p:cNvPr id="3" name="Picture 2" descr="Screen Shot 2013-09-19 at 11.11.1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4446" y="1750721"/>
            <a:ext cx="6642380" cy="4431729"/>
          </a:xfrm>
          <a:prstGeom prst="rect">
            <a:avLst/>
          </a:prstGeom>
        </p:spPr>
      </p:pic>
      <p:sp>
        <p:nvSpPr>
          <p:cNvPr id="4" name="TextBox 3"/>
          <p:cNvSpPr txBox="1"/>
          <p:nvPr/>
        </p:nvSpPr>
        <p:spPr>
          <a:xfrm>
            <a:off x="7351058" y="1882588"/>
            <a:ext cx="1269736" cy="369332"/>
          </a:xfrm>
          <a:prstGeom prst="rect">
            <a:avLst/>
          </a:prstGeom>
          <a:solidFill>
            <a:schemeClr val="accent3">
              <a:lumMod val="40000"/>
              <a:lumOff val="6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LAST YEAR</a:t>
            </a:r>
            <a:endParaRPr lang="en-US" dirty="0"/>
          </a:p>
        </p:txBody>
      </p:sp>
    </p:spTree>
    <p:extLst>
      <p:ext uri="{BB962C8B-B14F-4D97-AF65-F5344CB8AC3E}">
        <p14:creationId xmlns:p14="http://schemas.microsoft.com/office/powerpoint/2010/main" val="163600879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6000" dirty="0" smtClean="0"/>
              <a:t>Tootsie Pop Grab</a:t>
            </a:r>
            <a:endParaRPr lang="en-US" sz="6000" dirty="0"/>
          </a:p>
        </p:txBody>
      </p:sp>
      <p:pic>
        <p:nvPicPr>
          <p:cNvPr id="4" name="Picture 3" descr="Screen Shot 2013-09-19 at 12.43.2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463" y="1645617"/>
            <a:ext cx="7162800" cy="4191000"/>
          </a:xfrm>
          <a:prstGeom prst="rect">
            <a:avLst/>
          </a:prstGeom>
        </p:spPr>
      </p:pic>
      <p:sp>
        <p:nvSpPr>
          <p:cNvPr id="5" name="TextBox 4"/>
          <p:cNvSpPr txBox="1"/>
          <p:nvPr/>
        </p:nvSpPr>
        <p:spPr>
          <a:xfrm>
            <a:off x="7351058" y="1882588"/>
            <a:ext cx="1269736" cy="369332"/>
          </a:xfrm>
          <a:prstGeom prst="rect">
            <a:avLst/>
          </a:prstGeom>
          <a:solidFill>
            <a:schemeClr val="accent3">
              <a:lumMod val="40000"/>
              <a:lumOff val="6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LAST YEAR</a:t>
            </a:r>
            <a:endParaRPr lang="en-US" dirty="0"/>
          </a:p>
        </p:txBody>
      </p:sp>
    </p:spTree>
    <p:extLst>
      <p:ext uri="{BB962C8B-B14F-4D97-AF65-F5344CB8AC3E}">
        <p14:creationId xmlns:p14="http://schemas.microsoft.com/office/powerpoint/2010/main" val="208665684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6000" dirty="0" smtClean="0"/>
              <a:t>Tootsie Pop Grab</a:t>
            </a:r>
            <a:endParaRPr lang="en-US" sz="6000" dirty="0"/>
          </a:p>
        </p:txBody>
      </p:sp>
      <p:pic>
        <p:nvPicPr>
          <p:cNvPr id="4" name="Picture 3" descr="Screen Shot 2013-09-19 at 12.43.2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463" y="1645617"/>
            <a:ext cx="5502478" cy="3219535"/>
          </a:xfrm>
          <a:prstGeom prst="rect">
            <a:avLst/>
          </a:prstGeom>
        </p:spPr>
      </p:pic>
      <p:sp>
        <p:nvSpPr>
          <p:cNvPr id="3" name="TextBox 2"/>
          <p:cNvSpPr txBox="1"/>
          <p:nvPr/>
        </p:nvSpPr>
        <p:spPr>
          <a:xfrm>
            <a:off x="1870852" y="5779181"/>
            <a:ext cx="4660250"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dirty="0" smtClean="0"/>
              <a:t>Are there any outliers or influential points?</a:t>
            </a:r>
            <a:endParaRPr lang="en-US" dirty="0"/>
          </a:p>
        </p:txBody>
      </p:sp>
      <p:sp>
        <p:nvSpPr>
          <p:cNvPr id="5" name="Donut 4"/>
          <p:cNvSpPr/>
          <p:nvPr/>
        </p:nvSpPr>
        <p:spPr>
          <a:xfrm>
            <a:off x="4153633" y="4084339"/>
            <a:ext cx="394767" cy="343222"/>
          </a:xfrm>
          <a:prstGeom prst="donu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tx1"/>
              </a:solidFill>
            </a:endParaRPr>
          </a:p>
        </p:txBody>
      </p:sp>
      <p:sp>
        <p:nvSpPr>
          <p:cNvPr id="6" name="TextBox 5"/>
          <p:cNvSpPr txBox="1"/>
          <p:nvPr/>
        </p:nvSpPr>
        <p:spPr>
          <a:xfrm>
            <a:off x="6709958" y="2673234"/>
            <a:ext cx="2179173" cy="1754327"/>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r>
              <a:rPr lang="en-US" dirty="0" smtClean="0"/>
              <a:t>If this point was removed, the slope of the line would increase and the correlation would become stronger.</a:t>
            </a:r>
            <a:endParaRPr lang="en-US" dirty="0"/>
          </a:p>
        </p:txBody>
      </p:sp>
      <p:cxnSp>
        <p:nvCxnSpPr>
          <p:cNvPr id="8" name="Straight Arrow Connector 7"/>
          <p:cNvCxnSpPr/>
          <p:nvPr/>
        </p:nvCxnSpPr>
        <p:spPr>
          <a:xfrm flipH="1">
            <a:off x="4739677" y="3828137"/>
            <a:ext cx="1791425" cy="42932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351058" y="1882588"/>
            <a:ext cx="1269736" cy="369332"/>
          </a:xfrm>
          <a:prstGeom prst="rect">
            <a:avLst/>
          </a:prstGeom>
          <a:solidFill>
            <a:schemeClr val="accent3">
              <a:lumMod val="40000"/>
              <a:lumOff val="6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LAST YEAR</a:t>
            </a:r>
            <a:endParaRPr lang="en-US" dirty="0"/>
          </a:p>
        </p:txBody>
      </p:sp>
    </p:spTree>
    <p:extLst>
      <p:ext uri="{BB962C8B-B14F-4D97-AF65-F5344CB8AC3E}">
        <p14:creationId xmlns:p14="http://schemas.microsoft.com/office/powerpoint/2010/main" val="14853523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6000" dirty="0" smtClean="0"/>
              <a:t>Tootsie Pop Grab</a:t>
            </a:r>
            <a:endParaRPr lang="en-US" sz="6000" dirty="0"/>
          </a:p>
        </p:txBody>
      </p:sp>
      <p:pic>
        <p:nvPicPr>
          <p:cNvPr id="4" name="Picture 3" descr="Screen Shot 2013-09-19 at 11.11.5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7508" y="1648483"/>
            <a:ext cx="4215131" cy="3070817"/>
          </a:xfrm>
          <a:prstGeom prst="rect">
            <a:avLst/>
          </a:prstGeom>
        </p:spPr>
      </p:pic>
      <p:sp>
        <p:nvSpPr>
          <p:cNvPr id="5" name="TextBox 4"/>
          <p:cNvSpPr txBox="1"/>
          <p:nvPr/>
        </p:nvSpPr>
        <p:spPr>
          <a:xfrm>
            <a:off x="497749" y="5525871"/>
            <a:ext cx="8559931" cy="523220"/>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en-US" sz="2800" dirty="0" smtClean="0"/>
              <a:t>Predicted # of Pops = -12.9362 + 1.57199(</a:t>
            </a:r>
            <a:r>
              <a:rPr lang="en-US" sz="2800" dirty="0" err="1" smtClean="0"/>
              <a:t>Handspan</a:t>
            </a:r>
            <a:r>
              <a:rPr lang="en-US" sz="2800" dirty="0" smtClean="0"/>
              <a:t>)</a:t>
            </a:r>
            <a:endParaRPr lang="en-US" sz="2800" dirty="0"/>
          </a:p>
        </p:txBody>
      </p:sp>
      <p:sp>
        <p:nvSpPr>
          <p:cNvPr id="6" name="TextBox 5"/>
          <p:cNvSpPr txBox="1"/>
          <p:nvPr/>
        </p:nvSpPr>
        <p:spPr>
          <a:xfrm>
            <a:off x="7351058" y="1882588"/>
            <a:ext cx="1269736" cy="369332"/>
          </a:xfrm>
          <a:prstGeom prst="rect">
            <a:avLst/>
          </a:prstGeom>
          <a:solidFill>
            <a:schemeClr val="accent3">
              <a:lumMod val="40000"/>
              <a:lumOff val="6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LAST YEAR</a:t>
            </a:r>
            <a:endParaRPr lang="en-US" dirty="0"/>
          </a:p>
        </p:txBody>
      </p:sp>
    </p:spTree>
    <p:extLst>
      <p:ext uri="{BB962C8B-B14F-4D97-AF65-F5344CB8AC3E}">
        <p14:creationId xmlns:p14="http://schemas.microsoft.com/office/powerpoint/2010/main" val="42018769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6000" dirty="0" smtClean="0"/>
              <a:t>Tootsie Pop Grab</a:t>
            </a:r>
            <a:endParaRPr lang="en-US" sz="6000" dirty="0"/>
          </a:p>
        </p:txBody>
      </p:sp>
      <p:sp>
        <p:nvSpPr>
          <p:cNvPr id="5" name="TextBox 4"/>
          <p:cNvSpPr txBox="1"/>
          <p:nvPr/>
        </p:nvSpPr>
        <p:spPr>
          <a:xfrm>
            <a:off x="779463" y="4741041"/>
            <a:ext cx="2488832" cy="5232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800" dirty="0" smtClean="0"/>
              <a:t>For every………</a:t>
            </a:r>
            <a:endParaRPr lang="en-US" sz="2800" dirty="0"/>
          </a:p>
        </p:txBody>
      </p:sp>
      <p:sp>
        <p:nvSpPr>
          <p:cNvPr id="3" name="TextBox 2"/>
          <p:cNvSpPr txBox="1"/>
          <p:nvPr/>
        </p:nvSpPr>
        <p:spPr>
          <a:xfrm>
            <a:off x="779463" y="2402552"/>
            <a:ext cx="3911798" cy="52322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800" dirty="0" smtClean="0"/>
              <a:t>Interpret the slope “b”</a:t>
            </a:r>
            <a:endParaRPr lang="en-US" sz="2800" dirty="0"/>
          </a:p>
        </p:txBody>
      </p:sp>
      <p:sp>
        <p:nvSpPr>
          <p:cNvPr id="6" name="TextBox 5"/>
          <p:cNvSpPr txBox="1"/>
          <p:nvPr/>
        </p:nvSpPr>
        <p:spPr>
          <a:xfrm>
            <a:off x="7351058" y="1882588"/>
            <a:ext cx="1269736" cy="369332"/>
          </a:xfrm>
          <a:prstGeom prst="rect">
            <a:avLst/>
          </a:prstGeom>
          <a:solidFill>
            <a:schemeClr val="accent3">
              <a:lumMod val="40000"/>
              <a:lumOff val="6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LAST YEAR</a:t>
            </a:r>
            <a:endParaRPr lang="en-US" dirty="0"/>
          </a:p>
        </p:txBody>
      </p:sp>
    </p:spTree>
    <p:extLst>
      <p:ext uri="{BB962C8B-B14F-4D97-AF65-F5344CB8AC3E}">
        <p14:creationId xmlns:p14="http://schemas.microsoft.com/office/powerpoint/2010/main" val="10236749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6000" dirty="0" smtClean="0"/>
              <a:t>Tootsie Pop Grab</a:t>
            </a:r>
            <a:endParaRPr lang="en-US" sz="6000" dirty="0"/>
          </a:p>
        </p:txBody>
      </p:sp>
      <p:sp>
        <p:nvSpPr>
          <p:cNvPr id="5" name="TextBox 4"/>
          <p:cNvSpPr txBox="1"/>
          <p:nvPr/>
        </p:nvSpPr>
        <p:spPr>
          <a:xfrm>
            <a:off x="364920" y="4274193"/>
            <a:ext cx="7998030" cy="138499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2800" dirty="0" smtClean="0"/>
              <a:t>For every cm of </a:t>
            </a:r>
            <a:r>
              <a:rPr lang="en-US" sz="2800" dirty="0" err="1" smtClean="0"/>
              <a:t>handspan</a:t>
            </a:r>
            <a:r>
              <a:rPr lang="en-US" sz="2800" dirty="0" smtClean="0"/>
              <a:t> our model predicts an </a:t>
            </a:r>
            <a:r>
              <a:rPr lang="en-US" sz="2800" dirty="0" err="1" smtClean="0"/>
              <a:t>avg</a:t>
            </a:r>
            <a:r>
              <a:rPr lang="en-US" sz="2800" dirty="0" smtClean="0"/>
              <a:t> increase of 1.57199322 in the # of pops you can grab.</a:t>
            </a:r>
            <a:endParaRPr lang="en-US" sz="2800" dirty="0"/>
          </a:p>
        </p:txBody>
      </p:sp>
      <p:sp>
        <p:nvSpPr>
          <p:cNvPr id="3" name="TextBox 2"/>
          <p:cNvSpPr txBox="1"/>
          <p:nvPr/>
        </p:nvSpPr>
        <p:spPr>
          <a:xfrm>
            <a:off x="779463" y="2402552"/>
            <a:ext cx="3911798" cy="52322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800" dirty="0" smtClean="0"/>
              <a:t>Interpret the slope “b”</a:t>
            </a:r>
            <a:endParaRPr lang="en-US" sz="2800" dirty="0"/>
          </a:p>
        </p:txBody>
      </p:sp>
      <p:sp>
        <p:nvSpPr>
          <p:cNvPr id="6" name="TextBox 5"/>
          <p:cNvSpPr txBox="1"/>
          <p:nvPr/>
        </p:nvSpPr>
        <p:spPr>
          <a:xfrm>
            <a:off x="7351058" y="1882588"/>
            <a:ext cx="1269736" cy="369332"/>
          </a:xfrm>
          <a:prstGeom prst="rect">
            <a:avLst/>
          </a:prstGeom>
          <a:solidFill>
            <a:schemeClr val="accent3">
              <a:lumMod val="40000"/>
              <a:lumOff val="6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LAST YEAR</a:t>
            </a:r>
            <a:endParaRPr lang="en-US" dirty="0"/>
          </a:p>
        </p:txBody>
      </p:sp>
    </p:spTree>
    <p:extLst>
      <p:ext uri="{BB962C8B-B14F-4D97-AF65-F5344CB8AC3E}">
        <p14:creationId xmlns:p14="http://schemas.microsoft.com/office/powerpoint/2010/main" val="1647958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Scatterplots</a:t>
            </a:r>
            <a:endParaRPr lang="en-US" dirty="0"/>
          </a:p>
        </p:txBody>
      </p:sp>
      <p:pic>
        <p:nvPicPr>
          <p:cNvPr id="4" name="Picture 3" descr="Screen Shot 2013-09-14 at 2.28.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550" y="1608434"/>
            <a:ext cx="7772400" cy="4864100"/>
          </a:xfrm>
          <a:prstGeom prst="rect">
            <a:avLst/>
          </a:prstGeom>
        </p:spPr>
      </p:pic>
    </p:spTree>
    <p:extLst>
      <p:ext uri="{BB962C8B-B14F-4D97-AF65-F5344CB8AC3E}">
        <p14:creationId xmlns:p14="http://schemas.microsoft.com/office/powerpoint/2010/main" val="194387960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6000" dirty="0" smtClean="0"/>
              <a:t>Tootsie Pop Grab</a:t>
            </a:r>
            <a:endParaRPr lang="en-US" sz="6000" dirty="0"/>
          </a:p>
        </p:txBody>
      </p:sp>
      <p:sp>
        <p:nvSpPr>
          <p:cNvPr id="5" name="TextBox 4"/>
          <p:cNvSpPr txBox="1"/>
          <p:nvPr/>
        </p:nvSpPr>
        <p:spPr>
          <a:xfrm>
            <a:off x="779463" y="3608409"/>
            <a:ext cx="5471520" cy="5232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800" dirty="0" smtClean="0"/>
              <a:t>If your </a:t>
            </a:r>
            <a:r>
              <a:rPr lang="en-US" sz="2800" dirty="0" err="1" smtClean="0"/>
              <a:t>handspan</a:t>
            </a:r>
            <a:r>
              <a:rPr lang="en-US" sz="2800" dirty="0" smtClean="0"/>
              <a:t> was 0 cm, ………</a:t>
            </a:r>
            <a:endParaRPr lang="en-US" sz="2800" dirty="0"/>
          </a:p>
        </p:txBody>
      </p:sp>
      <p:sp>
        <p:nvSpPr>
          <p:cNvPr id="3" name="TextBox 2"/>
          <p:cNvSpPr txBox="1"/>
          <p:nvPr/>
        </p:nvSpPr>
        <p:spPr>
          <a:xfrm>
            <a:off x="779463" y="2402552"/>
            <a:ext cx="4861903" cy="52322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800" dirty="0" smtClean="0"/>
              <a:t>Interpret the y-intercept “a”</a:t>
            </a:r>
            <a:endParaRPr lang="en-US" sz="2800" dirty="0"/>
          </a:p>
        </p:txBody>
      </p:sp>
      <p:sp>
        <p:nvSpPr>
          <p:cNvPr id="6" name="TextBox 5"/>
          <p:cNvSpPr txBox="1"/>
          <p:nvPr/>
        </p:nvSpPr>
        <p:spPr>
          <a:xfrm>
            <a:off x="7351058" y="1882588"/>
            <a:ext cx="1269736" cy="369332"/>
          </a:xfrm>
          <a:prstGeom prst="rect">
            <a:avLst/>
          </a:prstGeom>
          <a:solidFill>
            <a:schemeClr val="accent3">
              <a:lumMod val="40000"/>
              <a:lumOff val="6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LAST YEAR</a:t>
            </a:r>
            <a:endParaRPr lang="en-US" dirty="0"/>
          </a:p>
        </p:txBody>
      </p:sp>
    </p:spTree>
    <p:extLst>
      <p:ext uri="{BB962C8B-B14F-4D97-AF65-F5344CB8AC3E}">
        <p14:creationId xmlns:p14="http://schemas.microsoft.com/office/powerpoint/2010/main" val="22425958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6000" dirty="0" smtClean="0"/>
              <a:t>Tootsie Pop Grab</a:t>
            </a:r>
            <a:endParaRPr lang="en-US" sz="6000" dirty="0"/>
          </a:p>
        </p:txBody>
      </p:sp>
      <p:sp>
        <p:nvSpPr>
          <p:cNvPr id="5" name="TextBox 4"/>
          <p:cNvSpPr txBox="1"/>
          <p:nvPr/>
        </p:nvSpPr>
        <p:spPr>
          <a:xfrm>
            <a:off x="779463" y="3608409"/>
            <a:ext cx="7583487" cy="95410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2800" dirty="0" smtClean="0"/>
              <a:t>If your </a:t>
            </a:r>
            <a:r>
              <a:rPr lang="en-US" sz="2800" dirty="0" err="1" smtClean="0"/>
              <a:t>handspan</a:t>
            </a:r>
            <a:r>
              <a:rPr lang="en-US" sz="2800" dirty="0" smtClean="0"/>
              <a:t> was 0 cm</a:t>
            </a:r>
            <a:r>
              <a:rPr lang="en-US" sz="2800" dirty="0"/>
              <a:t> </a:t>
            </a:r>
            <a:r>
              <a:rPr lang="en-US" sz="2800" dirty="0" smtClean="0"/>
              <a:t>our model predicts -12.9361942 pops that can be grabbed.</a:t>
            </a:r>
            <a:endParaRPr lang="en-US" sz="2800" dirty="0"/>
          </a:p>
        </p:txBody>
      </p:sp>
      <p:sp>
        <p:nvSpPr>
          <p:cNvPr id="3" name="TextBox 2"/>
          <p:cNvSpPr txBox="1"/>
          <p:nvPr/>
        </p:nvSpPr>
        <p:spPr>
          <a:xfrm>
            <a:off x="779463" y="2402552"/>
            <a:ext cx="4861903" cy="52322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800" dirty="0" smtClean="0"/>
              <a:t>Interpret the y-intercept “a”</a:t>
            </a:r>
            <a:endParaRPr lang="en-US" sz="2800" dirty="0"/>
          </a:p>
        </p:txBody>
      </p:sp>
      <p:sp>
        <p:nvSpPr>
          <p:cNvPr id="4" name="TextBox 3"/>
          <p:cNvSpPr txBox="1"/>
          <p:nvPr/>
        </p:nvSpPr>
        <p:spPr>
          <a:xfrm>
            <a:off x="954590" y="5033338"/>
            <a:ext cx="4211409" cy="369332"/>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r>
              <a:rPr lang="en-US" dirty="0" smtClean="0"/>
              <a:t>Why is this not statistically significant?</a:t>
            </a:r>
            <a:endParaRPr lang="en-US" dirty="0"/>
          </a:p>
        </p:txBody>
      </p:sp>
      <p:sp>
        <p:nvSpPr>
          <p:cNvPr id="6" name="TextBox 5"/>
          <p:cNvSpPr txBox="1"/>
          <p:nvPr/>
        </p:nvSpPr>
        <p:spPr>
          <a:xfrm>
            <a:off x="471614" y="5678947"/>
            <a:ext cx="7891336"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This is not statistically significant because you cannot have a negative # of pops grabbed.</a:t>
            </a:r>
            <a:endParaRPr lang="en-US" dirty="0"/>
          </a:p>
        </p:txBody>
      </p:sp>
      <p:sp>
        <p:nvSpPr>
          <p:cNvPr id="7" name="TextBox 6"/>
          <p:cNvSpPr txBox="1"/>
          <p:nvPr/>
        </p:nvSpPr>
        <p:spPr>
          <a:xfrm>
            <a:off x="7351058" y="1882588"/>
            <a:ext cx="1269736" cy="369332"/>
          </a:xfrm>
          <a:prstGeom prst="rect">
            <a:avLst/>
          </a:prstGeom>
          <a:solidFill>
            <a:schemeClr val="accent3">
              <a:lumMod val="40000"/>
              <a:lumOff val="6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LAST YEAR</a:t>
            </a:r>
            <a:endParaRPr lang="en-US" dirty="0"/>
          </a:p>
        </p:txBody>
      </p:sp>
    </p:spTree>
    <p:extLst>
      <p:ext uri="{BB962C8B-B14F-4D97-AF65-F5344CB8AC3E}">
        <p14:creationId xmlns:p14="http://schemas.microsoft.com/office/powerpoint/2010/main" val="15022757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linds(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6000" dirty="0" smtClean="0"/>
              <a:t>Tootsie Pop Grab</a:t>
            </a:r>
            <a:endParaRPr lang="en-US" sz="6000" dirty="0"/>
          </a:p>
        </p:txBody>
      </p:sp>
      <p:sp>
        <p:nvSpPr>
          <p:cNvPr id="5" name="TextBox 4"/>
          <p:cNvSpPr txBox="1"/>
          <p:nvPr/>
        </p:nvSpPr>
        <p:spPr>
          <a:xfrm>
            <a:off x="779463" y="4341837"/>
            <a:ext cx="2912601" cy="5232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800" dirty="0" smtClean="0"/>
              <a:t>There is a , ………</a:t>
            </a:r>
            <a:endParaRPr lang="en-US" sz="2800" dirty="0"/>
          </a:p>
        </p:txBody>
      </p:sp>
      <p:sp>
        <p:nvSpPr>
          <p:cNvPr id="3" name="TextBox 2"/>
          <p:cNvSpPr txBox="1"/>
          <p:nvPr/>
        </p:nvSpPr>
        <p:spPr>
          <a:xfrm>
            <a:off x="457523" y="1920602"/>
            <a:ext cx="7905427" cy="95410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smtClean="0"/>
              <a:t>Describe the association……this means interpret the correlation “</a:t>
            </a:r>
            <a:r>
              <a:rPr lang="en-US" sz="2800" dirty="0"/>
              <a:t>r</a:t>
            </a:r>
            <a:r>
              <a:rPr lang="en-US" sz="2800" dirty="0" smtClean="0"/>
              <a:t>”</a:t>
            </a:r>
            <a:endParaRPr lang="en-US" sz="2800" dirty="0"/>
          </a:p>
        </p:txBody>
      </p:sp>
      <p:sp>
        <p:nvSpPr>
          <p:cNvPr id="6" name="TextBox 5"/>
          <p:cNvSpPr txBox="1"/>
          <p:nvPr/>
        </p:nvSpPr>
        <p:spPr>
          <a:xfrm>
            <a:off x="7351058" y="1425388"/>
            <a:ext cx="1269736" cy="369332"/>
          </a:xfrm>
          <a:prstGeom prst="rect">
            <a:avLst/>
          </a:prstGeom>
          <a:solidFill>
            <a:schemeClr val="accent3">
              <a:lumMod val="40000"/>
              <a:lumOff val="6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LAST YEAR</a:t>
            </a:r>
            <a:endParaRPr lang="en-US" dirty="0"/>
          </a:p>
        </p:txBody>
      </p:sp>
    </p:spTree>
    <p:extLst>
      <p:ext uri="{BB962C8B-B14F-4D97-AF65-F5344CB8AC3E}">
        <p14:creationId xmlns:p14="http://schemas.microsoft.com/office/powerpoint/2010/main" val="6772917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6000" dirty="0" smtClean="0"/>
              <a:t>Tootsie Pop Grab</a:t>
            </a:r>
            <a:endParaRPr lang="en-US" sz="6000" dirty="0"/>
          </a:p>
        </p:txBody>
      </p:sp>
      <p:sp>
        <p:nvSpPr>
          <p:cNvPr id="5" name="TextBox 4"/>
          <p:cNvSpPr txBox="1"/>
          <p:nvPr/>
        </p:nvSpPr>
        <p:spPr>
          <a:xfrm>
            <a:off x="779463" y="4155096"/>
            <a:ext cx="7867301" cy="138499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2800" dirty="0" smtClean="0"/>
              <a:t>There is a </a:t>
            </a:r>
            <a:r>
              <a:rPr lang="en-US" sz="2800" u="sng" dirty="0" smtClean="0"/>
              <a:t>moderate</a:t>
            </a:r>
            <a:r>
              <a:rPr lang="en-US" sz="2800" dirty="0" smtClean="0"/>
              <a:t> </a:t>
            </a:r>
            <a:r>
              <a:rPr lang="en-US" sz="2800" u="sng" dirty="0" smtClean="0"/>
              <a:t>positive</a:t>
            </a:r>
            <a:r>
              <a:rPr lang="en-US" sz="2800" dirty="0" smtClean="0"/>
              <a:t> linear association between </a:t>
            </a:r>
            <a:r>
              <a:rPr lang="en-US" sz="2800" u="sng" dirty="0" err="1" smtClean="0"/>
              <a:t>handspan</a:t>
            </a:r>
            <a:r>
              <a:rPr lang="en-US" sz="2800" dirty="0" smtClean="0"/>
              <a:t> and the </a:t>
            </a:r>
            <a:r>
              <a:rPr lang="en-US" sz="2800" u="sng" dirty="0" smtClean="0"/>
              <a:t># of pops you can grab</a:t>
            </a:r>
            <a:r>
              <a:rPr lang="en-US" sz="2800" dirty="0" smtClean="0"/>
              <a:t>.</a:t>
            </a:r>
            <a:endParaRPr lang="en-US" sz="2800" dirty="0"/>
          </a:p>
        </p:txBody>
      </p:sp>
      <p:sp>
        <p:nvSpPr>
          <p:cNvPr id="3" name="TextBox 2"/>
          <p:cNvSpPr txBox="1"/>
          <p:nvPr/>
        </p:nvSpPr>
        <p:spPr>
          <a:xfrm>
            <a:off x="457523" y="1920602"/>
            <a:ext cx="7905427" cy="95410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smtClean="0"/>
              <a:t>Describe the association……this means interpret the correlation “</a:t>
            </a:r>
            <a:r>
              <a:rPr lang="en-US" sz="2800" dirty="0"/>
              <a:t>r</a:t>
            </a:r>
            <a:r>
              <a:rPr lang="en-US" sz="2800" dirty="0" smtClean="0"/>
              <a:t>”</a:t>
            </a:r>
            <a:endParaRPr lang="en-US" sz="2800" dirty="0"/>
          </a:p>
        </p:txBody>
      </p:sp>
      <p:sp>
        <p:nvSpPr>
          <p:cNvPr id="6" name="TextBox 5"/>
          <p:cNvSpPr txBox="1"/>
          <p:nvPr/>
        </p:nvSpPr>
        <p:spPr>
          <a:xfrm>
            <a:off x="7500470" y="1425388"/>
            <a:ext cx="1269736" cy="369332"/>
          </a:xfrm>
          <a:prstGeom prst="rect">
            <a:avLst/>
          </a:prstGeom>
          <a:solidFill>
            <a:schemeClr val="accent3">
              <a:lumMod val="40000"/>
              <a:lumOff val="6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LAST YEAR</a:t>
            </a:r>
            <a:endParaRPr lang="en-US" dirty="0"/>
          </a:p>
        </p:txBody>
      </p:sp>
    </p:spTree>
    <p:extLst>
      <p:ext uri="{BB962C8B-B14F-4D97-AF65-F5344CB8AC3E}">
        <p14:creationId xmlns:p14="http://schemas.microsoft.com/office/powerpoint/2010/main" val="12951602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6000" dirty="0" smtClean="0"/>
              <a:t>Tootsie Pop Grab</a:t>
            </a:r>
            <a:endParaRPr lang="en-US" sz="6000" dirty="0"/>
          </a:p>
        </p:txBody>
      </p:sp>
      <p:sp>
        <p:nvSpPr>
          <p:cNvPr id="5" name="TextBox 4"/>
          <p:cNvSpPr txBox="1"/>
          <p:nvPr/>
        </p:nvSpPr>
        <p:spPr>
          <a:xfrm>
            <a:off x="779463" y="4341837"/>
            <a:ext cx="4420952" cy="5232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800" dirty="0" smtClean="0"/>
              <a:t>__% of the variation ………</a:t>
            </a:r>
            <a:endParaRPr lang="en-US" sz="2800" dirty="0"/>
          </a:p>
        </p:txBody>
      </p:sp>
      <p:sp>
        <p:nvSpPr>
          <p:cNvPr id="3" name="TextBox 2"/>
          <p:cNvSpPr txBox="1"/>
          <p:nvPr/>
        </p:nvSpPr>
        <p:spPr>
          <a:xfrm>
            <a:off x="457523" y="1920602"/>
            <a:ext cx="7905427"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smtClean="0"/>
              <a:t>Interpret the coefficient of determination “r</a:t>
            </a:r>
            <a:r>
              <a:rPr lang="en-US" sz="2800" baseline="30000" dirty="0" smtClean="0"/>
              <a:t>2</a:t>
            </a:r>
            <a:r>
              <a:rPr lang="en-US" sz="2800" dirty="0" smtClean="0"/>
              <a:t>”</a:t>
            </a:r>
            <a:endParaRPr lang="en-US" sz="2800" dirty="0"/>
          </a:p>
        </p:txBody>
      </p:sp>
      <p:sp>
        <p:nvSpPr>
          <p:cNvPr id="6" name="TextBox 5"/>
          <p:cNvSpPr txBox="1"/>
          <p:nvPr/>
        </p:nvSpPr>
        <p:spPr>
          <a:xfrm>
            <a:off x="7351058" y="1425388"/>
            <a:ext cx="1269736" cy="369332"/>
          </a:xfrm>
          <a:prstGeom prst="rect">
            <a:avLst/>
          </a:prstGeom>
          <a:solidFill>
            <a:schemeClr val="accent3">
              <a:lumMod val="40000"/>
              <a:lumOff val="6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LAST YEAR</a:t>
            </a:r>
            <a:endParaRPr lang="en-US" dirty="0"/>
          </a:p>
        </p:txBody>
      </p:sp>
    </p:spTree>
    <p:extLst>
      <p:ext uri="{BB962C8B-B14F-4D97-AF65-F5344CB8AC3E}">
        <p14:creationId xmlns:p14="http://schemas.microsoft.com/office/powerpoint/2010/main" val="5011234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6000" dirty="0" smtClean="0"/>
              <a:t>Tootsie Pop Grab</a:t>
            </a:r>
            <a:endParaRPr lang="en-US" sz="6000" dirty="0"/>
          </a:p>
        </p:txBody>
      </p:sp>
      <p:sp>
        <p:nvSpPr>
          <p:cNvPr id="5" name="TextBox 4"/>
          <p:cNvSpPr txBox="1"/>
          <p:nvPr/>
        </p:nvSpPr>
        <p:spPr>
          <a:xfrm>
            <a:off x="779464" y="4341837"/>
            <a:ext cx="7829950" cy="138499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2800" u="sng" dirty="0" smtClean="0"/>
              <a:t>38.6</a:t>
            </a:r>
            <a:r>
              <a:rPr lang="en-US" sz="2800" dirty="0" smtClean="0"/>
              <a:t>% of the variation in </a:t>
            </a:r>
            <a:r>
              <a:rPr lang="en-US" sz="2800" u="sng" dirty="0" smtClean="0"/>
              <a:t>pops grabbed</a:t>
            </a:r>
            <a:r>
              <a:rPr lang="en-US" sz="2800" dirty="0" smtClean="0"/>
              <a:t> can be explained by the approximate linear relationship with </a:t>
            </a:r>
            <a:r>
              <a:rPr lang="en-US" sz="2800" u="sng" dirty="0" err="1" smtClean="0"/>
              <a:t>handspan</a:t>
            </a:r>
            <a:r>
              <a:rPr lang="en-US" sz="2800" u="sng" dirty="0" smtClean="0"/>
              <a:t>.</a:t>
            </a:r>
            <a:endParaRPr lang="en-US" sz="2800" dirty="0"/>
          </a:p>
        </p:txBody>
      </p:sp>
      <p:sp>
        <p:nvSpPr>
          <p:cNvPr id="3" name="TextBox 2"/>
          <p:cNvSpPr txBox="1"/>
          <p:nvPr/>
        </p:nvSpPr>
        <p:spPr>
          <a:xfrm>
            <a:off x="457523" y="1920602"/>
            <a:ext cx="7905427"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smtClean="0"/>
              <a:t>Interpret the coefficient of determination “r</a:t>
            </a:r>
            <a:r>
              <a:rPr lang="en-US" sz="2800" baseline="30000" dirty="0" smtClean="0"/>
              <a:t>2</a:t>
            </a:r>
            <a:r>
              <a:rPr lang="en-US" sz="2800" dirty="0" smtClean="0"/>
              <a:t>”</a:t>
            </a:r>
            <a:endParaRPr lang="en-US" sz="2800" dirty="0"/>
          </a:p>
        </p:txBody>
      </p:sp>
      <p:sp>
        <p:nvSpPr>
          <p:cNvPr id="6" name="TextBox 5"/>
          <p:cNvSpPr txBox="1"/>
          <p:nvPr/>
        </p:nvSpPr>
        <p:spPr>
          <a:xfrm>
            <a:off x="7093214" y="2808941"/>
            <a:ext cx="1269736" cy="369332"/>
          </a:xfrm>
          <a:prstGeom prst="rect">
            <a:avLst/>
          </a:prstGeom>
          <a:solidFill>
            <a:schemeClr val="accent3">
              <a:lumMod val="40000"/>
              <a:lumOff val="6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LAST YEAR</a:t>
            </a:r>
            <a:endParaRPr lang="en-US" dirty="0"/>
          </a:p>
        </p:txBody>
      </p:sp>
    </p:spTree>
    <p:extLst>
      <p:ext uri="{BB962C8B-B14F-4D97-AF65-F5344CB8AC3E}">
        <p14:creationId xmlns:p14="http://schemas.microsoft.com/office/powerpoint/2010/main" val="20247561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381000"/>
            <a:ext cx="8141890" cy="1044388"/>
          </a:xfrm>
        </p:spPr>
        <p:txBody>
          <a:bodyPr/>
          <a:lstStyle/>
          <a:p>
            <a:r>
              <a:rPr lang="en-US" dirty="0" smtClean="0"/>
              <a:t>Scatterplot      </a:t>
            </a:r>
            <a:r>
              <a:rPr lang="en-US" dirty="0" err="1" smtClean="0"/>
              <a:t>vs</a:t>
            </a:r>
            <a:r>
              <a:rPr lang="en-US" dirty="0" smtClean="0"/>
              <a:t>       Residual Plot</a:t>
            </a:r>
            <a:endParaRPr lang="en-US" dirty="0"/>
          </a:p>
        </p:txBody>
      </p:sp>
      <p:pic>
        <p:nvPicPr>
          <p:cNvPr id="3" name="Picture 2" descr="Screen Shot 2013-09-19 at 11.11.1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069" y="2119250"/>
            <a:ext cx="3930464" cy="2622366"/>
          </a:xfrm>
          <a:prstGeom prst="rect">
            <a:avLst/>
          </a:prstGeom>
        </p:spPr>
      </p:pic>
      <p:pic>
        <p:nvPicPr>
          <p:cNvPr id="4" name="Picture 3" descr="Screen Shot 2013-09-19 at 12.48.2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8026" y="2119249"/>
            <a:ext cx="3977465" cy="2622366"/>
          </a:xfrm>
          <a:prstGeom prst="rect">
            <a:avLst/>
          </a:prstGeom>
        </p:spPr>
      </p:pic>
      <p:cxnSp>
        <p:nvCxnSpPr>
          <p:cNvPr id="6" name="Straight Connector 5"/>
          <p:cNvCxnSpPr/>
          <p:nvPr/>
        </p:nvCxnSpPr>
        <p:spPr>
          <a:xfrm flipV="1">
            <a:off x="1332008" y="2416370"/>
            <a:ext cx="2756946" cy="1672872"/>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092017" y="5312917"/>
            <a:ext cx="7332018"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dirty="0" smtClean="0"/>
              <a:t>The residual plot uses the same x-axis but the y-axis is the residuals.</a:t>
            </a:r>
            <a:endParaRPr lang="en-US" dirty="0"/>
          </a:p>
        </p:txBody>
      </p:sp>
      <p:sp>
        <p:nvSpPr>
          <p:cNvPr id="8" name="TextBox 7"/>
          <p:cNvSpPr txBox="1"/>
          <p:nvPr/>
        </p:nvSpPr>
        <p:spPr>
          <a:xfrm>
            <a:off x="738981" y="5508586"/>
            <a:ext cx="7955966" cy="64633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dirty="0" smtClean="0"/>
              <a:t>The residual plot shows the actual points. It shows whether they were above or below the prediction line.</a:t>
            </a:r>
            <a:endParaRPr lang="en-US" dirty="0"/>
          </a:p>
        </p:txBody>
      </p:sp>
      <p:sp>
        <p:nvSpPr>
          <p:cNvPr id="9" name="TextBox 8"/>
          <p:cNvSpPr txBox="1"/>
          <p:nvPr/>
        </p:nvSpPr>
        <p:spPr>
          <a:xfrm>
            <a:off x="7351058" y="1882588"/>
            <a:ext cx="1269736" cy="369332"/>
          </a:xfrm>
          <a:prstGeom prst="rect">
            <a:avLst/>
          </a:prstGeom>
          <a:solidFill>
            <a:schemeClr val="accent3">
              <a:lumMod val="40000"/>
              <a:lumOff val="6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LAST YEAR</a:t>
            </a:r>
            <a:endParaRPr lang="en-US" dirty="0"/>
          </a:p>
        </p:txBody>
      </p:sp>
    </p:spTree>
    <p:extLst>
      <p:ext uri="{BB962C8B-B14F-4D97-AF65-F5344CB8AC3E}">
        <p14:creationId xmlns:p14="http://schemas.microsoft.com/office/powerpoint/2010/main" val="38546744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381000"/>
            <a:ext cx="8141890" cy="1044388"/>
          </a:xfrm>
        </p:spPr>
        <p:txBody>
          <a:bodyPr/>
          <a:lstStyle/>
          <a:p>
            <a:r>
              <a:rPr lang="en-US" dirty="0" smtClean="0"/>
              <a:t>Scatterplot      </a:t>
            </a:r>
            <a:r>
              <a:rPr lang="en-US" dirty="0" err="1" smtClean="0"/>
              <a:t>vs</a:t>
            </a:r>
            <a:r>
              <a:rPr lang="en-US" dirty="0" smtClean="0"/>
              <a:t>       Residual Plot</a:t>
            </a:r>
            <a:endParaRPr lang="en-US" dirty="0"/>
          </a:p>
        </p:txBody>
      </p:sp>
      <p:pic>
        <p:nvPicPr>
          <p:cNvPr id="3" name="Picture 2" descr="Screen Shot 2013-09-19 at 11.11.1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069" y="2119250"/>
            <a:ext cx="3930464" cy="2622366"/>
          </a:xfrm>
          <a:prstGeom prst="rect">
            <a:avLst/>
          </a:prstGeom>
        </p:spPr>
      </p:pic>
      <p:pic>
        <p:nvPicPr>
          <p:cNvPr id="4" name="Picture 3" descr="Screen Shot 2013-09-19 at 12.48.2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8026" y="2119249"/>
            <a:ext cx="3977465" cy="2622366"/>
          </a:xfrm>
          <a:prstGeom prst="rect">
            <a:avLst/>
          </a:prstGeom>
        </p:spPr>
      </p:pic>
      <p:cxnSp>
        <p:nvCxnSpPr>
          <p:cNvPr id="6" name="Straight Connector 5"/>
          <p:cNvCxnSpPr/>
          <p:nvPr/>
        </p:nvCxnSpPr>
        <p:spPr>
          <a:xfrm flipV="1">
            <a:off x="1332008" y="2416370"/>
            <a:ext cx="2756946" cy="1672872"/>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2958296" y="5622708"/>
            <a:ext cx="3194730" cy="6463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3600" dirty="0" smtClean="0"/>
              <a:t>Prediction line</a:t>
            </a:r>
            <a:endParaRPr lang="en-US" sz="3600" dirty="0"/>
          </a:p>
        </p:txBody>
      </p:sp>
      <p:cxnSp>
        <p:nvCxnSpPr>
          <p:cNvPr id="10" name="Straight Arrow Connector 9"/>
          <p:cNvCxnSpPr/>
          <p:nvPr/>
        </p:nvCxnSpPr>
        <p:spPr>
          <a:xfrm flipH="1" flipV="1">
            <a:off x="3330019" y="2896547"/>
            <a:ext cx="758935" cy="2509307"/>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4603989" y="3051442"/>
            <a:ext cx="1266138" cy="2571266"/>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351058" y="1882588"/>
            <a:ext cx="1269736" cy="369332"/>
          </a:xfrm>
          <a:prstGeom prst="rect">
            <a:avLst/>
          </a:prstGeom>
          <a:solidFill>
            <a:schemeClr val="accent3">
              <a:lumMod val="40000"/>
              <a:lumOff val="6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LAST YEAR</a:t>
            </a:r>
            <a:endParaRPr lang="en-US" dirty="0"/>
          </a:p>
        </p:txBody>
      </p:sp>
    </p:spTree>
    <p:extLst>
      <p:ext uri="{BB962C8B-B14F-4D97-AF65-F5344CB8AC3E}">
        <p14:creationId xmlns:p14="http://schemas.microsoft.com/office/powerpoint/2010/main" val="97178624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6000" dirty="0" smtClean="0"/>
              <a:t>Tootsie Pop Grab</a:t>
            </a:r>
            <a:endParaRPr lang="en-US" sz="6000" dirty="0"/>
          </a:p>
        </p:txBody>
      </p:sp>
      <p:pic>
        <p:nvPicPr>
          <p:cNvPr id="4" name="Picture 3" descr="Screen Shot 2013-09-19 at 12.48.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00" y="1534661"/>
            <a:ext cx="4566027" cy="3010409"/>
          </a:xfrm>
          <a:prstGeom prst="rect">
            <a:avLst/>
          </a:prstGeom>
        </p:spPr>
      </p:pic>
      <p:sp>
        <p:nvSpPr>
          <p:cNvPr id="5" name="TextBox 4"/>
          <p:cNvSpPr txBox="1"/>
          <p:nvPr/>
        </p:nvSpPr>
        <p:spPr>
          <a:xfrm>
            <a:off x="882842" y="4726731"/>
            <a:ext cx="5994035"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smtClean="0"/>
              <a:t>What was the predicted # of pops for a </a:t>
            </a:r>
            <a:r>
              <a:rPr lang="en-US" dirty="0" err="1" smtClean="0"/>
              <a:t>handspan</a:t>
            </a:r>
            <a:r>
              <a:rPr lang="en-US" dirty="0" smtClean="0"/>
              <a:t> </a:t>
            </a:r>
            <a:r>
              <a:rPr lang="en-US" smtClean="0"/>
              <a:t>of 24?</a:t>
            </a:r>
            <a:endParaRPr lang="en-US" dirty="0"/>
          </a:p>
        </p:txBody>
      </p:sp>
      <p:sp>
        <p:nvSpPr>
          <p:cNvPr id="7" name="TextBox 6"/>
          <p:cNvSpPr txBox="1"/>
          <p:nvPr/>
        </p:nvSpPr>
        <p:spPr>
          <a:xfrm>
            <a:off x="1039845" y="5325816"/>
            <a:ext cx="6166998" cy="400110"/>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en-US" sz="2000" dirty="0" smtClean="0"/>
              <a:t>Predicted # of Pops = -12.9362 + 1.57199(</a:t>
            </a:r>
            <a:r>
              <a:rPr lang="en-US" sz="2000" dirty="0" err="1" smtClean="0"/>
              <a:t>Handspan</a:t>
            </a:r>
            <a:r>
              <a:rPr lang="en-US" sz="2000" dirty="0" smtClean="0"/>
              <a:t>)</a:t>
            </a:r>
            <a:endParaRPr lang="en-US" sz="2000" dirty="0"/>
          </a:p>
        </p:txBody>
      </p:sp>
      <p:sp>
        <p:nvSpPr>
          <p:cNvPr id="6" name="TextBox 5"/>
          <p:cNvSpPr txBox="1"/>
          <p:nvPr/>
        </p:nvSpPr>
        <p:spPr>
          <a:xfrm>
            <a:off x="7351058" y="1882588"/>
            <a:ext cx="1269736" cy="369332"/>
          </a:xfrm>
          <a:prstGeom prst="rect">
            <a:avLst/>
          </a:prstGeom>
          <a:solidFill>
            <a:schemeClr val="accent3">
              <a:lumMod val="40000"/>
              <a:lumOff val="6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LAST YEAR</a:t>
            </a:r>
            <a:endParaRPr lang="en-US" dirty="0"/>
          </a:p>
        </p:txBody>
      </p:sp>
    </p:spTree>
    <p:extLst>
      <p:ext uri="{BB962C8B-B14F-4D97-AF65-F5344CB8AC3E}">
        <p14:creationId xmlns:p14="http://schemas.microsoft.com/office/powerpoint/2010/main" val="41587670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6000" dirty="0" smtClean="0"/>
              <a:t>Tootsie Pop Grab</a:t>
            </a:r>
            <a:endParaRPr lang="en-US" sz="6000" dirty="0"/>
          </a:p>
        </p:txBody>
      </p:sp>
      <p:pic>
        <p:nvPicPr>
          <p:cNvPr id="4" name="Picture 3" descr="Screen Shot 2013-09-19 at 12.48.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00" y="1534661"/>
            <a:ext cx="4566027" cy="3010409"/>
          </a:xfrm>
          <a:prstGeom prst="rect">
            <a:avLst/>
          </a:prstGeom>
        </p:spPr>
      </p:pic>
      <p:sp>
        <p:nvSpPr>
          <p:cNvPr id="5" name="TextBox 4"/>
          <p:cNvSpPr txBox="1"/>
          <p:nvPr/>
        </p:nvSpPr>
        <p:spPr>
          <a:xfrm>
            <a:off x="882842" y="4726731"/>
            <a:ext cx="5994035"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smtClean="0"/>
              <a:t>What was the predicted # of pops for a </a:t>
            </a:r>
            <a:r>
              <a:rPr lang="en-US" dirty="0" err="1" smtClean="0"/>
              <a:t>handspan</a:t>
            </a:r>
            <a:r>
              <a:rPr lang="en-US" dirty="0" smtClean="0"/>
              <a:t> of 24?</a:t>
            </a:r>
            <a:endParaRPr lang="en-US" dirty="0"/>
          </a:p>
        </p:txBody>
      </p:sp>
      <p:sp>
        <p:nvSpPr>
          <p:cNvPr id="7" name="TextBox 6"/>
          <p:cNvSpPr txBox="1"/>
          <p:nvPr/>
        </p:nvSpPr>
        <p:spPr>
          <a:xfrm>
            <a:off x="1039845" y="5325816"/>
            <a:ext cx="5328802" cy="400110"/>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en-US" sz="2000" dirty="0" smtClean="0"/>
              <a:t>Predicted # of Pops = -12.9362 + 1.57199(24)</a:t>
            </a:r>
            <a:endParaRPr lang="en-US" sz="2000" dirty="0"/>
          </a:p>
        </p:txBody>
      </p:sp>
      <p:sp>
        <p:nvSpPr>
          <p:cNvPr id="3" name="TextBox 2"/>
          <p:cNvSpPr txBox="1"/>
          <p:nvPr/>
        </p:nvSpPr>
        <p:spPr>
          <a:xfrm>
            <a:off x="4228350" y="5933708"/>
            <a:ext cx="753632"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smtClean="0"/>
              <a:t>24.79</a:t>
            </a:r>
            <a:endParaRPr lang="en-US" dirty="0"/>
          </a:p>
        </p:txBody>
      </p:sp>
      <p:sp>
        <p:nvSpPr>
          <p:cNvPr id="8" name="TextBox 7"/>
          <p:cNvSpPr txBox="1"/>
          <p:nvPr/>
        </p:nvSpPr>
        <p:spPr>
          <a:xfrm>
            <a:off x="7351058" y="1882588"/>
            <a:ext cx="1269736" cy="369332"/>
          </a:xfrm>
          <a:prstGeom prst="rect">
            <a:avLst/>
          </a:prstGeom>
          <a:solidFill>
            <a:schemeClr val="accent3">
              <a:lumMod val="40000"/>
              <a:lumOff val="6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LAST YEAR</a:t>
            </a:r>
            <a:endParaRPr lang="en-US" dirty="0"/>
          </a:p>
        </p:txBody>
      </p:sp>
    </p:spTree>
    <p:extLst>
      <p:ext uri="{BB962C8B-B14F-4D97-AF65-F5344CB8AC3E}">
        <p14:creationId xmlns:p14="http://schemas.microsoft.com/office/powerpoint/2010/main" val="4418000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375186"/>
            <a:ext cx="7583487" cy="776025"/>
          </a:xfrm>
        </p:spPr>
        <p:txBody>
          <a:bodyPr/>
          <a:lstStyle/>
          <a:p>
            <a:r>
              <a:rPr lang="en-US" dirty="0" smtClean="0"/>
              <a:t>Scatterplots</a:t>
            </a:r>
            <a:endParaRPr lang="en-US" dirty="0"/>
          </a:p>
        </p:txBody>
      </p:sp>
      <p:pic>
        <p:nvPicPr>
          <p:cNvPr id="3" name="Picture 2" descr="Screen Shot 2013-09-14 at 2.27.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837" y="1425388"/>
            <a:ext cx="7273349" cy="5060827"/>
          </a:xfrm>
          <a:prstGeom prst="rect">
            <a:avLst/>
          </a:prstGeom>
        </p:spPr>
      </p:pic>
    </p:spTree>
    <p:extLst>
      <p:ext uri="{BB962C8B-B14F-4D97-AF65-F5344CB8AC3E}">
        <p14:creationId xmlns:p14="http://schemas.microsoft.com/office/powerpoint/2010/main" val="287159385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6000" dirty="0" smtClean="0"/>
              <a:t>Tootsie Pop Grab</a:t>
            </a:r>
            <a:endParaRPr lang="en-US" sz="6000" dirty="0"/>
          </a:p>
        </p:txBody>
      </p:sp>
      <p:pic>
        <p:nvPicPr>
          <p:cNvPr id="4" name="Picture 3" descr="Screen Shot 2013-09-19 at 12.48.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8" y="1425388"/>
            <a:ext cx="4566027" cy="3010409"/>
          </a:xfrm>
          <a:prstGeom prst="rect">
            <a:avLst/>
          </a:prstGeom>
        </p:spPr>
      </p:pic>
      <p:sp>
        <p:nvSpPr>
          <p:cNvPr id="5" name="TextBox 4"/>
          <p:cNvSpPr txBox="1"/>
          <p:nvPr/>
        </p:nvSpPr>
        <p:spPr>
          <a:xfrm>
            <a:off x="882842" y="4726731"/>
            <a:ext cx="5994035"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smtClean="0"/>
              <a:t>What was the ACTUAL # of pops for a </a:t>
            </a:r>
            <a:r>
              <a:rPr lang="en-US" dirty="0" err="1" smtClean="0"/>
              <a:t>handspan</a:t>
            </a:r>
            <a:r>
              <a:rPr lang="en-US" dirty="0" smtClean="0"/>
              <a:t> of 24?</a:t>
            </a:r>
            <a:endParaRPr lang="en-US" dirty="0"/>
          </a:p>
        </p:txBody>
      </p:sp>
      <p:sp>
        <p:nvSpPr>
          <p:cNvPr id="6" name="TextBox 5"/>
          <p:cNvSpPr txBox="1"/>
          <p:nvPr/>
        </p:nvSpPr>
        <p:spPr>
          <a:xfrm>
            <a:off x="6644550" y="3285900"/>
            <a:ext cx="2183872" cy="646331"/>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dirty="0" smtClean="0"/>
              <a:t>Check the residual plot for this.</a:t>
            </a:r>
            <a:endParaRPr lang="en-US" dirty="0"/>
          </a:p>
        </p:txBody>
      </p:sp>
      <p:sp>
        <p:nvSpPr>
          <p:cNvPr id="8" name="TextBox 7"/>
          <p:cNvSpPr txBox="1"/>
          <p:nvPr/>
        </p:nvSpPr>
        <p:spPr>
          <a:xfrm>
            <a:off x="2602061" y="5315334"/>
            <a:ext cx="2940904"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dirty="0" smtClean="0"/>
              <a:t>It’s predicted +/- residual.</a:t>
            </a:r>
            <a:endParaRPr lang="en-US" dirty="0"/>
          </a:p>
        </p:txBody>
      </p:sp>
      <p:sp>
        <p:nvSpPr>
          <p:cNvPr id="9" name="TextBox 8"/>
          <p:cNvSpPr txBox="1"/>
          <p:nvPr/>
        </p:nvSpPr>
        <p:spPr>
          <a:xfrm>
            <a:off x="3097692" y="5932499"/>
            <a:ext cx="2952401" cy="523220"/>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sz="2800" dirty="0" smtClean="0"/>
              <a:t>24.79 + 4 = 28.79</a:t>
            </a:r>
            <a:endParaRPr lang="en-US" sz="2800" dirty="0"/>
          </a:p>
        </p:txBody>
      </p:sp>
      <p:cxnSp>
        <p:nvCxnSpPr>
          <p:cNvPr id="11" name="Straight Arrow Connector 10"/>
          <p:cNvCxnSpPr/>
          <p:nvPr/>
        </p:nvCxnSpPr>
        <p:spPr>
          <a:xfrm flipH="1" flipV="1">
            <a:off x="5328030" y="2029132"/>
            <a:ext cx="1765685" cy="1084268"/>
          </a:xfrm>
          <a:prstGeom prst="straightConnector1">
            <a:avLst/>
          </a:prstGeom>
          <a:ln>
            <a:solidFill>
              <a:srgbClr val="DDF53D"/>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351058" y="1882588"/>
            <a:ext cx="1269736" cy="369332"/>
          </a:xfrm>
          <a:prstGeom prst="rect">
            <a:avLst/>
          </a:prstGeom>
          <a:solidFill>
            <a:schemeClr val="accent3">
              <a:lumMod val="40000"/>
              <a:lumOff val="6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LAST YEAR</a:t>
            </a:r>
            <a:endParaRPr lang="en-US" dirty="0"/>
          </a:p>
        </p:txBody>
      </p:sp>
    </p:spTree>
    <p:extLst>
      <p:ext uri="{BB962C8B-B14F-4D97-AF65-F5344CB8AC3E}">
        <p14:creationId xmlns:p14="http://schemas.microsoft.com/office/powerpoint/2010/main" val="1318770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6000" dirty="0" smtClean="0"/>
              <a:t>Skittles Bag Grab</a:t>
            </a:r>
            <a:endParaRPr lang="en-US" sz="6000" dirty="0"/>
          </a:p>
        </p:txBody>
      </p:sp>
      <p:pic>
        <p:nvPicPr>
          <p:cNvPr id="4" name="Picture 3" descr="Screen Shot 2015-09-25 at 8.58.5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8942" y="1792942"/>
            <a:ext cx="5339701" cy="4213411"/>
          </a:xfrm>
          <a:prstGeom prst="rect">
            <a:avLst/>
          </a:prstGeom>
        </p:spPr>
      </p:pic>
      <p:sp>
        <p:nvSpPr>
          <p:cNvPr id="5" name="TextBox 4"/>
          <p:cNvSpPr txBox="1"/>
          <p:nvPr/>
        </p:nvSpPr>
        <p:spPr>
          <a:xfrm>
            <a:off x="7351058" y="1882588"/>
            <a:ext cx="1097626" cy="369332"/>
          </a:xfrm>
          <a:prstGeom prst="rect">
            <a:avLst/>
          </a:prstGeom>
          <a:solidFill>
            <a:schemeClr val="accent4">
              <a:lumMod val="40000"/>
              <a:lumOff val="6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c/o 2018</a:t>
            </a:r>
            <a:endParaRPr lang="en-US" dirty="0"/>
          </a:p>
        </p:txBody>
      </p:sp>
    </p:spTree>
    <p:extLst>
      <p:ext uri="{BB962C8B-B14F-4D97-AF65-F5344CB8AC3E}">
        <p14:creationId xmlns:p14="http://schemas.microsoft.com/office/powerpoint/2010/main" val="148650263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6000" dirty="0" smtClean="0"/>
              <a:t>Skittles Bag Grab</a:t>
            </a:r>
            <a:endParaRPr lang="en-US" sz="6000" dirty="0"/>
          </a:p>
        </p:txBody>
      </p:sp>
      <p:sp>
        <p:nvSpPr>
          <p:cNvPr id="4" name="TextBox 3"/>
          <p:cNvSpPr txBox="1"/>
          <p:nvPr/>
        </p:nvSpPr>
        <p:spPr>
          <a:xfrm>
            <a:off x="327685" y="1631079"/>
            <a:ext cx="5708550" cy="255454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4000" dirty="0" smtClean="0"/>
              <a:t>Have you ever wondered how many skittles bags you could grab in one hand?</a:t>
            </a:r>
            <a:endParaRPr lang="en-US" sz="4000" dirty="0"/>
          </a:p>
        </p:txBody>
      </p:sp>
      <p:pic>
        <p:nvPicPr>
          <p:cNvPr id="5" name="Picture 4" descr="Screen Shot 2015-09-25 at 8.58.5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4549" y="4004236"/>
            <a:ext cx="3118158" cy="2460452"/>
          </a:xfrm>
          <a:prstGeom prst="rect">
            <a:avLst/>
          </a:prstGeom>
        </p:spPr>
      </p:pic>
      <p:sp>
        <p:nvSpPr>
          <p:cNvPr id="7" name="TextBox 6"/>
          <p:cNvSpPr txBox="1"/>
          <p:nvPr/>
        </p:nvSpPr>
        <p:spPr>
          <a:xfrm>
            <a:off x="7351058" y="1882588"/>
            <a:ext cx="1097626" cy="369332"/>
          </a:xfrm>
          <a:prstGeom prst="rect">
            <a:avLst/>
          </a:prstGeom>
          <a:solidFill>
            <a:schemeClr val="accent4">
              <a:lumMod val="40000"/>
              <a:lumOff val="6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c/o 2018</a:t>
            </a:r>
            <a:endParaRPr lang="en-US" dirty="0"/>
          </a:p>
        </p:txBody>
      </p:sp>
    </p:spTree>
    <p:extLst>
      <p:ext uri="{BB962C8B-B14F-4D97-AF65-F5344CB8AC3E}">
        <p14:creationId xmlns:p14="http://schemas.microsoft.com/office/powerpoint/2010/main" val="131004778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6000" dirty="0" smtClean="0"/>
              <a:t>Skittles Bag Grab</a:t>
            </a:r>
            <a:endParaRPr lang="en-US" sz="6000" dirty="0"/>
          </a:p>
        </p:txBody>
      </p:sp>
      <p:sp>
        <p:nvSpPr>
          <p:cNvPr id="5" name="TextBox 4"/>
          <p:cNvSpPr txBox="1"/>
          <p:nvPr/>
        </p:nvSpPr>
        <p:spPr>
          <a:xfrm>
            <a:off x="532826" y="1733997"/>
            <a:ext cx="8000912" cy="1754327"/>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3600" dirty="0" smtClean="0"/>
              <a:t>First we need to get an accurate measurement of the hand that you will use to grab the tootsie pops?</a:t>
            </a:r>
            <a:endParaRPr lang="en-US" sz="3600" dirty="0"/>
          </a:p>
        </p:txBody>
      </p:sp>
      <p:pic>
        <p:nvPicPr>
          <p:cNvPr id="6" name="Picture 5" descr="photo 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9678" y="1425388"/>
            <a:ext cx="6231613" cy="4654476"/>
          </a:xfrm>
          <a:prstGeom prst="rect">
            <a:avLst/>
          </a:prstGeom>
        </p:spPr>
      </p:pic>
      <p:sp>
        <p:nvSpPr>
          <p:cNvPr id="8" name="TextBox 7"/>
          <p:cNvSpPr txBox="1"/>
          <p:nvPr/>
        </p:nvSpPr>
        <p:spPr>
          <a:xfrm>
            <a:off x="7351058" y="1882588"/>
            <a:ext cx="1097626" cy="369332"/>
          </a:xfrm>
          <a:prstGeom prst="rect">
            <a:avLst/>
          </a:prstGeom>
          <a:solidFill>
            <a:schemeClr val="accent4">
              <a:lumMod val="40000"/>
              <a:lumOff val="6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c/o 2018</a:t>
            </a:r>
            <a:endParaRPr lang="en-US" dirty="0"/>
          </a:p>
        </p:txBody>
      </p:sp>
    </p:spTree>
    <p:extLst>
      <p:ext uri="{BB962C8B-B14F-4D97-AF65-F5344CB8AC3E}">
        <p14:creationId xmlns:p14="http://schemas.microsoft.com/office/powerpoint/2010/main" val="2529979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6000" dirty="0" smtClean="0"/>
              <a:t>Skittles Bag Grab</a:t>
            </a:r>
            <a:endParaRPr lang="en-US" sz="6000" dirty="0"/>
          </a:p>
        </p:txBody>
      </p:sp>
      <p:pic>
        <p:nvPicPr>
          <p:cNvPr id="6" name="Picture 5" descr="photo 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9463" y="1780212"/>
            <a:ext cx="5729993" cy="4279809"/>
          </a:xfrm>
          <a:prstGeom prst="rect">
            <a:avLst/>
          </a:prstGeom>
        </p:spPr>
      </p:pic>
      <p:cxnSp>
        <p:nvCxnSpPr>
          <p:cNvPr id="4" name="Straight Arrow Connector 3"/>
          <p:cNvCxnSpPr/>
          <p:nvPr/>
        </p:nvCxnSpPr>
        <p:spPr>
          <a:xfrm flipH="1">
            <a:off x="5993463" y="2242182"/>
            <a:ext cx="1190754" cy="2281866"/>
          </a:xfrm>
          <a:prstGeom prst="straightConnector1">
            <a:avLst/>
          </a:prstGeom>
          <a:ln>
            <a:solidFill>
              <a:schemeClr val="accent5">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7634045" y="918264"/>
            <a:ext cx="1159292" cy="523220"/>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sz="2800" dirty="0" smtClean="0"/>
              <a:t>23 CM</a:t>
            </a:r>
            <a:endParaRPr lang="en-US" sz="2800" dirty="0"/>
          </a:p>
        </p:txBody>
      </p:sp>
      <p:sp>
        <p:nvSpPr>
          <p:cNvPr id="9" name="TextBox 8"/>
          <p:cNvSpPr txBox="1"/>
          <p:nvPr/>
        </p:nvSpPr>
        <p:spPr>
          <a:xfrm>
            <a:off x="7351058" y="1882588"/>
            <a:ext cx="1097626" cy="369332"/>
          </a:xfrm>
          <a:prstGeom prst="rect">
            <a:avLst/>
          </a:prstGeom>
          <a:solidFill>
            <a:schemeClr val="accent4">
              <a:lumMod val="40000"/>
              <a:lumOff val="6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c/o 2018</a:t>
            </a:r>
            <a:endParaRPr lang="en-US" dirty="0"/>
          </a:p>
        </p:txBody>
      </p:sp>
    </p:spTree>
    <p:extLst>
      <p:ext uri="{BB962C8B-B14F-4D97-AF65-F5344CB8AC3E}">
        <p14:creationId xmlns:p14="http://schemas.microsoft.com/office/powerpoint/2010/main" val="267897205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6000" dirty="0" smtClean="0"/>
              <a:t>Skittles Bag Grab</a:t>
            </a:r>
            <a:endParaRPr lang="en-US" sz="6000" dirty="0"/>
          </a:p>
        </p:txBody>
      </p:sp>
      <p:sp>
        <p:nvSpPr>
          <p:cNvPr id="6" name="TextBox 5"/>
          <p:cNvSpPr txBox="1"/>
          <p:nvPr/>
        </p:nvSpPr>
        <p:spPr>
          <a:xfrm>
            <a:off x="7509816" y="1697922"/>
            <a:ext cx="1097626" cy="369332"/>
          </a:xfrm>
          <a:prstGeom prst="rect">
            <a:avLst/>
          </a:prstGeom>
          <a:solidFill>
            <a:schemeClr val="accent4">
              <a:lumMod val="40000"/>
              <a:lumOff val="6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c/o 2018</a:t>
            </a:r>
            <a:endParaRPr lang="en-US" dirty="0"/>
          </a:p>
        </p:txBody>
      </p:sp>
      <p:sp>
        <p:nvSpPr>
          <p:cNvPr id="3" name="TextBox 2"/>
          <p:cNvSpPr txBox="1"/>
          <p:nvPr/>
        </p:nvSpPr>
        <p:spPr>
          <a:xfrm>
            <a:off x="3827823" y="4427931"/>
            <a:ext cx="1879165" cy="646331"/>
          </a:xfrm>
          <a:prstGeom prst="rect">
            <a:avLst/>
          </a:prstGeom>
          <a:noFill/>
        </p:spPr>
        <p:txBody>
          <a:bodyPr wrap="none" rtlCol="0">
            <a:spAutoFit/>
          </a:bodyPr>
          <a:lstStyle/>
          <a:p>
            <a:r>
              <a:rPr lang="en-US" dirty="0" smtClean="0"/>
              <a:t>Scatterplot here</a:t>
            </a:r>
          </a:p>
          <a:p>
            <a:endParaRPr lang="en-US" dirty="0"/>
          </a:p>
        </p:txBody>
      </p:sp>
      <p:pic>
        <p:nvPicPr>
          <p:cNvPr id="7" name="Picture 6" descr="Screen Shot 2017-09-21 at 10.18.3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450" y="2067254"/>
            <a:ext cx="6134100" cy="4064000"/>
          </a:xfrm>
          <a:prstGeom prst="rect">
            <a:avLst/>
          </a:prstGeom>
        </p:spPr>
      </p:pic>
    </p:spTree>
    <p:extLst>
      <p:ext uri="{BB962C8B-B14F-4D97-AF65-F5344CB8AC3E}">
        <p14:creationId xmlns:p14="http://schemas.microsoft.com/office/powerpoint/2010/main" val="97761320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79463" y="5525871"/>
            <a:ext cx="7366501" cy="446276"/>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en-US" sz="2300" dirty="0" smtClean="0"/>
              <a:t>Predicted # of Skittles Bags = </a:t>
            </a:r>
            <a:r>
              <a:rPr lang="en-US" sz="2300" dirty="0"/>
              <a:t> </a:t>
            </a:r>
            <a:r>
              <a:rPr lang="en-US" sz="2300" dirty="0" smtClean="0"/>
              <a:t>         +        (</a:t>
            </a:r>
            <a:r>
              <a:rPr lang="en-US" sz="2300" dirty="0" err="1" smtClean="0"/>
              <a:t>Handspan</a:t>
            </a:r>
            <a:r>
              <a:rPr lang="en-US" sz="2300" dirty="0" smtClean="0"/>
              <a:t>)</a:t>
            </a:r>
            <a:endParaRPr lang="en-US" sz="2300" dirty="0"/>
          </a:p>
        </p:txBody>
      </p:sp>
      <p:sp>
        <p:nvSpPr>
          <p:cNvPr id="6" name="Title 1"/>
          <p:cNvSpPr>
            <a:spLocks noGrp="1"/>
          </p:cNvSpPr>
          <p:nvPr>
            <p:ph type="title"/>
          </p:nvPr>
        </p:nvSpPr>
        <p:spPr>
          <a:xfrm>
            <a:off x="779463" y="381000"/>
            <a:ext cx="7583487" cy="1044388"/>
          </a:xfrm>
        </p:spPr>
        <p:txBody>
          <a:bodyPr/>
          <a:lstStyle/>
          <a:p>
            <a:pPr algn="ctr"/>
            <a:r>
              <a:rPr lang="en-US" sz="6000" dirty="0" smtClean="0"/>
              <a:t>Skittles Bag Grab</a:t>
            </a:r>
            <a:endParaRPr lang="en-US" sz="6000" dirty="0"/>
          </a:p>
        </p:txBody>
      </p:sp>
      <p:sp>
        <p:nvSpPr>
          <p:cNvPr id="9" name="TextBox 8"/>
          <p:cNvSpPr txBox="1"/>
          <p:nvPr/>
        </p:nvSpPr>
        <p:spPr>
          <a:xfrm>
            <a:off x="7351058" y="1882588"/>
            <a:ext cx="1097626" cy="369332"/>
          </a:xfrm>
          <a:prstGeom prst="rect">
            <a:avLst/>
          </a:prstGeom>
          <a:solidFill>
            <a:schemeClr val="accent4">
              <a:lumMod val="40000"/>
              <a:lumOff val="6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c/o 2018</a:t>
            </a:r>
            <a:endParaRPr lang="en-US" dirty="0"/>
          </a:p>
        </p:txBody>
      </p:sp>
      <p:sp>
        <p:nvSpPr>
          <p:cNvPr id="2" name="TextBox 1"/>
          <p:cNvSpPr txBox="1"/>
          <p:nvPr/>
        </p:nvSpPr>
        <p:spPr>
          <a:xfrm>
            <a:off x="3527948" y="3210691"/>
            <a:ext cx="1197488" cy="369332"/>
          </a:xfrm>
          <a:prstGeom prst="rect">
            <a:avLst/>
          </a:prstGeom>
          <a:noFill/>
        </p:spPr>
        <p:txBody>
          <a:bodyPr wrap="none" rtlCol="0">
            <a:spAutoFit/>
          </a:bodyPr>
          <a:lstStyle/>
          <a:p>
            <a:r>
              <a:rPr lang="en-US" dirty="0" smtClean="0"/>
              <a:t>Data here</a:t>
            </a:r>
            <a:endParaRPr lang="en-US" dirty="0"/>
          </a:p>
        </p:txBody>
      </p:sp>
      <p:pic>
        <p:nvPicPr>
          <p:cNvPr id="3" name="Picture 2" descr="Screen Shot 2017-09-21 at 10.17.0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4490" y="1882587"/>
            <a:ext cx="3962461" cy="3046609"/>
          </a:xfrm>
          <a:prstGeom prst="rect">
            <a:avLst/>
          </a:prstGeom>
        </p:spPr>
      </p:pic>
    </p:spTree>
    <p:extLst>
      <p:ext uri="{BB962C8B-B14F-4D97-AF65-F5344CB8AC3E}">
        <p14:creationId xmlns:p14="http://schemas.microsoft.com/office/powerpoint/2010/main" val="19585400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79463" y="5525871"/>
            <a:ext cx="7366501" cy="446276"/>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en-US" sz="2300" dirty="0" smtClean="0"/>
              <a:t>Predicted # of Skittles Bags = </a:t>
            </a:r>
            <a:r>
              <a:rPr lang="en-US" sz="2300" dirty="0"/>
              <a:t> </a:t>
            </a:r>
            <a:r>
              <a:rPr lang="en-US" sz="2300" dirty="0" smtClean="0"/>
              <a:t>         +        (</a:t>
            </a:r>
            <a:r>
              <a:rPr lang="en-US" sz="2300" dirty="0" err="1" smtClean="0"/>
              <a:t>Handspan</a:t>
            </a:r>
            <a:r>
              <a:rPr lang="en-US" sz="2300" dirty="0" smtClean="0"/>
              <a:t>)</a:t>
            </a:r>
            <a:endParaRPr lang="en-US" sz="2300" dirty="0"/>
          </a:p>
        </p:txBody>
      </p:sp>
      <p:sp>
        <p:nvSpPr>
          <p:cNvPr id="6" name="Title 1"/>
          <p:cNvSpPr>
            <a:spLocks noGrp="1"/>
          </p:cNvSpPr>
          <p:nvPr>
            <p:ph type="title"/>
          </p:nvPr>
        </p:nvSpPr>
        <p:spPr>
          <a:xfrm>
            <a:off x="562477" y="204588"/>
            <a:ext cx="7583487" cy="1044388"/>
          </a:xfrm>
        </p:spPr>
        <p:txBody>
          <a:bodyPr/>
          <a:lstStyle/>
          <a:p>
            <a:pPr algn="ctr"/>
            <a:r>
              <a:rPr lang="en-US" sz="6000" dirty="0" smtClean="0"/>
              <a:t>Skittles Bag Grab</a:t>
            </a:r>
            <a:endParaRPr lang="en-US" sz="6000" dirty="0"/>
          </a:p>
        </p:txBody>
      </p:sp>
      <p:sp>
        <p:nvSpPr>
          <p:cNvPr id="9" name="TextBox 8"/>
          <p:cNvSpPr txBox="1"/>
          <p:nvPr/>
        </p:nvSpPr>
        <p:spPr>
          <a:xfrm>
            <a:off x="7351058" y="1882588"/>
            <a:ext cx="1097626" cy="369332"/>
          </a:xfrm>
          <a:prstGeom prst="rect">
            <a:avLst/>
          </a:prstGeom>
          <a:solidFill>
            <a:schemeClr val="accent4">
              <a:lumMod val="40000"/>
              <a:lumOff val="6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c/o 2018</a:t>
            </a:r>
            <a:endParaRPr lang="en-US" dirty="0"/>
          </a:p>
        </p:txBody>
      </p:sp>
      <p:sp>
        <p:nvSpPr>
          <p:cNvPr id="2" name="TextBox 1"/>
          <p:cNvSpPr txBox="1"/>
          <p:nvPr/>
        </p:nvSpPr>
        <p:spPr>
          <a:xfrm>
            <a:off x="3527948" y="3210691"/>
            <a:ext cx="1197488" cy="369332"/>
          </a:xfrm>
          <a:prstGeom prst="rect">
            <a:avLst/>
          </a:prstGeom>
          <a:noFill/>
        </p:spPr>
        <p:txBody>
          <a:bodyPr wrap="none" rtlCol="0">
            <a:spAutoFit/>
          </a:bodyPr>
          <a:lstStyle/>
          <a:p>
            <a:r>
              <a:rPr lang="en-US" dirty="0" smtClean="0"/>
              <a:t>Data here</a:t>
            </a:r>
            <a:endParaRPr lang="en-US" dirty="0"/>
          </a:p>
        </p:txBody>
      </p:sp>
      <p:pic>
        <p:nvPicPr>
          <p:cNvPr id="4" name="Picture 3" descr="Screen Shot 2017-09-21 at 10.17.5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170" y="1499971"/>
            <a:ext cx="5432894" cy="3625742"/>
          </a:xfrm>
          <a:prstGeom prst="rect">
            <a:avLst/>
          </a:prstGeom>
        </p:spPr>
      </p:pic>
    </p:spTree>
    <p:extLst>
      <p:ext uri="{BB962C8B-B14F-4D97-AF65-F5344CB8AC3E}">
        <p14:creationId xmlns:p14="http://schemas.microsoft.com/office/powerpoint/2010/main" val="15487387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79463" y="4741041"/>
            <a:ext cx="2488832" cy="5232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800" dirty="0" smtClean="0"/>
              <a:t>For every………</a:t>
            </a:r>
            <a:endParaRPr lang="en-US" sz="2800" dirty="0"/>
          </a:p>
        </p:txBody>
      </p:sp>
      <p:sp>
        <p:nvSpPr>
          <p:cNvPr id="3" name="TextBox 2"/>
          <p:cNvSpPr txBox="1"/>
          <p:nvPr/>
        </p:nvSpPr>
        <p:spPr>
          <a:xfrm>
            <a:off x="779463" y="2402552"/>
            <a:ext cx="3911798" cy="52322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800" dirty="0" smtClean="0"/>
              <a:t>Interpret the slope “b”</a:t>
            </a:r>
            <a:endParaRPr lang="en-US" sz="2800" dirty="0"/>
          </a:p>
        </p:txBody>
      </p:sp>
      <p:sp>
        <p:nvSpPr>
          <p:cNvPr id="7" name="Title 1"/>
          <p:cNvSpPr txBox="1">
            <a:spLocks/>
          </p:cNvSpPr>
          <p:nvPr/>
        </p:nvSpPr>
        <p:spPr>
          <a:xfrm>
            <a:off x="931863" y="533400"/>
            <a:ext cx="7583487" cy="1044388"/>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800" kern="1200">
                <a:solidFill>
                  <a:schemeClr val="bg1"/>
                </a:solidFill>
                <a:latin typeface="+mj-lt"/>
                <a:ea typeface="+mj-ea"/>
                <a:cs typeface="+mj-cs"/>
              </a:defRPr>
            </a:lvl1pPr>
          </a:lstStyle>
          <a:p>
            <a:pPr algn="ctr"/>
            <a:r>
              <a:rPr lang="en-US" sz="6000" smtClean="0"/>
              <a:t>Skittles Bag Grab</a:t>
            </a:r>
            <a:endParaRPr lang="en-US" sz="6000" dirty="0"/>
          </a:p>
        </p:txBody>
      </p:sp>
      <p:sp>
        <p:nvSpPr>
          <p:cNvPr id="8" name="TextBox 7"/>
          <p:cNvSpPr txBox="1"/>
          <p:nvPr/>
        </p:nvSpPr>
        <p:spPr>
          <a:xfrm>
            <a:off x="7351058" y="1882588"/>
            <a:ext cx="1097626" cy="369332"/>
          </a:xfrm>
          <a:prstGeom prst="rect">
            <a:avLst/>
          </a:prstGeom>
          <a:solidFill>
            <a:schemeClr val="accent4">
              <a:lumMod val="40000"/>
              <a:lumOff val="6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c/o 2018</a:t>
            </a:r>
            <a:endParaRPr lang="en-US" dirty="0"/>
          </a:p>
        </p:txBody>
      </p:sp>
    </p:spTree>
    <p:extLst>
      <p:ext uri="{BB962C8B-B14F-4D97-AF65-F5344CB8AC3E}">
        <p14:creationId xmlns:p14="http://schemas.microsoft.com/office/powerpoint/2010/main" val="15740097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6000" dirty="0" smtClean="0"/>
              <a:t>Skittles Bag Grab</a:t>
            </a:r>
            <a:endParaRPr lang="en-US" sz="6000" dirty="0"/>
          </a:p>
        </p:txBody>
      </p:sp>
      <p:sp>
        <p:nvSpPr>
          <p:cNvPr id="5" name="TextBox 4"/>
          <p:cNvSpPr txBox="1"/>
          <p:nvPr/>
        </p:nvSpPr>
        <p:spPr>
          <a:xfrm>
            <a:off x="364920" y="4274193"/>
            <a:ext cx="7998030" cy="138499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2800" dirty="0" smtClean="0"/>
              <a:t>For every cm of </a:t>
            </a:r>
            <a:r>
              <a:rPr lang="en-US" sz="2800" dirty="0" err="1" smtClean="0"/>
              <a:t>handspan</a:t>
            </a:r>
            <a:r>
              <a:rPr lang="en-US" sz="2800" dirty="0" smtClean="0"/>
              <a:t> our model predicts an </a:t>
            </a:r>
            <a:r>
              <a:rPr lang="en-US" sz="2800" dirty="0" err="1" smtClean="0"/>
              <a:t>avg</a:t>
            </a:r>
            <a:r>
              <a:rPr lang="en-US" sz="2800" dirty="0" smtClean="0"/>
              <a:t> increase of                in the # of skittles bags you can grab.</a:t>
            </a:r>
            <a:endParaRPr lang="en-US" sz="2800" dirty="0"/>
          </a:p>
        </p:txBody>
      </p:sp>
      <p:sp>
        <p:nvSpPr>
          <p:cNvPr id="3" name="TextBox 2"/>
          <p:cNvSpPr txBox="1"/>
          <p:nvPr/>
        </p:nvSpPr>
        <p:spPr>
          <a:xfrm>
            <a:off x="779463" y="2402552"/>
            <a:ext cx="3911798" cy="52322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800" dirty="0" smtClean="0"/>
              <a:t>Interpret the slope “b”</a:t>
            </a:r>
            <a:endParaRPr lang="en-US" sz="2800" dirty="0"/>
          </a:p>
        </p:txBody>
      </p:sp>
      <p:sp>
        <p:nvSpPr>
          <p:cNvPr id="7" name="TextBox 6"/>
          <p:cNvSpPr txBox="1"/>
          <p:nvPr/>
        </p:nvSpPr>
        <p:spPr>
          <a:xfrm>
            <a:off x="7351058" y="1882588"/>
            <a:ext cx="1097626" cy="369332"/>
          </a:xfrm>
          <a:prstGeom prst="rect">
            <a:avLst/>
          </a:prstGeom>
          <a:solidFill>
            <a:schemeClr val="accent4">
              <a:lumMod val="40000"/>
              <a:lumOff val="6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c/o 2018</a:t>
            </a:r>
            <a:endParaRPr lang="en-US" dirty="0"/>
          </a:p>
        </p:txBody>
      </p:sp>
    </p:spTree>
    <p:extLst>
      <p:ext uri="{BB962C8B-B14F-4D97-AF65-F5344CB8AC3E}">
        <p14:creationId xmlns:p14="http://schemas.microsoft.com/office/powerpoint/2010/main" val="39451407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375186"/>
            <a:ext cx="7583487" cy="776025"/>
          </a:xfrm>
        </p:spPr>
        <p:txBody>
          <a:bodyPr/>
          <a:lstStyle/>
          <a:p>
            <a:r>
              <a:rPr lang="en-US" dirty="0" smtClean="0"/>
              <a:t>Scatterplots</a:t>
            </a:r>
            <a:endParaRPr lang="en-US" dirty="0"/>
          </a:p>
        </p:txBody>
      </p:sp>
      <p:pic>
        <p:nvPicPr>
          <p:cNvPr id="4" name="Picture 3" descr="Screen Shot 2013-09-14 at 2.25.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164" y="1370878"/>
            <a:ext cx="4897373" cy="4881049"/>
          </a:xfrm>
          <a:prstGeom prst="rect">
            <a:avLst/>
          </a:prstGeom>
        </p:spPr>
      </p:pic>
    </p:spTree>
    <p:extLst>
      <p:ext uri="{BB962C8B-B14F-4D97-AF65-F5344CB8AC3E}">
        <p14:creationId xmlns:p14="http://schemas.microsoft.com/office/powerpoint/2010/main" val="117370135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79463" y="3608409"/>
            <a:ext cx="5471520" cy="5232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800" dirty="0" smtClean="0"/>
              <a:t>If your </a:t>
            </a:r>
            <a:r>
              <a:rPr lang="en-US" sz="2800" dirty="0" err="1" smtClean="0"/>
              <a:t>handspan</a:t>
            </a:r>
            <a:r>
              <a:rPr lang="en-US" sz="2800" dirty="0" smtClean="0"/>
              <a:t> was 0 cm, ………</a:t>
            </a:r>
            <a:endParaRPr lang="en-US" sz="2800" dirty="0"/>
          </a:p>
        </p:txBody>
      </p:sp>
      <p:sp>
        <p:nvSpPr>
          <p:cNvPr id="3" name="TextBox 2"/>
          <p:cNvSpPr txBox="1"/>
          <p:nvPr/>
        </p:nvSpPr>
        <p:spPr>
          <a:xfrm>
            <a:off x="779463" y="2402552"/>
            <a:ext cx="4861903" cy="52322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800" dirty="0" smtClean="0"/>
              <a:t>Interpret the y-intercept “a”</a:t>
            </a:r>
            <a:endParaRPr lang="en-US" sz="2800" dirty="0"/>
          </a:p>
        </p:txBody>
      </p:sp>
      <p:sp>
        <p:nvSpPr>
          <p:cNvPr id="7" name="Title 1"/>
          <p:cNvSpPr>
            <a:spLocks noGrp="1"/>
          </p:cNvSpPr>
          <p:nvPr>
            <p:ph type="title"/>
          </p:nvPr>
        </p:nvSpPr>
        <p:spPr>
          <a:xfrm>
            <a:off x="779463" y="381000"/>
            <a:ext cx="7583487" cy="1044388"/>
          </a:xfrm>
        </p:spPr>
        <p:txBody>
          <a:bodyPr/>
          <a:lstStyle/>
          <a:p>
            <a:pPr algn="ctr"/>
            <a:r>
              <a:rPr lang="en-US" sz="6000" dirty="0" smtClean="0"/>
              <a:t>Skittles Bag Grab</a:t>
            </a:r>
            <a:endParaRPr lang="en-US" sz="6000" dirty="0"/>
          </a:p>
        </p:txBody>
      </p:sp>
      <p:sp>
        <p:nvSpPr>
          <p:cNvPr id="8" name="TextBox 7"/>
          <p:cNvSpPr txBox="1"/>
          <p:nvPr/>
        </p:nvSpPr>
        <p:spPr>
          <a:xfrm>
            <a:off x="7351058" y="1882588"/>
            <a:ext cx="1097626" cy="369332"/>
          </a:xfrm>
          <a:prstGeom prst="rect">
            <a:avLst/>
          </a:prstGeom>
          <a:solidFill>
            <a:schemeClr val="accent4">
              <a:lumMod val="40000"/>
              <a:lumOff val="6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c/o 2018</a:t>
            </a:r>
            <a:endParaRPr lang="en-US" dirty="0"/>
          </a:p>
        </p:txBody>
      </p:sp>
    </p:spTree>
    <p:extLst>
      <p:ext uri="{BB962C8B-B14F-4D97-AF65-F5344CB8AC3E}">
        <p14:creationId xmlns:p14="http://schemas.microsoft.com/office/powerpoint/2010/main" val="31472124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79463" y="3608409"/>
            <a:ext cx="7583487" cy="138499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2800" dirty="0" smtClean="0"/>
              <a:t>If your </a:t>
            </a:r>
            <a:r>
              <a:rPr lang="en-US" sz="2800" dirty="0" err="1" smtClean="0"/>
              <a:t>handspan</a:t>
            </a:r>
            <a:r>
              <a:rPr lang="en-US" sz="2800" dirty="0" smtClean="0"/>
              <a:t> was 0 cm</a:t>
            </a:r>
            <a:r>
              <a:rPr lang="en-US" sz="2800" dirty="0"/>
              <a:t> </a:t>
            </a:r>
            <a:r>
              <a:rPr lang="en-US" sz="2800" dirty="0" smtClean="0"/>
              <a:t>our model predicts        </a:t>
            </a:r>
          </a:p>
          <a:p>
            <a:r>
              <a:rPr lang="en-US" sz="2800" dirty="0" smtClean="0"/>
              <a:t>          in the # of skittles bags that can be grabbed.</a:t>
            </a:r>
            <a:endParaRPr lang="en-US" sz="2800" dirty="0"/>
          </a:p>
        </p:txBody>
      </p:sp>
      <p:sp>
        <p:nvSpPr>
          <p:cNvPr id="3" name="TextBox 2"/>
          <p:cNvSpPr txBox="1"/>
          <p:nvPr/>
        </p:nvSpPr>
        <p:spPr>
          <a:xfrm>
            <a:off x="779463" y="2402552"/>
            <a:ext cx="4861903" cy="52322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800" dirty="0" smtClean="0"/>
              <a:t>Interpret the y-intercept “a”</a:t>
            </a:r>
            <a:endParaRPr lang="en-US" sz="2800" dirty="0"/>
          </a:p>
        </p:txBody>
      </p:sp>
      <p:sp>
        <p:nvSpPr>
          <p:cNvPr id="4" name="TextBox 3"/>
          <p:cNvSpPr txBox="1"/>
          <p:nvPr/>
        </p:nvSpPr>
        <p:spPr>
          <a:xfrm>
            <a:off x="954590" y="5033338"/>
            <a:ext cx="4211409" cy="369332"/>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r>
              <a:rPr lang="en-US" dirty="0" smtClean="0"/>
              <a:t>Why is this not statistically significant?</a:t>
            </a:r>
            <a:endParaRPr lang="en-US" dirty="0"/>
          </a:p>
        </p:txBody>
      </p:sp>
      <p:sp>
        <p:nvSpPr>
          <p:cNvPr id="6" name="TextBox 5"/>
          <p:cNvSpPr txBox="1"/>
          <p:nvPr/>
        </p:nvSpPr>
        <p:spPr>
          <a:xfrm>
            <a:off x="471614" y="5678947"/>
            <a:ext cx="7891336"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This is not statistically significant because you cannot have a negative # of skittles bags grabbed.</a:t>
            </a:r>
            <a:endParaRPr lang="en-US" dirty="0"/>
          </a:p>
        </p:txBody>
      </p:sp>
      <p:sp>
        <p:nvSpPr>
          <p:cNvPr id="9" name="Title 1"/>
          <p:cNvSpPr>
            <a:spLocks noGrp="1"/>
          </p:cNvSpPr>
          <p:nvPr>
            <p:ph type="title"/>
          </p:nvPr>
        </p:nvSpPr>
        <p:spPr/>
        <p:txBody>
          <a:bodyPr/>
          <a:lstStyle/>
          <a:p>
            <a:pPr algn="ctr"/>
            <a:r>
              <a:rPr lang="en-US" sz="6000" dirty="0" smtClean="0"/>
              <a:t>Skittles Bag Grab</a:t>
            </a:r>
            <a:endParaRPr lang="en-US" sz="6000" dirty="0"/>
          </a:p>
        </p:txBody>
      </p:sp>
      <p:sp>
        <p:nvSpPr>
          <p:cNvPr id="8" name="TextBox 7"/>
          <p:cNvSpPr txBox="1"/>
          <p:nvPr/>
        </p:nvSpPr>
        <p:spPr>
          <a:xfrm>
            <a:off x="7351058" y="1882588"/>
            <a:ext cx="1097626" cy="369332"/>
          </a:xfrm>
          <a:prstGeom prst="rect">
            <a:avLst/>
          </a:prstGeom>
          <a:solidFill>
            <a:schemeClr val="accent4">
              <a:lumMod val="40000"/>
              <a:lumOff val="6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c/o 2018</a:t>
            </a:r>
            <a:endParaRPr lang="en-US" dirty="0"/>
          </a:p>
        </p:txBody>
      </p:sp>
    </p:spTree>
    <p:extLst>
      <p:ext uri="{BB962C8B-B14F-4D97-AF65-F5344CB8AC3E}">
        <p14:creationId xmlns:p14="http://schemas.microsoft.com/office/powerpoint/2010/main" val="29357287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linds(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79463" y="4341837"/>
            <a:ext cx="2912601" cy="5232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800" dirty="0" smtClean="0"/>
              <a:t>There is a , ………</a:t>
            </a:r>
            <a:endParaRPr lang="en-US" sz="2800" dirty="0"/>
          </a:p>
        </p:txBody>
      </p:sp>
      <p:sp>
        <p:nvSpPr>
          <p:cNvPr id="3" name="TextBox 2"/>
          <p:cNvSpPr txBox="1"/>
          <p:nvPr/>
        </p:nvSpPr>
        <p:spPr>
          <a:xfrm>
            <a:off x="457523" y="1920602"/>
            <a:ext cx="7905427" cy="95410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smtClean="0"/>
              <a:t>Describe the association……this means interpret the correlation “</a:t>
            </a:r>
            <a:r>
              <a:rPr lang="en-US" sz="2800" dirty="0"/>
              <a:t>r</a:t>
            </a:r>
            <a:r>
              <a:rPr lang="en-US" sz="2800" dirty="0" smtClean="0"/>
              <a:t>”</a:t>
            </a:r>
            <a:endParaRPr lang="en-US" sz="2800" dirty="0"/>
          </a:p>
        </p:txBody>
      </p:sp>
      <p:sp>
        <p:nvSpPr>
          <p:cNvPr id="7" name="Title 1"/>
          <p:cNvSpPr>
            <a:spLocks noGrp="1"/>
          </p:cNvSpPr>
          <p:nvPr>
            <p:ph type="title"/>
          </p:nvPr>
        </p:nvSpPr>
        <p:spPr>
          <a:xfrm>
            <a:off x="779463" y="381000"/>
            <a:ext cx="7583487" cy="1044388"/>
          </a:xfrm>
        </p:spPr>
        <p:txBody>
          <a:bodyPr/>
          <a:lstStyle/>
          <a:p>
            <a:pPr algn="ctr"/>
            <a:r>
              <a:rPr lang="en-US" sz="6000" dirty="0" smtClean="0"/>
              <a:t>Skittles Bag Grab</a:t>
            </a:r>
            <a:endParaRPr lang="en-US" sz="6000" dirty="0"/>
          </a:p>
        </p:txBody>
      </p:sp>
      <p:sp>
        <p:nvSpPr>
          <p:cNvPr id="8" name="TextBox 7"/>
          <p:cNvSpPr txBox="1"/>
          <p:nvPr/>
        </p:nvSpPr>
        <p:spPr>
          <a:xfrm>
            <a:off x="7527455" y="1425388"/>
            <a:ext cx="1097626" cy="369332"/>
          </a:xfrm>
          <a:prstGeom prst="rect">
            <a:avLst/>
          </a:prstGeom>
          <a:solidFill>
            <a:schemeClr val="accent4">
              <a:lumMod val="40000"/>
              <a:lumOff val="6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c/o 2018</a:t>
            </a:r>
            <a:endParaRPr lang="en-US" dirty="0"/>
          </a:p>
        </p:txBody>
      </p:sp>
    </p:spTree>
    <p:extLst>
      <p:ext uri="{BB962C8B-B14F-4D97-AF65-F5344CB8AC3E}">
        <p14:creationId xmlns:p14="http://schemas.microsoft.com/office/powerpoint/2010/main" val="4073859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542740"/>
            <a:ext cx="7583487" cy="588431"/>
          </a:xfrm>
        </p:spPr>
        <p:txBody>
          <a:bodyPr/>
          <a:lstStyle/>
          <a:p>
            <a:pPr algn="ctr"/>
            <a:r>
              <a:rPr lang="en-US" dirty="0" smtClean="0"/>
              <a:t>Correlation</a:t>
            </a:r>
            <a:endParaRPr lang="en-US" dirty="0"/>
          </a:p>
        </p:txBody>
      </p:sp>
      <p:pic>
        <p:nvPicPr>
          <p:cNvPr id="4" name="Picture 3" descr="Screen Shot 2013-09-14 at 1.36.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30" y="1428599"/>
            <a:ext cx="6308093" cy="4808897"/>
          </a:xfrm>
          <a:prstGeom prst="rect">
            <a:avLst/>
          </a:prstGeom>
        </p:spPr>
      </p:pic>
    </p:spTree>
    <p:extLst>
      <p:ext uri="{BB962C8B-B14F-4D97-AF65-F5344CB8AC3E}">
        <p14:creationId xmlns:p14="http://schemas.microsoft.com/office/powerpoint/2010/main" val="123660800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542740"/>
            <a:ext cx="7583487" cy="588431"/>
          </a:xfrm>
        </p:spPr>
        <p:txBody>
          <a:bodyPr/>
          <a:lstStyle/>
          <a:p>
            <a:pPr algn="ctr"/>
            <a:r>
              <a:rPr lang="en-US" dirty="0" smtClean="0"/>
              <a:t>Correlation</a:t>
            </a:r>
            <a:endParaRPr lang="en-US" dirty="0"/>
          </a:p>
        </p:txBody>
      </p:sp>
      <p:pic>
        <p:nvPicPr>
          <p:cNvPr id="5" name="Picture 4" descr="Picture 7.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rot="10800000">
            <a:off x="757945" y="1867072"/>
            <a:ext cx="7558972" cy="4225179"/>
          </a:xfrm>
          <a:prstGeom prst="rect">
            <a:avLst/>
          </a:prstGeom>
        </p:spPr>
      </p:pic>
    </p:spTree>
    <p:extLst>
      <p:ext uri="{BB962C8B-B14F-4D97-AF65-F5344CB8AC3E}">
        <p14:creationId xmlns:p14="http://schemas.microsoft.com/office/powerpoint/2010/main" val="4144340241"/>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79463" y="4155096"/>
            <a:ext cx="7867301" cy="138499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2800" dirty="0" smtClean="0"/>
              <a:t>There is a </a:t>
            </a:r>
            <a:r>
              <a:rPr lang="en-US" sz="2800" u="sng" dirty="0" smtClean="0"/>
              <a:t>moderate</a:t>
            </a:r>
            <a:r>
              <a:rPr lang="en-US" sz="2800" dirty="0" smtClean="0"/>
              <a:t> </a:t>
            </a:r>
            <a:r>
              <a:rPr lang="en-US" sz="2800" u="sng" dirty="0" smtClean="0"/>
              <a:t>positive</a:t>
            </a:r>
            <a:r>
              <a:rPr lang="en-US" sz="2800" dirty="0" smtClean="0"/>
              <a:t> linear association between </a:t>
            </a:r>
            <a:r>
              <a:rPr lang="en-US" sz="2800" u="sng" dirty="0" err="1" smtClean="0"/>
              <a:t>handspan</a:t>
            </a:r>
            <a:r>
              <a:rPr lang="en-US" sz="2800" dirty="0" smtClean="0"/>
              <a:t> and the </a:t>
            </a:r>
            <a:r>
              <a:rPr lang="en-US" sz="2800" u="sng" dirty="0" smtClean="0"/>
              <a:t># skittles bags you can grab</a:t>
            </a:r>
            <a:r>
              <a:rPr lang="en-US" sz="2800" dirty="0" smtClean="0"/>
              <a:t>.</a:t>
            </a:r>
            <a:endParaRPr lang="en-US" sz="2800" dirty="0"/>
          </a:p>
        </p:txBody>
      </p:sp>
      <p:sp>
        <p:nvSpPr>
          <p:cNvPr id="3" name="TextBox 2"/>
          <p:cNvSpPr txBox="1"/>
          <p:nvPr/>
        </p:nvSpPr>
        <p:spPr>
          <a:xfrm>
            <a:off x="457523" y="1920602"/>
            <a:ext cx="7905427" cy="95410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smtClean="0"/>
              <a:t>Describe the association……this means interpret the correlation “</a:t>
            </a:r>
            <a:r>
              <a:rPr lang="en-US" sz="2800" dirty="0"/>
              <a:t>r</a:t>
            </a:r>
            <a:r>
              <a:rPr lang="en-US" sz="2800" dirty="0" smtClean="0"/>
              <a:t>”</a:t>
            </a:r>
            <a:endParaRPr lang="en-US" sz="2800" dirty="0"/>
          </a:p>
        </p:txBody>
      </p:sp>
      <p:sp>
        <p:nvSpPr>
          <p:cNvPr id="6" name="TextBox 5"/>
          <p:cNvSpPr txBox="1"/>
          <p:nvPr/>
        </p:nvSpPr>
        <p:spPr>
          <a:xfrm>
            <a:off x="7634941" y="1234978"/>
            <a:ext cx="1027069" cy="369332"/>
          </a:xfrm>
          <a:prstGeom prst="rect">
            <a:avLst/>
          </a:prstGeom>
          <a:solidFill>
            <a:schemeClr val="accent4">
              <a:lumMod val="40000"/>
              <a:lumOff val="6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Period 2</a:t>
            </a:r>
            <a:endParaRPr lang="en-US" dirty="0"/>
          </a:p>
        </p:txBody>
      </p:sp>
      <p:sp>
        <p:nvSpPr>
          <p:cNvPr id="7" name="Title 1"/>
          <p:cNvSpPr>
            <a:spLocks noGrp="1"/>
          </p:cNvSpPr>
          <p:nvPr>
            <p:ph type="title"/>
          </p:nvPr>
        </p:nvSpPr>
        <p:spPr>
          <a:xfrm>
            <a:off x="779463" y="381000"/>
            <a:ext cx="7583487" cy="1044388"/>
          </a:xfrm>
        </p:spPr>
        <p:txBody>
          <a:bodyPr/>
          <a:lstStyle/>
          <a:p>
            <a:pPr algn="ctr"/>
            <a:r>
              <a:rPr lang="en-US" sz="6000" dirty="0" smtClean="0"/>
              <a:t>Skittles Bag Grab</a:t>
            </a:r>
            <a:endParaRPr lang="en-US" sz="6000" dirty="0"/>
          </a:p>
        </p:txBody>
      </p:sp>
    </p:spTree>
    <p:extLst>
      <p:ext uri="{BB962C8B-B14F-4D97-AF65-F5344CB8AC3E}">
        <p14:creationId xmlns:p14="http://schemas.microsoft.com/office/powerpoint/2010/main" val="27145639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79463" y="4341837"/>
            <a:ext cx="4420952" cy="5232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800" dirty="0" smtClean="0"/>
              <a:t>__% of the variation ………</a:t>
            </a:r>
            <a:endParaRPr lang="en-US" sz="2800" dirty="0"/>
          </a:p>
        </p:txBody>
      </p:sp>
      <p:sp>
        <p:nvSpPr>
          <p:cNvPr id="3" name="TextBox 2"/>
          <p:cNvSpPr txBox="1"/>
          <p:nvPr/>
        </p:nvSpPr>
        <p:spPr>
          <a:xfrm>
            <a:off x="457523" y="1920602"/>
            <a:ext cx="7905427"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smtClean="0"/>
              <a:t>Interpret the coefficient of determination “r</a:t>
            </a:r>
            <a:r>
              <a:rPr lang="en-US" sz="2800" baseline="30000" dirty="0" smtClean="0"/>
              <a:t>2</a:t>
            </a:r>
            <a:r>
              <a:rPr lang="en-US" sz="2800" dirty="0" smtClean="0"/>
              <a:t>”</a:t>
            </a:r>
            <a:endParaRPr lang="en-US" sz="2800" dirty="0"/>
          </a:p>
        </p:txBody>
      </p:sp>
      <p:sp>
        <p:nvSpPr>
          <p:cNvPr id="6" name="TextBox 5"/>
          <p:cNvSpPr txBox="1"/>
          <p:nvPr/>
        </p:nvSpPr>
        <p:spPr>
          <a:xfrm>
            <a:off x="7634941" y="1234978"/>
            <a:ext cx="1027069" cy="369332"/>
          </a:xfrm>
          <a:prstGeom prst="rect">
            <a:avLst/>
          </a:prstGeom>
          <a:solidFill>
            <a:schemeClr val="accent4">
              <a:lumMod val="40000"/>
              <a:lumOff val="6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Period 2</a:t>
            </a:r>
            <a:endParaRPr lang="en-US" dirty="0"/>
          </a:p>
        </p:txBody>
      </p:sp>
      <p:sp>
        <p:nvSpPr>
          <p:cNvPr id="7" name="Title 1"/>
          <p:cNvSpPr>
            <a:spLocks noGrp="1"/>
          </p:cNvSpPr>
          <p:nvPr>
            <p:ph type="title"/>
          </p:nvPr>
        </p:nvSpPr>
        <p:spPr>
          <a:xfrm>
            <a:off x="779463" y="381000"/>
            <a:ext cx="7583487" cy="1044388"/>
          </a:xfrm>
        </p:spPr>
        <p:txBody>
          <a:bodyPr/>
          <a:lstStyle/>
          <a:p>
            <a:pPr algn="ctr"/>
            <a:r>
              <a:rPr lang="en-US" sz="6000" dirty="0" smtClean="0"/>
              <a:t>Skittles Bag Grab</a:t>
            </a:r>
            <a:endParaRPr lang="en-US" sz="6000" dirty="0"/>
          </a:p>
        </p:txBody>
      </p:sp>
    </p:spTree>
    <p:extLst>
      <p:ext uri="{BB962C8B-B14F-4D97-AF65-F5344CB8AC3E}">
        <p14:creationId xmlns:p14="http://schemas.microsoft.com/office/powerpoint/2010/main" val="41596331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79464" y="4341837"/>
            <a:ext cx="7829950" cy="138499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2800" u="sng" dirty="0" smtClean="0"/>
              <a:t>42.7</a:t>
            </a:r>
            <a:r>
              <a:rPr lang="en-US" sz="2800" dirty="0" smtClean="0"/>
              <a:t>% of the variation in </a:t>
            </a:r>
            <a:r>
              <a:rPr lang="en-US" sz="2800" u="sng" dirty="0" smtClean="0"/>
              <a:t>skittles bags grabbed</a:t>
            </a:r>
            <a:r>
              <a:rPr lang="en-US" sz="2800" dirty="0" smtClean="0"/>
              <a:t> can be explained by the approximate linear relationship with </a:t>
            </a:r>
            <a:r>
              <a:rPr lang="en-US" sz="2800" u="sng" dirty="0" err="1" smtClean="0"/>
              <a:t>handspan</a:t>
            </a:r>
            <a:r>
              <a:rPr lang="en-US" sz="2800" u="sng" dirty="0" smtClean="0"/>
              <a:t>.</a:t>
            </a:r>
            <a:endParaRPr lang="en-US" sz="2800" dirty="0"/>
          </a:p>
        </p:txBody>
      </p:sp>
      <p:sp>
        <p:nvSpPr>
          <p:cNvPr id="3" name="TextBox 2"/>
          <p:cNvSpPr txBox="1"/>
          <p:nvPr/>
        </p:nvSpPr>
        <p:spPr>
          <a:xfrm>
            <a:off x="457523" y="1920602"/>
            <a:ext cx="7905427"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smtClean="0"/>
              <a:t>Interpret the coefficient of determination “r</a:t>
            </a:r>
            <a:r>
              <a:rPr lang="en-US" sz="2800" baseline="30000" dirty="0" smtClean="0"/>
              <a:t>2</a:t>
            </a:r>
            <a:r>
              <a:rPr lang="en-US" sz="2800" dirty="0" smtClean="0"/>
              <a:t>”</a:t>
            </a:r>
            <a:endParaRPr lang="en-US" sz="2800" dirty="0"/>
          </a:p>
        </p:txBody>
      </p:sp>
      <p:sp>
        <p:nvSpPr>
          <p:cNvPr id="6" name="TextBox 5"/>
          <p:cNvSpPr txBox="1"/>
          <p:nvPr/>
        </p:nvSpPr>
        <p:spPr>
          <a:xfrm>
            <a:off x="7634941" y="1234978"/>
            <a:ext cx="1027069" cy="369332"/>
          </a:xfrm>
          <a:prstGeom prst="rect">
            <a:avLst/>
          </a:prstGeom>
          <a:solidFill>
            <a:schemeClr val="accent4">
              <a:lumMod val="40000"/>
              <a:lumOff val="6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Period 2</a:t>
            </a:r>
            <a:endParaRPr lang="en-US" dirty="0"/>
          </a:p>
        </p:txBody>
      </p:sp>
      <p:sp>
        <p:nvSpPr>
          <p:cNvPr id="7" name="Title 1"/>
          <p:cNvSpPr>
            <a:spLocks noGrp="1"/>
          </p:cNvSpPr>
          <p:nvPr>
            <p:ph type="title"/>
          </p:nvPr>
        </p:nvSpPr>
        <p:spPr>
          <a:xfrm>
            <a:off x="779463" y="381000"/>
            <a:ext cx="7583487" cy="1044388"/>
          </a:xfrm>
        </p:spPr>
        <p:txBody>
          <a:bodyPr/>
          <a:lstStyle/>
          <a:p>
            <a:pPr algn="ctr"/>
            <a:r>
              <a:rPr lang="en-US" sz="6000" dirty="0" smtClean="0"/>
              <a:t>Skittles Bag Grab</a:t>
            </a:r>
            <a:endParaRPr lang="en-US" sz="6000" dirty="0"/>
          </a:p>
        </p:txBody>
      </p:sp>
    </p:spTree>
    <p:extLst>
      <p:ext uri="{BB962C8B-B14F-4D97-AF65-F5344CB8AC3E}">
        <p14:creationId xmlns:p14="http://schemas.microsoft.com/office/powerpoint/2010/main" val="8183609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779463" y="381000"/>
            <a:ext cx="7583487" cy="1044388"/>
          </a:xfrm>
        </p:spPr>
        <p:txBody>
          <a:bodyPr/>
          <a:lstStyle/>
          <a:p>
            <a:pPr algn="ctr"/>
            <a:r>
              <a:rPr lang="en-US" sz="6000" dirty="0" smtClean="0"/>
              <a:t>Skittles Bag Grab</a:t>
            </a:r>
            <a:endParaRPr lang="en-US" sz="6000" dirty="0"/>
          </a:p>
        </p:txBody>
      </p:sp>
      <p:pic>
        <p:nvPicPr>
          <p:cNvPr id="4" name="Picture 3" descr="Screen Shot 2017-09-21 at 10.18.3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6488" y="1707926"/>
            <a:ext cx="6134100" cy="4064000"/>
          </a:xfrm>
          <a:prstGeom prst="rect">
            <a:avLst/>
          </a:prstGeom>
        </p:spPr>
      </p:pic>
    </p:spTree>
    <p:extLst>
      <p:ext uri="{BB962C8B-B14F-4D97-AF65-F5344CB8AC3E}">
        <p14:creationId xmlns:p14="http://schemas.microsoft.com/office/powerpoint/2010/main" val="153443695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351058" y="1882588"/>
            <a:ext cx="668873" cy="369332"/>
          </a:xfrm>
          <a:prstGeom prst="rect">
            <a:avLst/>
          </a:prstGeom>
          <a:solidFill>
            <a:schemeClr val="accent4">
              <a:lumMod val="40000"/>
              <a:lumOff val="6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2016</a:t>
            </a:r>
            <a:endParaRPr lang="en-US" dirty="0"/>
          </a:p>
        </p:txBody>
      </p:sp>
      <p:sp>
        <p:nvSpPr>
          <p:cNvPr id="6" name="Title 1"/>
          <p:cNvSpPr>
            <a:spLocks noGrp="1"/>
          </p:cNvSpPr>
          <p:nvPr>
            <p:ph type="title"/>
          </p:nvPr>
        </p:nvSpPr>
        <p:spPr>
          <a:xfrm>
            <a:off x="779463" y="381000"/>
            <a:ext cx="7583487" cy="1044388"/>
          </a:xfrm>
        </p:spPr>
        <p:txBody>
          <a:bodyPr/>
          <a:lstStyle/>
          <a:p>
            <a:pPr algn="ctr"/>
            <a:r>
              <a:rPr lang="en-US" sz="6000" dirty="0" smtClean="0"/>
              <a:t>Tootsie Pop Grab</a:t>
            </a:r>
            <a:endParaRPr lang="en-US" sz="6000" dirty="0"/>
          </a:p>
        </p:txBody>
      </p:sp>
      <p:pic>
        <p:nvPicPr>
          <p:cNvPr id="7" name="Picture 6" descr="Screen Shot 2013-09-18 at 12.44.0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0402" y="1425388"/>
            <a:ext cx="4817624" cy="4717949"/>
          </a:xfrm>
          <a:prstGeom prst="rect">
            <a:avLst/>
          </a:prstGeom>
        </p:spPr>
      </p:pic>
    </p:spTree>
    <p:extLst>
      <p:ext uri="{BB962C8B-B14F-4D97-AF65-F5344CB8AC3E}">
        <p14:creationId xmlns:p14="http://schemas.microsoft.com/office/powerpoint/2010/main" val="102140805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375186"/>
            <a:ext cx="7583487" cy="776025"/>
          </a:xfrm>
        </p:spPr>
        <p:txBody>
          <a:bodyPr/>
          <a:lstStyle/>
          <a:p>
            <a:r>
              <a:rPr lang="en-US" dirty="0" smtClean="0"/>
              <a:t>Scatterplots</a:t>
            </a:r>
            <a:endParaRPr lang="en-US" dirty="0"/>
          </a:p>
        </p:txBody>
      </p:sp>
      <p:pic>
        <p:nvPicPr>
          <p:cNvPr id="3" name="Picture 2" descr="Screen Shot 2013-09-14 at 2.24.4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265" y="1255435"/>
            <a:ext cx="7011745" cy="5371679"/>
          </a:xfrm>
          <a:prstGeom prst="rect">
            <a:avLst/>
          </a:prstGeom>
        </p:spPr>
      </p:pic>
    </p:spTree>
    <p:extLst>
      <p:ext uri="{BB962C8B-B14F-4D97-AF65-F5344CB8AC3E}">
        <p14:creationId xmlns:p14="http://schemas.microsoft.com/office/powerpoint/2010/main" val="30167616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6000" dirty="0"/>
              <a:t>Tootsie Pop Grab</a:t>
            </a:r>
          </a:p>
        </p:txBody>
      </p:sp>
      <p:sp>
        <p:nvSpPr>
          <p:cNvPr id="4" name="TextBox 3"/>
          <p:cNvSpPr txBox="1"/>
          <p:nvPr/>
        </p:nvSpPr>
        <p:spPr>
          <a:xfrm>
            <a:off x="327685" y="1631079"/>
            <a:ext cx="5708550" cy="255454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4000" dirty="0" smtClean="0"/>
              <a:t>Have you ever wondered how many pops you could grab in one hand?</a:t>
            </a:r>
            <a:endParaRPr lang="en-US" sz="4000" dirty="0"/>
          </a:p>
        </p:txBody>
      </p:sp>
      <p:sp>
        <p:nvSpPr>
          <p:cNvPr id="6" name="TextBox 5"/>
          <p:cNvSpPr txBox="1"/>
          <p:nvPr/>
        </p:nvSpPr>
        <p:spPr>
          <a:xfrm>
            <a:off x="7351058" y="1882588"/>
            <a:ext cx="668873" cy="369332"/>
          </a:xfrm>
          <a:prstGeom prst="rect">
            <a:avLst/>
          </a:prstGeom>
          <a:solidFill>
            <a:schemeClr val="accent4">
              <a:lumMod val="40000"/>
              <a:lumOff val="6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2016</a:t>
            </a:r>
            <a:endParaRPr lang="en-US" dirty="0"/>
          </a:p>
        </p:txBody>
      </p:sp>
      <p:pic>
        <p:nvPicPr>
          <p:cNvPr id="7" name="Picture 6" descr="Screen Shot 2013-09-18 at 12.44.0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3461" y="4117402"/>
            <a:ext cx="2474245" cy="2423054"/>
          </a:xfrm>
          <a:prstGeom prst="rect">
            <a:avLst/>
          </a:prstGeom>
        </p:spPr>
      </p:pic>
    </p:spTree>
    <p:extLst>
      <p:ext uri="{BB962C8B-B14F-4D97-AF65-F5344CB8AC3E}">
        <p14:creationId xmlns:p14="http://schemas.microsoft.com/office/powerpoint/2010/main" val="128194577"/>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6000" dirty="0" smtClean="0"/>
              <a:t>Skittles Bag Grab</a:t>
            </a:r>
            <a:endParaRPr lang="en-US" sz="6000" dirty="0"/>
          </a:p>
        </p:txBody>
      </p:sp>
      <p:sp>
        <p:nvSpPr>
          <p:cNvPr id="5" name="TextBox 4"/>
          <p:cNvSpPr txBox="1"/>
          <p:nvPr/>
        </p:nvSpPr>
        <p:spPr>
          <a:xfrm>
            <a:off x="532826" y="1733997"/>
            <a:ext cx="8000912" cy="1754327"/>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3600" dirty="0" smtClean="0"/>
              <a:t>First we need to get an accurate measurement of the hand that you will use to grab the tootsie pops?</a:t>
            </a:r>
            <a:endParaRPr lang="en-US" sz="3600" dirty="0"/>
          </a:p>
        </p:txBody>
      </p:sp>
      <p:pic>
        <p:nvPicPr>
          <p:cNvPr id="6" name="Picture 5" descr="photo 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9678" y="1425388"/>
            <a:ext cx="6231613" cy="4654476"/>
          </a:xfrm>
          <a:prstGeom prst="rect">
            <a:avLst/>
          </a:prstGeom>
        </p:spPr>
      </p:pic>
      <p:sp>
        <p:nvSpPr>
          <p:cNvPr id="7" name="TextBox 6"/>
          <p:cNvSpPr txBox="1"/>
          <p:nvPr/>
        </p:nvSpPr>
        <p:spPr>
          <a:xfrm>
            <a:off x="7351058" y="1882588"/>
            <a:ext cx="668873" cy="369332"/>
          </a:xfrm>
          <a:prstGeom prst="rect">
            <a:avLst/>
          </a:prstGeom>
          <a:solidFill>
            <a:schemeClr val="accent4">
              <a:lumMod val="40000"/>
              <a:lumOff val="6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2016</a:t>
            </a:r>
            <a:endParaRPr lang="en-US" dirty="0"/>
          </a:p>
        </p:txBody>
      </p:sp>
    </p:spTree>
    <p:extLst>
      <p:ext uri="{BB962C8B-B14F-4D97-AF65-F5344CB8AC3E}">
        <p14:creationId xmlns:p14="http://schemas.microsoft.com/office/powerpoint/2010/main" val="275415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6000" dirty="0" smtClean="0"/>
              <a:t>Skittles Bag Grab</a:t>
            </a:r>
            <a:endParaRPr lang="en-US" sz="6000" dirty="0"/>
          </a:p>
        </p:txBody>
      </p:sp>
      <p:pic>
        <p:nvPicPr>
          <p:cNvPr id="6" name="Picture 5" descr="photo 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9463" y="1780212"/>
            <a:ext cx="5729993" cy="4279809"/>
          </a:xfrm>
          <a:prstGeom prst="rect">
            <a:avLst/>
          </a:prstGeom>
        </p:spPr>
      </p:pic>
      <p:cxnSp>
        <p:nvCxnSpPr>
          <p:cNvPr id="4" name="Straight Arrow Connector 3"/>
          <p:cNvCxnSpPr/>
          <p:nvPr/>
        </p:nvCxnSpPr>
        <p:spPr>
          <a:xfrm flipH="1">
            <a:off x="5993463" y="2242182"/>
            <a:ext cx="1190754" cy="2281866"/>
          </a:xfrm>
          <a:prstGeom prst="straightConnector1">
            <a:avLst/>
          </a:prstGeom>
          <a:ln>
            <a:solidFill>
              <a:schemeClr val="accent5">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7422368" y="1805651"/>
            <a:ext cx="1159292" cy="523220"/>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sz="2800" dirty="0" smtClean="0"/>
              <a:t>23 CM</a:t>
            </a:r>
            <a:endParaRPr lang="en-US" sz="2800" dirty="0"/>
          </a:p>
        </p:txBody>
      </p:sp>
      <p:sp>
        <p:nvSpPr>
          <p:cNvPr id="8" name="TextBox 7"/>
          <p:cNvSpPr txBox="1"/>
          <p:nvPr/>
        </p:nvSpPr>
        <p:spPr>
          <a:xfrm>
            <a:off x="7849415" y="1026173"/>
            <a:ext cx="668873" cy="369332"/>
          </a:xfrm>
          <a:prstGeom prst="rect">
            <a:avLst/>
          </a:prstGeom>
          <a:solidFill>
            <a:schemeClr val="accent4">
              <a:lumMod val="40000"/>
              <a:lumOff val="6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2016</a:t>
            </a:r>
            <a:endParaRPr lang="en-US" dirty="0"/>
          </a:p>
        </p:txBody>
      </p:sp>
    </p:spTree>
    <p:extLst>
      <p:ext uri="{BB962C8B-B14F-4D97-AF65-F5344CB8AC3E}">
        <p14:creationId xmlns:p14="http://schemas.microsoft.com/office/powerpoint/2010/main" val="394608817"/>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398641"/>
            <a:ext cx="7583487" cy="1044388"/>
          </a:xfrm>
        </p:spPr>
        <p:txBody>
          <a:bodyPr/>
          <a:lstStyle/>
          <a:p>
            <a:pPr algn="ctr"/>
            <a:r>
              <a:rPr lang="en-US" sz="6000" dirty="0"/>
              <a:t>Tootsie Pop Grab</a:t>
            </a:r>
          </a:p>
        </p:txBody>
      </p:sp>
      <p:sp>
        <p:nvSpPr>
          <p:cNvPr id="5" name="TextBox 4"/>
          <p:cNvSpPr txBox="1"/>
          <p:nvPr/>
        </p:nvSpPr>
        <p:spPr>
          <a:xfrm>
            <a:off x="7914764" y="1073697"/>
            <a:ext cx="668873" cy="369332"/>
          </a:xfrm>
          <a:prstGeom prst="rect">
            <a:avLst/>
          </a:prstGeom>
          <a:solidFill>
            <a:schemeClr val="accent4">
              <a:lumMod val="40000"/>
              <a:lumOff val="6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2016</a:t>
            </a:r>
            <a:endParaRPr lang="en-US" dirty="0"/>
          </a:p>
        </p:txBody>
      </p:sp>
      <p:pic>
        <p:nvPicPr>
          <p:cNvPr id="6" name="Picture 5" descr="Screen Shot 2016-09-21 at 7.58.5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463" y="1604310"/>
            <a:ext cx="7235059" cy="4838352"/>
          </a:xfrm>
          <a:prstGeom prst="rect">
            <a:avLst/>
          </a:prstGeom>
          <a:ln w="57150" cmpd="sng">
            <a:solidFill>
              <a:srgbClr val="7A1A1A"/>
            </a:solidFill>
          </a:ln>
        </p:spPr>
      </p:pic>
    </p:spTree>
    <p:extLst>
      <p:ext uri="{BB962C8B-B14F-4D97-AF65-F5344CB8AC3E}">
        <p14:creationId xmlns:p14="http://schemas.microsoft.com/office/powerpoint/2010/main" val="691006415"/>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398641"/>
            <a:ext cx="7583487" cy="1044388"/>
          </a:xfrm>
        </p:spPr>
        <p:txBody>
          <a:bodyPr/>
          <a:lstStyle/>
          <a:p>
            <a:pPr algn="ctr"/>
            <a:r>
              <a:rPr lang="en-US" sz="6000" dirty="0"/>
              <a:t>Tootsie Pop Grab</a:t>
            </a:r>
          </a:p>
        </p:txBody>
      </p:sp>
      <p:sp>
        <p:nvSpPr>
          <p:cNvPr id="5" name="TextBox 4"/>
          <p:cNvSpPr txBox="1"/>
          <p:nvPr/>
        </p:nvSpPr>
        <p:spPr>
          <a:xfrm>
            <a:off x="7914764" y="1073697"/>
            <a:ext cx="668873" cy="369332"/>
          </a:xfrm>
          <a:prstGeom prst="rect">
            <a:avLst/>
          </a:prstGeom>
          <a:solidFill>
            <a:schemeClr val="accent4">
              <a:lumMod val="40000"/>
              <a:lumOff val="6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2016</a:t>
            </a:r>
            <a:endParaRPr lang="en-US" dirty="0"/>
          </a:p>
        </p:txBody>
      </p:sp>
      <p:pic>
        <p:nvPicPr>
          <p:cNvPr id="3" name="Picture 2" descr="Screen Shot 2016-09-21 at 8.17.5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463" y="1702983"/>
            <a:ext cx="6876184" cy="4584123"/>
          </a:xfrm>
          <a:prstGeom prst="rect">
            <a:avLst/>
          </a:prstGeom>
          <a:ln w="76200" cmpd="sng">
            <a:solidFill>
              <a:srgbClr val="7A1A1A"/>
            </a:solidFill>
          </a:ln>
        </p:spPr>
      </p:pic>
    </p:spTree>
    <p:extLst>
      <p:ext uri="{BB962C8B-B14F-4D97-AF65-F5344CB8AC3E}">
        <p14:creationId xmlns:p14="http://schemas.microsoft.com/office/powerpoint/2010/main" val="1704413807"/>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79463" y="5525871"/>
            <a:ext cx="7064348" cy="446276"/>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en-US" sz="2300" dirty="0" smtClean="0"/>
              <a:t>Predicted # of Pops = -11.6478 + 1.43657(</a:t>
            </a:r>
            <a:r>
              <a:rPr lang="en-US" sz="2300" dirty="0" err="1" smtClean="0"/>
              <a:t>Handspan</a:t>
            </a:r>
            <a:r>
              <a:rPr lang="en-US" sz="2300" dirty="0" smtClean="0"/>
              <a:t>)</a:t>
            </a:r>
            <a:endParaRPr lang="en-US" sz="2300" dirty="0"/>
          </a:p>
        </p:txBody>
      </p:sp>
      <p:sp>
        <p:nvSpPr>
          <p:cNvPr id="6" name="Title 1"/>
          <p:cNvSpPr>
            <a:spLocks noGrp="1"/>
          </p:cNvSpPr>
          <p:nvPr>
            <p:ph type="title"/>
          </p:nvPr>
        </p:nvSpPr>
        <p:spPr>
          <a:xfrm>
            <a:off x="779463" y="381000"/>
            <a:ext cx="7583487" cy="1044388"/>
          </a:xfrm>
        </p:spPr>
        <p:txBody>
          <a:bodyPr/>
          <a:lstStyle/>
          <a:p>
            <a:pPr algn="ctr"/>
            <a:r>
              <a:rPr lang="en-US" sz="6000" dirty="0"/>
              <a:t>Tootsie Pop Grab</a:t>
            </a:r>
          </a:p>
        </p:txBody>
      </p:sp>
      <p:sp>
        <p:nvSpPr>
          <p:cNvPr id="8" name="TextBox 7"/>
          <p:cNvSpPr txBox="1"/>
          <p:nvPr/>
        </p:nvSpPr>
        <p:spPr>
          <a:xfrm>
            <a:off x="7969377" y="1234978"/>
            <a:ext cx="668873" cy="369332"/>
          </a:xfrm>
          <a:prstGeom prst="rect">
            <a:avLst/>
          </a:prstGeom>
          <a:solidFill>
            <a:schemeClr val="accent4">
              <a:lumMod val="40000"/>
              <a:lumOff val="6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2016</a:t>
            </a:r>
            <a:endParaRPr lang="en-US" dirty="0"/>
          </a:p>
        </p:txBody>
      </p:sp>
      <p:pic>
        <p:nvPicPr>
          <p:cNvPr id="3" name="Picture 2" descr="Screen Shot 2016-09-21 at 7.58.3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0726" y="1604310"/>
            <a:ext cx="4403058" cy="3417612"/>
          </a:xfrm>
          <a:prstGeom prst="rect">
            <a:avLst/>
          </a:prstGeom>
        </p:spPr>
      </p:pic>
    </p:spTree>
    <p:extLst>
      <p:ext uri="{BB962C8B-B14F-4D97-AF65-F5344CB8AC3E}">
        <p14:creationId xmlns:p14="http://schemas.microsoft.com/office/powerpoint/2010/main" val="33858300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779463" y="381000"/>
            <a:ext cx="7583487" cy="1044388"/>
          </a:xfrm>
        </p:spPr>
        <p:txBody>
          <a:bodyPr/>
          <a:lstStyle/>
          <a:p>
            <a:r>
              <a:rPr lang="en-US" dirty="0" smtClean="0"/>
              <a:t>Use your linear model to make a prediction.</a:t>
            </a:r>
            <a:endParaRPr lang="en-US" dirty="0"/>
          </a:p>
        </p:txBody>
      </p:sp>
      <p:sp>
        <p:nvSpPr>
          <p:cNvPr id="6" name="TextBox 5"/>
          <p:cNvSpPr txBox="1"/>
          <p:nvPr/>
        </p:nvSpPr>
        <p:spPr>
          <a:xfrm>
            <a:off x="489844" y="2851711"/>
            <a:ext cx="7096815" cy="369332"/>
          </a:xfrm>
          <a:prstGeom prst="rect">
            <a:avLst/>
          </a:prstGeom>
          <a:noFill/>
        </p:spPr>
        <p:txBody>
          <a:bodyPr wrap="none" rtlCol="0">
            <a:spAutoFit/>
          </a:bodyPr>
          <a:lstStyle/>
          <a:p>
            <a:r>
              <a:rPr lang="en-US" dirty="0" smtClean="0"/>
              <a:t>How many pops does your model predict if your hand size is 24cm?</a:t>
            </a:r>
            <a:endParaRPr lang="en-US" dirty="0"/>
          </a:p>
        </p:txBody>
      </p:sp>
      <p:sp>
        <p:nvSpPr>
          <p:cNvPr id="7" name="TextBox 6"/>
          <p:cNvSpPr txBox="1"/>
          <p:nvPr/>
        </p:nvSpPr>
        <p:spPr>
          <a:xfrm>
            <a:off x="779463" y="4937969"/>
            <a:ext cx="4383081" cy="523220"/>
          </a:xfrm>
          <a:prstGeom prst="rect">
            <a:avLst/>
          </a:prstGeom>
          <a:noFill/>
        </p:spPr>
        <p:txBody>
          <a:bodyPr wrap="none" rtlCol="0">
            <a:spAutoFit/>
          </a:bodyPr>
          <a:lstStyle/>
          <a:p>
            <a:r>
              <a:rPr lang="en-US" sz="2800" dirty="0" smtClean="0">
                <a:solidFill>
                  <a:schemeClr val="accent2">
                    <a:lumMod val="75000"/>
                  </a:schemeClr>
                </a:solidFill>
              </a:rPr>
              <a:t>Predicted # of Pops = 22.8</a:t>
            </a:r>
            <a:endParaRPr lang="en-US" sz="2800" dirty="0">
              <a:solidFill>
                <a:schemeClr val="accent2">
                  <a:lumMod val="75000"/>
                </a:schemeClr>
              </a:solidFill>
            </a:endParaRPr>
          </a:p>
        </p:txBody>
      </p:sp>
      <p:sp>
        <p:nvSpPr>
          <p:cNvPr id="8" name="TextBox 7"/>
          <p:cNvSpPr txBox="1"/>
          <p:nvPr/>
        </p:nvSpPr>
        <p:spPr>
          <a:xfrm>
            <a:off x="725674" y="1697740"/>
            <a:ext cx="7064348" cy="446276"/>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en-US" sz="2300" dirty="0" smtClean="0"/>
              <a:t>Predicted # of Pops = -11.6478 + 1.43657(</a:t>
            </a:r>
            <a:r>
              <a:rPr lang="en-US" sz="2300" dirty="0" err="1" smtClean="0"/>
              <a:t>Handspan</a:t>
            </a:r>
            <a:r>
              <a:rPr lang="en-US" sz="2300" dirty="0" smtClean="0"/>
              <a:t>)</a:t>
            </a:r>
            <a:endParaRPr lang="en-US" sz="2300" dirty="0"/>
          </a:p>
        </p:txBody>
      </p:sp>
      <p:sp>
        <p:nvSpPr>
          <p:cNvPr id="9" name="TextBox 8"/>
          <p:cNvSpPr txBox="1"/>
          <p:nvPr/>
        </p:nvSpPr>
        <p:spPr>
          <a:xfrm>
            <a:off x="745832" y="3720103"/>
            <a:ext cx="6100423" cy="446276"/>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en-US" sz="2300" dirty="0" smtClean="0"/>
              <a:t>Predicted # of Pops = -11.6478 + 1.43657(</a:t>
            </a:r>
            <a:r>
              <a:rPr lang="en-US" sz="2300" b="1" dirty="0" smtClean="0">
                <a:solidFill>
                  <a:schemeClr val="accent6">
                    <a:lumMod val="60000"/>
                    <a:lumOff val="40000"/>
                  </a:schemeClr>
                </a:solidFill>
              </a:rPr>
              <a:t>24</a:t>
            </a:r>
            <a:r>
              <a:rPr lang="en-US" sz="2300" dirty="0" smtClean="0"/>
              <a:t>)</a:t>
            </a:r>
            <a:endParaRPr lang="en-US" sz="2300" dirty="0"/>
          </a:p>
        </p:txBody>
      </p:sp>
    </p:spTree>
    <p:extLst>
      <p:ext uri="{BB962C8B-B14F-4D97-AF65-F5344CB8AC3E}">
        <p14:creationId xmlns:p14="http://schemas.microsoft.com/office/powerpoint/2010/main" val="24869815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Interpret a,b,r,r</a:t>
            </a:r>
            <a:r>
              <a:rPr lang="en-US" baseline="30000" dirty="0" smtClean="0"/>
              <a:t>2</a:t>
            </a:r>
            <a:endParaRPr lang="en-US" dirty="0"/>
          </a:p>
        </p:txBody>
      </p:sp>
      <p:pic>
        <p:nvPicPr>
          <p:cNvPr id="3" name="Picture 2" descr="Screen Shot 2016-09-21 at 8.19.34 PM.png"/>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2424" r="2424"/>
          <a:stretch/>
        </p:blipFill>
        <p:spPr>
          <a:xfrm>
            <a:off x="370435" y="1775260"/>
            <a:ext cx="8308318" cy="4156443"/>
          </a:xfrm>
          <a:prstGeom prst="rect">
            <a:avLst/>
          </a:prstGeom>
          <a:ln w="76200" cmpd="sng">
            <a:solidFill>
              <a:schemeClr val="tx1"/>
            </a:solidFill>
          </a:ln>
        </p:spPr>
      </p:pic>
    </p:spTree>
    <p:extLst>
      <p:ext uri="{BB962C8B-B14F-4D97-AF65-F5344CB8AC3E}">
        <p14:creationId xmlns:p14="http://schemas.microsoft.com/office/powerpoint/2010/main" val="22374721"/>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79463" y="4741041"/>
            <a:ext cx="2488832" cy="5232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800" dirty="0" smtClean="0"/>
              <a:t>For every………</a:t>
            </a:r>
            <a:endParaRPr lang="en-US" sz="2800" dirty="0"/>
          </a:p>
        </p:txBody>
      </p:sp>
      <p:sp>
        <p:nvSpPr>
          <p:cNvPr id="3" name="TextBox 2"/>
          <p:cNvSpPr txBox="1"/>
          <p:nvPr/>
        </p:nvSpPr>
        <p:spPr>
          <a:xfrm>
            <a:off x="779463" y="2402552"/>
            <a:ext cx="3911798" cy="52322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800" dirty="0" smtClean="0"/>
              <a:t>Interpret the slope “b”</a:t>
            </a:r>
            <a:endParaRPr lang="en-US" sz="2800" dirty="0"/>
          </a:p>
        </p:txBody>
      </p:sp>
      <p:sp>
        <p:nvSpPr>
          <p:cNvPr id="6" name="TextBox 5"/>
          <p:cNvSpPr txBox="1"/>
          <p:nvPr/>
        </p:nvSpPr>
        <p:spPr>
          <a:xfrm>
            <a:off x="7634941" y="1234978"/>
            <a:ext cx="668873" cy="369332"/>
          </a:xfrm>
          <a:prstGeom prst="rect">
            <a:avLst/>
          </a:prstGeom>
          <a:solidFill>
            <a:schemeClr val="accent4">
              <a:lumMod val="40000"/>
              <a:lumOff val="6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2016</a:t>
            </a:r>
            <a:endParaRPr lang="en-US" dirty="0"/>
          </a:p>
        </p:txBody>
      </p:sp>
      <p:sp>
        <p:nvSpPr>
          <p:cNvPr id="7" name="Title 1"/>
          <p:cNvSpPr txBox="1">
            <a:spLocks/>
          </p:cNvSpPr>
          <p:nvPr/>
        </p:nvSpPr>
        <p:spPr>
          <a:xfrm>
            <a:off x="931863" y="533400"/>
            <a:ext cx="7583487" cy="1044388"/>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800" kern="1200">
                <a:solidFill>
                  <a:schemeClr val="bg1"/>
                </a:solidFill>
                <a:latin typeface="+mj-lt"/>
                <a:ea typeface="+mj-ea"/>
                <a:cs typeface="+mj-cs"/>
              </a:defRPr>
            </a:lvl1pPr>
          </a:lstStyle>
          <a:p>
            <a:pPr algn="ctr"/>
            <a:r>
              <a:rPr lang="en-US" sz="6000" dirty="0"/>
              <a:t>Tootsie Pop Grab</a:t>
            </a:r>
          </a:p>
        </p:txBody>
      </p:sp>
    </p:spTree>
    <p:extLst>
      <p:ext uri="{BB962C8B-B14F-4D97-AF65-F5344CB8AC3E}">
        <p14:creationId xmlns:p14="http://schemas.microsoft.com/office/powerpoint/2010/main" val="7651672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6000" dirty="0"/>
              <a:t>Tootsie Pop Grab</a:t>
            </a:r>
          </a:p>
        </p:txBody>
      </p:sp>
      <p:sp>
        <p:nvSpPr>
          <p:cNvPr id="5" name="TextBox 4"/>
          <p:cNvSpPr txBox="1"/>
          <p:nvPr/>
        </p:nvSpPr>
        <p:spPr>
          <a:xfrm>
            <a:off x="364920" y="4274193"/>
            <a:ext cx="7998030" cy="138499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2800" dirty="0" smtClean="0"/>
              <a:t>For every cm of </a:t>
            </a:r>
            <a:r>
              <a:rPr lang="en-US" sz="2800" dirty="0" err="1" smtClean="0"/>
              <a:t>handspan</a:t>
            </a:r>
            <a:r>
              <a:rPr lang="en-US" sz="2800" dirty="0" smtClean="0"/>
              <a:t> our model predicts an </a:t>
            </a:r>
            <a:r>
              <a:rPr lang="en-US" sz="2800" dirty="0" err="1" smtClean="0"/>
              <a:t>avg</a:t>
            </a:r>
            <a:r>
              <a:rPr lang="en-US" sz="2800" dirty="0" smtClean="0"/>
              <a:t> increase of 1.43657 in the # of pops you can grab.</a:t>
            </a:r>
            <a:endParaRPr lang="en-US" sz="2800" dirty="0"/>
          </a:p>
        </p:txBody>
      </p:sp>
      <p:sp>
        <p:nvSpPr>
          <p:cNvPr id="3" name="TextBox 2"/>
          <p:cNvSpPr txBox="1"/>
          <p:nvPr/>
        </p:nvSpPr>
        <p:spPr>
          <a:xfrm>
            <a:off x="779463" y="2402552"/>
            <a:ext cx="3911798" cy="52322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800" dirty="0" smtClean="0"/>
              <a:t>Interpret the slope “b”</a:t>
            </a:r>
            <a:endParaRPr lang="en-US" sz="2800" dirty="0"/>
          </a:p>
        </p:txBody>
      </p:sp>
      <p:sp>
        <p:nvSpPr>
          <p:cNvPr id="6" name="TextBox 5"/>
          <p:cNvSpPr txBox="1"/>
          <p:nvPr/>
        </p:nvSpPr>
        <p:spPr>
          <a:xfrm>
            <a:off x="7634941" y="1234978"/>
            <a:ext cx="668873" cy="369332"/>
          </a:xfrm>
          <a:prstGeom prst="rect">
            <a:avLst/>
          </a:prstGeom>
          <a:solidFill>
            <a:schemeClr val="accent4">
              <a:lumMod val="40000"/>
              <a:lumOff val="6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2016</a:t>
            </a:r>
            <a:endParaRPr lang="en-US" dirty="0"/>
          </a:p>
        </p:txBody>
      </p:sp>
    </p:spTree>
    <p:extLst>
      <p:ext uri="{BB962C8B-B14F-4D97-AF65-F5344CB8AC3E}">
        <p14:creationId xmlns:p14="http://schemas.microsoft.com/office/powerpoint/2010/main" val="38415224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09-14 at 2.00.3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0388" y="735645"/>
            <a:ext cx="6235700" cy="5715000"/>
          </a:xfrm>
          <a:prstGeom prst="rect">
            <a:avLst/>
          </a:prstGeom>
        </p:spPr>
      </p:pic>
    </p:spTree>
    <p:extLst>
      <p:ext uri="{BB962C8B-B14F-4D97-AF65-F5344CB8AC3E}">
        <p14:creationId xmlns:p14="http://schemas.microsoft.com/office/powerpoint/2010/main" val="1176643864"/>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79463" y="3608409"/>
            <a:ext cx="5471520" cy="5232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800" dirty="0" smtClean="0"/>
              <a:t>If your </a:t>
            </a:r>
            <a:r>
              <a:rPr lang="en-US" sz="2800" dirty="0" err="1" smtClean="0"/>
              <a:t>handspan</a:t>
            </a:r>
            <a:r>
              <a:rPr lang="en-US" sz="2800" dirty="0" smtClean="0"/>
              <a:t> was 0 cm, ………</a:t>
            </a:r>
            <a:endParaRPr lang="en-US" sz="2800" dirty="0"/>
          </a:p>
        </p:txBody>
      </p:sp>
      <p:sp>
        <p:nvSpPr>
          <p:cNvPr id="3" name="TextBox 2"/>
          <p:cNvSpPr txBox="1"/>
          <p:nvPr/>
        </p:nvSpPr>
        <p:spPr>
          <a:xfrm>
            <a:off x="779463" y="2402552"/>
            <a:ext cx="4861903" cy="52322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800" dirty="0" smtClean="0"/>
              <a:t>Interpret the y-intercept “a”</a:t>
            </a:r>
            <a:endParaRPr lang="en-US" sz="2800" dirty="0"/>
          </a:p>
        </p:txBody>
      </p:sp>
      <p:sp>
        <p:nvSpPr>
          <p:cNvPr id="6" name="TextBox 5"/>
          <p:cNvSpPr txBox="1"/>
          <p:nvPr/>
        </p:nvSpPr>
        <p:spPr>
          <a:xfrm>
            <a:off x="7634941" y="1234978"/>
            <a:ext cx="668873" cy="369332"/>
          </a:xfrm>
          <a:prstGeom prst="rect">
            <a:avLst/>
          </a:prstGeom>
          <a:solidFill>
            <a:schemeClr val="accent4">
              <a:lumMod val="40000"/>
              <a:lumOff val="6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2016</a:t>
            </a:r>
            <a:endParaRPr lang="en-US" dirty="0"/>
          </a:p>
        </p:txBody>
      </p:sp>
      <p:sp>
        <p:nvSpPr>
          <p:cNvPr id="7" name="Title 1"/>
          <p:cNvSpPr>
            <a:spLocks noGrp="1"/>
          </p:cNvSpPr>
          <p:nvPr>
            <p:ph type="title"/>
          </p:nvPr>
        </p:nvSpPr>
        <p:spPr>
          <a:xfrm>
            <a:off x="779463" y="381000"/>
            <a:ext cx="7583487" cy="1044388"/>
          </a:xfrm>
        </p:spPr>
        <p:txBody>
          <a:bodyPr/>
          <a:lstStyle/>
          <a:p>
            <a:pPr algn="ctr"/>
            <a:r>
              <a:rPr lang="en-US" sz="6000" dirty="0"/>
              <a:t>Tootsie Pop Grab</a:t>
            </a:r>
          </a:p>
        </p:txBody>
      </p:sp>
    </p:spTree>
    <p:extLst>
      <p:ext uri="{BB962C8B-B14F-4D97-AF65-F5344CB8AC3E}">
        <p14:creationId xmlns:p14="http://schemas.microsoft.com/office/powerpoint/2010/main" val="29082202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71615" y="3608409"/>
            <a:ext cx="7891336" cy="95410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2800" dirty="0" smtClean="0"/>
              <a:t>If your </a:t>
            </a:r>
            <a:r>
              <a:rPr lang="en-US" sz="2800" dirty="0" err="1" smtClean="0"/>
              <a:t>handspan</a:t>
            </a:r>
            <a:r>
              <a:rPr lang="en-US" sz="2800" dirty="0" smtClean="0"/>
              <a:t> was 0 cm</a:t>
            </a:r>
            <a:r>
              <a:rPr lang="en-US" sz="2800" dirty="0"/>
              <a:t> </a:t>
            </a:r>
            <a:r>
              <a:rPr lang="en-US" sz="2800" dirty="0" smtClean="0"/>
              <a:t>our model predicts -11.6478 in the # of pops that can be grabbed.</a:t>
            </a:r>
            <a:endParaRPr lang="en-US" sz="2800" dirty="0"/>
          </a:p>
        </p:txBody>
      </p:sp>
      <p:sp>
        <p:nvSpPr>
          <p:cNvPr id="3" name="TextBox 2"/>
          <p:cNvSpPr txBox="1"/>
          <p:nvPr/>
        </p:nvSpPr>
        <p:spPr>
          <a:xfrm>
            <a:off x="779463" y="2402552"/>
            <a:ext cx="4861903" cy="52322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800" dirty="0" smtClean="0"/>
              <a:t>Interpret the y-intercept “a”</a:t>
            </a:r>
            <a:endParaRPr lang="en-US" sz="2800" dirty="0"/>
          </a:p>
        </p:txBody>
      </p:sp>
      <p:sp>
        <p:nvSpPr>
          <p:cNvPr id="4" name="TextBox 3"/>
          <p:cNvSpPr txBox="1"/>
          <p:nvPr/>
        </p:nvSpPr>
        <p:spPr>
          <a:xfrm>
            <a:off x="954590" y="5033338"/>
            <a:ext cx="4211409" cy="369332"/>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r>
              <a:rPr lang="en-US" dirty="0" smtClean="0"/>
              <a:t>Why is this not statistically significant?</a:t>
            </a:r>
            <a:endParaRPr lang="en-US" dirty="0"/>
          </a:p>
        </p:txBody>
      </p:sp>
      <p:sp>
        <p:nvSpPr>
          <p:cNvPr id="6" name="TextBox 5"/>
          <p:cNvSpPr txBox="1"/>
          <p:nvPr/>
        </p:nvSpPr>
        <p:spPr>
          <a:xfrm>
            <a:off x="471614" y="5678947"/>
            <a:ext cx="7891336"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This is not statistically significant because you cannot have a negative # of pops grabbed.</a:t>
            </a:r>
            <a:endParaRPr lang="en-US" dirty="0"/>
          </a:p>
        </p:txBody>
      </p:sp>
      <p:sp>
        <p:nvSpPr>
          <p:cNvPr id="7" name="TextBox 6"/>
          <p:cNvSpPr txBox="1"/>
          <p:nvPr/>
        </p:nvSpPr>
        <p:spPr>
          <a:xfrm>
            <a:off x="8303814" y="1269225"/>
            <a:ext cx="668873" cy="369332"/>
          </a:xfrm>
          <a:prstGeom prst="rect">
            <a:avLst/>
          </a:prstGeom>
          <a:solidFill>
            <a:schemeClr val="accent4">
              <a:lumMod val="40000"/>
              <a:lumOff val="6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2016</a:t>
            </a:r>
            <a:endParaRPr lang="en-US" dirty="0"/>
          </a:p>
        </p:txBody>
      </p:sp>
      <p:sp>
        <p:nvSpPr>
          <p:cNvPr id="9" name="Title 1"/>
          <p:cNvSpPr>
            <a:spLocks noGrp="1"/>
          </p:cNvSpPr>
          <p:nvPr>
            <p:ph type="title"/>
          </p:nvPr>
        </p:nvSpPr>
        <p:spPr/>
        <p:txBody>
          <a:bodyPr/>
          <a:lstStyle/>
          <a:p>
            <a:pPr algn="ctr"/>
            <a:r>
              <a:rPr lang="en-US" sz="6000" dirty="0"/>
              <a:t>Tootsie Pop Grab</a:t>
            </a:r>
          </a:p>
        </p:txBody>
      </p:sp>
    </p:spTree>
    <p:extLst>
      <p:ext uri="{BB962C8B-B14F-4D97-AF65-F5344CB8AC3E}">
        <p14:creationId xmlns:p14="http://schemas.microsoft.com/office/powerpoint/2010/main" val="31960700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linds(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79463" y="4341837"/>
            <a:ext cx="2912601" cy="5232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800" dirty="0" smtClean="0"/>
              <a:t>There is a , ………</a:t>
            </a:r>
            <a:endParaRPr lang="en-US" sz="2800" dirty="0"/>
          </a:p>
        </p:txBody>
      </p:sp>
      <p:sp>
        <p:nvSpPr>
          <p:cNvPr id="3" name="TextBox 2"/>
          <p:cNvSpPr txBox="1"/>
          <p:nvPr/>
        </p:nvSpPr>
        <p:spPr>
          <a:xfrm>
            <a:off x="457523" y="1920602"/>
            <a:ext cx="7905427" cy="95410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smtClean="0"/>
              <a:t>Describe the association……this means interpret the correlation “</a:t>
            </a:r>
            <a:r>
              <a:rPr lang="en-US" sz="2800" dirty="0"/>
              <a:t>r</a:t>
            </a:r>
            <a:r>
              <a:rPr lang="en-US" sz="2800" dirty="0" smtClean="0"/>
              <a:t>”</a:t>
            </a:r>
            <a:endParaRPr lang="en-US" sz="2800" dirty="0"/>
          </a:p>
        </p:txBody>
      </p:sp>
      <p:sp>
        <p:nvSpPr>
          <p:cNvPr id="6" name="TextBox 5"/>
          <p:cNvSpPr txBox="1"/>
          <p:nvPr/>
        </p:nvSpPr>
        <p:spPr>
          <a:xfrm>
            <a:off x="7634941" y="1234978"/>
            <a:ext cx="668873" cy="369332"/>
          </a:xfrm>
          <a:prstGeom prst="rect">
            <a:avLst/>
          </a:prstGeom>
          <a:solidFill>
            <a:schemeClr val="accent4">
              <a:lumMod val="40000"/>
              <a:lumOff val="6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2016</a:t>
            </a:r>
            <a:endParaRPr lang="en-US" dirty="0"/>
          </a:p>
        </p:txBody>
      </p:sp>
      <p:sp>
        <p:nvSpPr>
          <p:cNvPr id="7" name="Title 1"/>
          <p:cNvSpPr>
            <a:spLocks noGrp="1"/>
          </p:cNvSpPr>
          <p:nvPr>
            <p:ph type="title"/>
          </p:nvPr>
        </p:nvSpPr>
        <p:spPr>
          <a:xfrm>
            <a:off x="779463" y="381000"/>
            <a:ext cx="7583487" cy="1044388"/>
          </a:xfrm>
        </p:spPr>
        <p:txBody>
          <a:bodyPr/>
          <a:lstStyle/>
          <a:p>
            <a:pPr algn="ctr"/>
            <a:r>
              <a:rPr lang="en-US" sz="6000" dirty="0"/>
              <a:t>Tootsie Pop Grab</a:t>
            </a:r>
          </a:p>
        </p:txBody>
      </p:sp>
    </p:spTree>
    <p:extLst>
      <p:ext uri="{BB962C8B-B14F-4D97-AF65-F5344CB8AC3E}">
        <p14:creationId xmlns:p14="http://schemas.microsoft.com/office/powerpoint/2010/main" val="11374704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542740"/>
            <a:ext cx="7583487" cy="588431"/>
          </a:xfrm>
        </p:spPr>
        <p:txBody>
          <a:bodyPr/>
          <a:lstStyle/>
          <a:p>
            <a:pPr algn="ctr"/>
            <a:r>
              <a:rPr lang="en-US" dirty="0" smtClean="0"/>
              <a:t>Correlation</a:t>
            </a:r>
            <a:endParaRPr lang="en-US" dirty="0"/>
          </a:p>
        </p:txBody>
      </p:sp>
      <p:pic>
        <p:nvPicPr>
          <p:cNvPr id="4" name="Picture 3" descr="Screen Shot 2013-09-14 at 1.36.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30" y="1428599"/>
            <a:ext cx="6308093" cy="4808897"/>
          </a:xfrm>
          <a:prstGeom prst="rect">
            <a:avLst/>
          </a:prstGeom>
        </p:spPr>
      </p:pic>
    </p:spTree>
    <p:extLst>
      <p:ext uri="{BB962C8B-B14F-4D97-AF65-F5344CB8AC3E}">
        <p14:creationId xmlns:p14="http://schemas.microsoft.com/office/powerpoint/2010/main" val="3594486113"/>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542740"/>
            <a:ext cx="7583487" cy="588431"/>
          </a:xfrm>
        </p:spPr>
        <p:txBody>
          <a:bodyPr/>
          <a:lstStyle/>
          <a:p>
            <a:pPr algn="ctr"/>
            <a:r>
              <a:rPr lang="en-US" dirty="0" smtClean="0"/>
              <a:t>Correlation</a:t>
            </a:r>
            <a:endParaRPr lang="en-US" dirty="0"/>
          </a:p>
        </p:txBody>
      </p:sp>
      <p:pic>
        <p:nvPicPr>
          <p:cNvPr id="5" name="Picture 4" descr="Picture 7.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rot="10800000">
            <a:off x="757945" y="1867072"/>
            <a:ext cx="7558972" cy="4225179"/>
          </a:xfrm>
          <a:prstGeom prst="rect">
            <a:avLst/>
          </a:prstGeom>
        </p:spPr>
      </p:pic>
    </p:spTree>
    <p:extLst>
      <p:ext uri="{BB962C8B-B14F-4D97-AF65-F5344CB8AC3E}">
        <p14:creationId xmlns:p14="http://schemas.microsoft.com/office/powerpoint/2010/main" val="287064250"/>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542740"/>
            <a:ext cx="7583487" cy="588431"/>
          </a:xfrm>
        </p:spPr>
        <p:txBody>
          <a:bodyPr/>
          <a:lstStyle/>
          <a:p>
            <a:pPr algn="ctr"/>
            <a:r>
              <a:rPr lang="en-US" dirty="0" smtClean="0"/>
              <a:t>Correlation</a:t>
            </a:r>
            <a:endParaRPr lang="en-US" dirty="0"/>
          </a:p>
        </p:txBody>
      </p:sp>
      <p:sp>
        <p:nvSpPr>
          <p:cNvPr id="4" name="TextBox 3"/>
          <p:cNvSpPr txBox="1"/>
          <p:nvPr/>
        </p:nvSpPr>
        <p:spPr>
          <a:xfrm>
            <a:off x="803255" y="2078337"/>
            <a:ext cx="7395091" cy="584776"/>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3200" dirty="0" smtClean="0"/>
              <a:t>r = ± .70 </a:t>
            </a:r>
            <a:r>
              <a:rPr lang="en-US" sz="3200" dirty="0"/>
              <a:t>to ± </a:t>
            </a:r>
            <a:r>
              <a:rPr lang="en-US" sz="3200" dirty="0" smtClean="0"/>
              <a:t>.99 </a:t>
            </a:r>
            <a:r>
              <a:rPr lang="en-US" sz="3200" dirty="0"/>
              <a:t> </a:t>
            </a:r>
            <a:r>
              <a:rPr lang="en-US" sz="3200" dirty="0" smtClean="0"/>
              <a:t>    Strong Correlation</a:t>
            </a:r>
            <a:endParaRPr lang="en-US" sz="3200" dirty="0"/>
          </a:p>
        </p:txBody>
      </p:sp>
      <p:sp>
        <p:nvSpPr>
          <p:cNvPr id="6" name="TextBox 5"/>
          <p:cNvSpPr txBox="1"/>
          <p:nvPr/>
        </p:nvSpPr>
        <p:spPr>
          <a:xfrm>
            <a:off x="857569" y="3533312"/>
            <a:ext cx="7505381" cy="58477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3200" dirty="0" smtClean="0"/>
              <a:t>r = ± .40 to ±.69    Moderate Correlation</a:t>
            </a:r>
            <a:endParaRPr lang="en-US" sz="3200" dirty="0"/>
          </a:p>
        </p:txBody>
      </p:sp>
      <p:sp>
        <p:nvSpPr>
          <p:cNvPr id="7" name="TextBox 6"/>
          <p:cNvSpPr txBox="1"/>
          <p:nvPr/>
        </p:nvSpPr>
        <p:spPr>
          <a:xfrm>
            <a:off x="857569" y="5149139"/>
            <a:ext cx="7395091" cy="584776"/>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3200" dirty="0" smtClean="0"/>
              <a:t>r = </a:t>
            </a:r>
            <a:r>
              <a:rPr lang="en-US" sz="3200" dirty="0"/>
              <a:t>± </a:t>
            </a:r>
            <a:r>
              <a:rPr lang="en-US" sz="3200" dirty="0" smtClean="0"/>
              <a:t>.01 to ± .39      Weak Correlation</a:t>
            </a:r>
            <a:endParaRPr lang="en-US" sz="3200" dirty="0"/>
          </a:p>
        </p:txBody>
      </p:sp>
    </p:spTree>
    <p:extLst>
      <p:ext uri="{BB962C8B-B14F-4D97-AF65-F5344CB8AC3E}">
        <p14:creationId xmlns:p14="http://schemas.microsoft.com/office/powerpoint/2010/main" val="33307249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79463" y="4155096"/>
            <a:ext cx="7867301" cy="138499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2800" dirty="0" smtClean="0"/>
              <a:t>There is a </a:t>
            </a:r>
            <a:r>
              <a:rPr lang="en-US" sz="2800" u="sng" dirty="0" smtClean="0"/>
              <a:t>moderate</a:t>
            </a:r>
            <a:r>
              <a:rPr lang="en-US" sz="2800" dirty="0" smtClean="0"/>
              <a:t> </a:t>
            </a:r>
            <a:r>
              <a:rPr lang="en-US" sz="2800" u="sng" dirty="0" smtClean="0"/>
              <a:t>positive</a:t>
            </a:r>
            <a:r>
              <a:rPr lang="en-US" sz="2800" dirty="0" smtClean="0"/>
              <a:t> linear association between </a:t>
            </a:r>
            <a:r>
              <a:rPr lang="en-US" sz="2800" u="sng" dirty="0" err="1" smtClean="0"/>
              <a:t>handspan</a:t>
            </a:r>
            <a:r>
              <a:rPr lang="en-US" sz="2800" dirty="0" smtClean="0"/>
              <a:t> and the </a:t>
            </a:r>
            <a:r>
              <a:rPr lang="en-US" sz="2800" u="sng" dirty="0" smtClean="0"/>
              <a:t># of pops you can grab</a:t>
            </a:r>
            <a:r>
              <a:rPr lang="en-US" sz="2800" dirty="0" smtClean="0"/>
              <a:t>.</a:t>
            </a:r>
            <a:endParaRPr lang="en-US" sz="2800" dirty="0"/>
          </a:p>
        </p:txBody>
      </p:sp>
      <p:sp>
        <p:nvSpPr>
          <p:cNvPr id="3" name="TextBox 2"/>
          <p:cNvSpPr txBox="1"/>
          <p:nvPr/>
        </p:nvSpPr>
        <p:spPr>
          <a:xfrm>
            <a:off x="457523" y="1920602"/>
            <a:ext cx="7905427" cy="95410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smtClean="0"/>
              <a:t>Describe the association……this means interpret the correlation “</a:t>
            </a:r>
            <a:r>
              <a:rPr lang="en-US" sz="2800" dirty="0"/>
              <a:t>r</a:t>
            </a:r>
            <a:r>
              <a:rPr lang="en-US" sz="2800" dirty="0" smtClean="0"/>
              <a:t>”</a:t>
            </a:r>
            <a:endParaRPr lang="en-US" sz="2800" dirty="0"/>
          </a:p>
        </p:txBody>
      </p:sp>
      <p:sp>
        <p:nvSpPr>
          <p:cNvPr id="6" name="TextBox 5"/>
          <p:cNvSpPr txBox="1"/>
          <p:nvPr/>
        </p:nvSpPr>
        <p:spPr>
          <a:xfrm>
            <a:off x="8303814" y="1419644"/>
            <a:ext cx="668873" cy="369332"/>
          </a:xfrm>
          <a:prstGeom prst="rect">
            <a:avLst/>
          </a:prstGeom>
          <a:solidFill>
            <a:schemeClr val="accent4">
              <a:lumMod val="40000"/>
              <a:lumOff val="6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2016</a:t>
            </a:r>
            <a:endParaRPr lang="en-US" dirty="0"/>
          </a:p>
        </p:txBody>
      </p:sp>
      <p:sp>
        <p:nvSpPr>
          <p:cNvPr id="7" name="Title 1"/>
          <p:cNvSpPr>
            <a:spLocks noGrp="1"/>
          </p:cNvSpPr>
          <p:nvPr>
            <p:ph type="title"/>
          </p:nvPr>
        </p:nvSpPr>
        <p:spPr>
          <a:xfrm>
            <a:off x="779463" y="381000"/>
            <a:ext cx="7583487" cy="1044388"/>
          </a:xfrm>
        </p:spPr>
        <p:txBody>
          <a:bodyPr/>
          <a:lstStyle/>
          <a:p>
            <a:pPr algn="ctr"/>
            <a:r>
              <a:rPr lang="en-US" sz="6000" dirty="0"/>
              <a:t>Tootsie Pop Grab</a:t>
            </a:r>
          </a:p>
        </p:txBody>
      </p:sp>
    </p:spTree>
    <p:extLst>
      <p:ext uri="{BB962C8B-B14F-4D97-AF65-F5344CB8AC3E}">
        <p14:creationId xmlns:p14="http://schemas.microsoft.com/office/powerpoint/2010/main" val="552568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79463" y="4341837"/>
            <a:ext cx="4420952" cy="5232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800" dirty="0" smtClean="0"/>
              <a:t>__% of the variation ………</a:t>
            </a:r>
            <a:endParaRPr lang="en-US" sz="2800" dirty="0"/>
          </a:p>
        </p:txBody>
      </p:sp>
      <p:sp>
        <p:nvSpPr>
          <p:cNvPr id="3" name="TextBox 2"/>
          <p:cNvSpPr txBox="1"/>
          <p:nvPr/>
        </p:nvSpPr>
        <p:spPr>
          <a:xfrm>
            <a:off x="457523" y="1920602"/>
            <a:ext cx="7905427"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smtClean="0"/>
              <a:t>Interpret the coefficient of determination “r</a:t>
            </a:r>
            <a:r>
              <a:rPr lang="en-US" sz="2800" baseline="30000" dirty="0" smtClean="0"/>
              <a:t>2</a:t>
            </a:r>
            <a:r>
              <a:rPr lang="en-US" sz="2800" dirty="0" smtClean="0"/>
              <a:t>”</a:t>
            </a:r>
            <a:endParaRPr lang="en-US" sz="2800" dirty="0"/>
          </a:p>
        </p:txBody>
      </p:sp>
      <p:sp>
        <p:nvSpPr>
          <p:cNvPr id="6" name="TextBox 5"/>
          <p:cNvSpPr txBox="1"/>
          <p:nvPr/>
        </p:nvSpPr>
        <p:spPr>
          <a:xfrm>
            <a:off x="8303814" y="1240722"/>
            <a:ext cx="668873" cy="369332"/>
          </a:xfrm>
          <a:prstGeom prst="rect">
            <a:avLst/>
          </a:prstGeom>
          <a:solidFill>
            <a:schemeClr val="accent4">
              <a:lumMod val="40000"/>
              <a:lumOff val="6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2016</a:t>
            </a:r>
            <a:endParaRPr lang="en-US" dirty="0"/>
          </a:p>
        </p:txBody>
      </p:sp>
      <p:sp>
        <p:nvSpPr>
          <p:cNvPr id="7" name="Title 1"/>
          <p:cNvSpPr>
            <a:spLocks noGrp="1"/>
          </p:cNvSpPr>
          <p:nvPr>
            <p:ph type="title"/>
          </p:nvPr>
        </p:nvSpPr>
        <p:spPr>
          <a:xfrm>
            <a:off x="779463" y="381000"/>
            <a:ext cx="7583487" cy="1044388"/>
          </a:xfrm>
        </p:spPr>
        <p:txBody>
          <a:bodyPr/>
          <a:lstStyle/>
          <a:p>
            <a:pPr algn="ctr"/>
            <a:r>
              <a:rPr lang="en-US" sz="6000" dirty="0"/>
              <a:t>Tootsie Pop Grab</a:t>
            </a:r>
          </a:p>
        </p:txBody>
      </p:sp>
    </p:spTree>
    <p:extLst>
      <p:ext uri="{BB962C8B-B14F-4D97-AF65-F5344CB8AC3E}">
        <p14:creationId xmlns:p14="http://schemas.microsoft.com/office/powerpoint/2010/main" val="16202405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79464" y="4341837"/>
            <a:ext cx="7829950" cy="138499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2800" dirty="0" smtClean="0"/>
              <a:t>36.2% of the variation in </a:t>
            </a:r>
            <a:r>
              <a:rPr lang="en-US" sz="2800" u="sng" dirty="0" smtClean="0"/>
              <a:t>pops grabbed</a:t>
            </a:r>
            <a:r>
              <a:rPr lang="en-US" sz="2800" dirty="0" smtClean="0"/>
              <a:t> can be explained by the approximate linear relationship with </a:t>
            </a:r>
            <a:r>
              <a:rPr lang="en-US" sz="2800" u="sng" dirty="0" err="1" smtClean="0"/>
              <a:t>handspan</a:t>
            </a:r>
            <a:r>
              <a:rPr lang="en-US" sz="2800" u="sng" dirty="0" smtClean="0"/>
              <a:t>.</a:t>
            </a:r>
            <a:endParaRPr lang="en-US" sz="2800" dirty="0"/>
          </a:p>
        </p:txBody>
      </p:sp>
      <p:sp>
        <p:nvSpPr>
          <p:cNvPr id="3" name="TextBox 2"/>
          <p:cNvSpPr txBox="1"/>
          <p:nvPr/>
        </p:nvSpPr>
        <p:spPr>
          <a:xfrm>
            <a:off x="457523" y="1920602"/>
            <a:ext cx="7905427"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smtClean="0"/>
              <a:t>Interpret the coefficient of determination “r</a:t>
            </a:r>
            <a:r>
              <a:rPr lang="en-US" sz="2800" baseline="30000" dirty="0" smtClean="0"/>
              <a:t>2</a:t>
            </a:r>
            <a:r>
              <a:rPr lang="en-US" sz="2800" dirty="0" smtClean="0"/>
              <a:t>”</a:t>
            </a:r>
            <a:endParaRPr lang="en-US" sz="2800" dirty="0"/>
          </a:p>
        </p:txBody>
      </p:sp>
      <p:sp>
        <p:nvSpPr>
          <p:cNvPr id="6" name="TextBox 5"/>
          <p:cNvSpPr txBox="1"/>
          <p:nvPr/>
        </p:nvSpPr>
        <p:spPr>
          <a:xfrm>
            <a:off x="7634941" y="1234978"/>
            <a:ext cx="668873" cy="369332"/>
          </a:xfrm>
          <a:prstGeom prst="rect">
            <a:avLst/>
          </a:prstGeom>
          <a:solidFill>
            <a:schemeClr val="accent4">
              <a:lumMod val="40000"/>
              <a:lumOff val="6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2016</a:t>
            </a:r>
            <a:endParaRPr lang="en-US" dirty="0"/>
          </a:p>
        </p:txBody>
      </p:sp>
      <p:sp>
        <p:nvSpPr>
          <p:cNvPr id="7" name="Title 1"/>
          <p:cNvSpPr>
            <a:spLocks noGrp="1"/>
          </p:cNvSpPr>
          <p:nvPr>
            <p:ph type="title"/>
          </p:nvPr>
        </p:nvSpPr>
        <p:spPr>
          <a:xfrm>
            <a:off x="779463" y="381000"/>
            <a:ext cx="7583487" cy="1044388"/>
          </a:xfrm>
        </p:spPr>
        <p:txBody>
          <a:bodyPr/>
          <a:lstStyle/>
          <a:p>
            <a:pPr algn="ctr"/>
            <a:r>
              <a:rPr lang="en-US" sz="6000" dirty="0"/>
              <a:t>Tootsie Pop Grab</a:t>
            </a:r>
          </a:p>
        </p:txBody>
      </p:sp>
    </p:spTree>
    <p:extLst>
      <p:ext uri="{BB962C8B-B14F-4D97-AF65-F5344CB8AC3E}">
        <p14:creationId xmlns:p14="http://schemas.microsoft.com/office/powerpoint/2010/main" val="33925756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6000" dirty="0" smtClean="0"/>
              <a:t>Tootsie Pop Grab</a:t>
            </a:r>
            <a:endParaRPr lang="en-US" sz="6000" dirty="0"/>
          </a:p>
        </p:txBody>
      </p:sp>
      <p:pic>
        <p:nvPicPr>
          <p:cNvPr id="3" name="Picture 2" descr="Screen Shot 2013-09-18 at 12.44.0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0402" y="1425388"/>
            <a:ext cx="4817624" cy="4717949"/>
          </a:xfrm>
          <a:prstGeom prst="rect">
            <a:avLst/>
          </a:prstGeom>
        </p:spPr>
      </p:pic>
      <p:sp>
        <p:nvSpPr>
          <p:cNvPr id="4" name="TextBox 3"/>
          <p:cNvSpPr txBox="1"/>
          <p:nvPr/>
        </p:nvSpPr>
        <p:spPr>
          <a:xfrm>
            <a:off x="7351058" y="1882588"/>
            <a:ext cx="1027069" cy="369332"/>
          </a:xfrm>
          <a:prstGeom prst="rect">
            <a:avLst/>
          </a:prstGeom>
          <a:solidFill>
            <a:schemeClr val="tx1">
              <a:lumMod val="65000"/>
              <a:lumOff val="35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solidFill>
                  <a:schemeClr val="bg1"/>
                </a:solidFill>
              </a:rPr>
              <a:t>Period 3</a:t>
            </a:r>
            <a:endParaRPr lang="en-US" dirty="0">
              <a:solidFill>
                <a:schemeClr val="bg1"/>
              </a:solidFill>
            </a:endParaRPr>
          </a:p>
        </p:txBody>
      </p:sp>
    </p:spTree>
    <p:extLst>
      <p:ext uri="{BB962C8B-B14F-4D97-AF65-F5344CB8AC3E}">
        <p14:creationId xmlns:p14="http://schemas.microsoft.com/office/powerpoint/2010/main" val="340988365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09-30 at 9.21.07 PM.pn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46530" y="1178857"/>
            <a:ext cx="8680966" cy="3408083"/>
          </a:xfrm>
          <a:prstGeom prst="rect">
            <a:avLst/>
          </a:prstGeom>
          <a:ln w="76200" cmpd="sng">
            <a:solidFill>
              <a:schemeClr val="accent5"/>
            </a:solidFill>
          </a:ln>
        </p:spPr>
      </p:pic>
      <p:sp>
        <p:nvSpPr>
          <p:cNvPr id="4" name="TextBox 3"/>
          <p:cNvSpPr txBox="1"/>
          <p:nvPr/>
        </p:nvSpPr>
        <p:spPr>
          <a:xfrm>
            <a:off x="4422588" y="747059"/>
            <a:ext cx="422599" cy="369332"/>
          </a:xfrm>
          <a:prstGeom prst="rect">
            <a:avLst/>
          </a:prstGeom>
          <a:noFill/>
        </p:spPr>
        <p:txBody>
          <a:bodyPr wrap="none" rtlCol="0">
            <a:spAutoFit/>
          </a:bodyPr>
          <a:lstStyle/>
          <a:p>
            <a:r>
              <a:rPr lang="en-US" dirty="0" smtClean="0"/>
              <a:t>L1</a:t>
            </a:r>
            <a:endParaRPr lang="en-US" dirty="0"/>
          </a:p>
        </p:txBody>
      </p:sp>
      <p:sp>
        <p:nvSpPr>
          <p:cNvPr id="5" name="TextBox 4"/>
          <p:cNvSpPr txBox="1"/>
          <p:nvPr/>
        </p:nvSpPr>
        <p:spPr>
          <a:xfrm>
            <a:off x="7189694" y="809525"/>
            <a:ext cx="422599" cy="369332"/>
          </a:xfrm>
          <a:prstGeom prst="rect">
            <a:avLst/>
          </a:prstGeom>
          <a:noFill/>
        </p:spPr>
        <p:txBody>
          <a:bodyPr wrap="none" rtlCol="0">
            <a:spAutoFit/>
          </a:bodyPr>
          <a:lstStyle/>
          <a:p>
            <a:r>
              <a:rPr lang="en-US" dirty="0" smtClean="0"/>
              <a:t>L2</a:t>
            </a:r>
            <a:endParaRPr lang="en-US" dirty="0"/>
          </a:p>
        </p:txBody>
      </p:sp>
    </p:spTree>
    <p:extLst>
      <p:ext uri="{BB962C8B-B14F-4D97-AF65-F5344CB8AC3E}">
        <p14:creationId xmlns:p14="http://schemas.microsoft.com/office/powerpoint/2010/main" val="33714269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6000" dirty="0" smtClean="0"/>
              <a:t>Tootsie Pop Grab</a:t>
            </a:r>
            <a:endParaRPr lang="en-US" sz="6000" dirty="0"/>
          </a:p>
        </p:txBody>
      </p:sp>
      <p:pic>
        <p:nvPicPr>
          <p:cNvPr id="3" name="Picture 2" descr="Screen Shot 2013-09-18 at 12.44.0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3461" y="4117402"/>
            <a:ext cx="2474245" cy="2423054"/>
          </a:xfrm>
          <a:prstGeom prst="rect">
            <a:avLst/>
          </a:prstGeom>
        </p:spPr>
      </p:pic>
      <p:sp>
        <p:nvSpPr>
          <p:cNvPr id="4" name="TextBox 3"/>
          <p:cNvSpPr txBox="1"/>
          <p:nvPr/>
        </p:nvSpPr>
        <p:spPr>
          <a:xfrm>
            <a:off x="447215" y="2004607"/>
            <a:ext cx="5466864" cy="255454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4000" dirty="0" smtClean="0"/>
              <a:t>Have you ever wondered how many tootsie pops you could grab in one hand?</a:t>
            </a:r>
            <a:endParaRPr lang="en-US" sz="4000" dirty="0"/>
          </a:p>
        </p:txBody>
      </p:sp>
      <p:sp>
        <p:nvSpPr>
          <p:cNvPr id="6" name="TextBox 5"/>
          <p:cNvSpPr txBox="1"/>
          <p:nvPr/>
        </p:nvSpPr>
        <p:spPr>
          <a:xfrm>
            <a:off x="7351058" y="1882588"/>
            <a:ext cx="1027069" cy="369332"/>
          </a:xfrm>
          <a:prstGeom prst="rect">
            <a:avLst/>
          </a:prstGeom>
          <a:solidFill>
            <a:schemeClr val="tx1">
              <a:lumMod val="65000"/>
              <a:lumOff val="35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solidFill>
                  <a:schemeClr val="bg1"/>
                </a:solidFill>
              </a:rPr>
              <a:t>Period 3</a:t>
            </a:r>
            <a:endParaRPr lang="en-US" dirty="0">
              <a:solidFill>
                <a:schemeClr val="bg1"/>
              </a:solidFill>
            </a:endParaRPr>
          </a:p>
        </p:txBody>
      </p:sp>
    </p:spTree>
    <p:extLst>
      <p:ext uri="{BB962C8B-B14F-4D97-AF65-F5344CB8AC3E}">
        <p14:creationId xmlns:p14="http://schemas.microsoft.com/office/powerpoint/2010/main" val="3554453519"/>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6000" dirty="0" smtClean="0"/>
              <a:t>Tootsie Pop Grab</a:t>
            </a:r>
            <a:endParaRPr lang="en-US" sz="6000" dirty="0"/>
          </a:p>
        </p:txBody>
      </p:sp>
      <p:sp>
        <p:nvSpPr>
          <p:cNvPr id="5" name="TextBox 4"/>
          <p:cNvSpPr txBox="1"/>
          <p:nvPr/>
        </p:nvSpPr>
        <p:spPr>
          <a:xfrm>
            <a:off x="532826" y="1733997"/>
            <a:ext cx="8000912" cy="1754327"/>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3600" dirty="0" smtClean="0"/>
              <a:t>First we need to get an accurate measurement of the hand that you will use to grab the tootsie pops?</a:t>
            </a:r>
            <a:endParaRPr lang="en-US" sz="3600" dirty="0"/>
          </a:p>
        </p:txBody>
      </p:sp>
      <p:pic>
        <p:nvPicPr>
          <p:cNvPr id="6" name="Picture 5" descr="photo 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9678" y="1425388"/>
            <a:ext cx="6231613" cy="4654476"/>
          </a:xfrm>
          <a:prstGeom prst="rect">
            <a:avLst/>
          </a:prstGeom>
        </p:spPr>
      </p:pic>
      <p:sp>
        <p:nvSpPr>
          <p:cNvPr id="8" name="TextBox 7"/>
          <p:cNvSpPr txBox="1"/>
          <p:nvPr/>
        </p:nvSpPr>
        <p:spPr>
          <a:xfrm>
            <a:off x="7351058" y="1882588"/>
            <a:ext cx="1027069" cy="369332"/>
          </a:xfrm>
          <a:prstGeom prst="rect">
            <a:avLst/>
          </a:prstGeom>
          <a:solidFill>
            <a:schemeClr val="tx1">
              <a:lumMod val="65000"/>
              <a:lumOff val="35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solidFill>
                  <a:schemeClr val="bg1"/>
                </a:solidFill>
              </a:rPr>
              <a:t>Period 3</a:t>
            </a:r>
            <a:endParaRPr lang="en-US" dirty="0">
              <a:solidFill>
                <a:schemeClr val="bg1"/>
              </a:solidFill>
            </a:endParaRPr>
          </a:p>
        </p:txBody>
      </p:sp>
    </p:spTree>
    <p:extLst>
      <p:ext uri="{BB962C8B-B14F-4D97-AF65-F5344CB8AC3E}">
        <p14:creationId xmlns:p14="http://schemas.microsoft.com/office/powerpoint/2010/main" val="19403026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6000" dirty="0" smtClean="0"/>
              <a:t>Tootsie Pop Grab</a:t>
            </a:r>
            <a:endParaRPr lang="en-US" sz="6000" dirty="0"/>
          </a:p>
        </p:txBody>
      </p:sp>
      <p:pic>
        <p:nvPicPr>
          <p:cNvPr id="6" name="Picture 5" descr="photo 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9463" y="1780212"/>
            <a:ext cx="5729993" cy="4279809"/>
          </a:xfrm>
          <a:prstGeom prst="rect">
            <a:avLst/>
          </a:prstGeom>
        </p:spPr>
      </p:pic>
      <p:cxnSp>
        <p:nvCxnSpPr>
          <p:cNvPr id="4" name="Straight Arrow Connector 3"/>
          <p:cNvCxnSpPr/>
          <p:nvPr/>
        </p:nvCxnSpPr>
        <p:spPr>
          <a:xfrm flipH="1">
            <a:off x="5993463" y="2242182"/>
            <a:ext cx="1190754" cy="2281866"/>
          </a:xfrm>
          <a:prstGeom prst="straightConnector1">
            <a:avLst/>
          </a:prstGeom>
          <a:ln>
            <a:solidFill>
              <a:schemeClr val="accent5">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7422368" y="1805651"/>
            <a:ext cx="1159292" cy="523220"/>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sz="2800" dirty="0" smtClean="0"/>
              <a:t>23 CM</a:t>
            </a:r>
            <a:endParaRPr lang="en-US" sz="2800" dirty="0"/>
          </a:p>
        </p:txBody>
      </p:sp>
      <p:sp>
        <p:nvSpPr>
          <p:cNvPr id="9" name="TextBox 8"/>
          <p:cNvSpPr txBox="1"/>
          <p:nvPr/>
        </p:nvSpPr>
        <p:spPr>
          <a:xfrm>
            <a:off x="7554591" y="1240722"/>
            <a:ext cx="1027069" cy="369332"/>
          </a:xfrm>
          <a:prstGeom prst="rect">
            <a:avLst/>
          </a:prstGeom>
          <a:solidFill>
            <a:schemeClr val="tx1">
              <a:lumMod val="65000"/>
              <a:lumOff val="35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solidFill>
                  <a:schemeClr val="bg1"/>
                </a:solidFill>
              </a:rPr>
              <a:t>Period 3</a:t>
            </a:r>
            <a:endParaRPr lang="en-US" dirty="0">
              <a:solidFill>
                <a:schemeClr val="bg1"/>
              </a:solidFill>
            </a:endParaRPr>
          </a:p>
        </p:txBody>
      </p:sp>
    </p:spTree>
    <p:extLst>
      <p:ext uri="{BB962C8B-B14F-4D97-AF65-F5344CB8AC3E}">
        <p14:creationId xmlns:p14="http://schemas.microsoft.com/office/powerpoint/2010/main" val="3289717800"/>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6000" dirty="0" smtClean="0"/>
              <a:t>Tootsie Pop Grab</a:t>
            </a:r>
            <a:endParaRPr lang="en-US" sz="6000" dirty="0"/>
          </a:p>
        </p:txBody>
      </p:sp>
      <p:pic>
        <p:nvPicPr>
          <p:cNvPr id="3" name="Picture 2" descr="photo 1.JPG"/>
          <p:cNvPicPr>
            <a:picLocks noChangeAspect="1"/>
          </p:cNvPicPr>
          <p:nvPr/>
        </p:nvPicPr>
        <p:blipFill rotWithShape="1">
          <a:blip r:embed="rId2" cstate="print">
            <a:extLst>
              <a:ext uri="{28A0092B-C50C-407E-A947-70E740481C1C}">
                <a14:useLocalDpi xmlns:a14="http://schemas.microsoft.com/office/drawing/2010/main" val="0"/>
              </a:ext>
            </a:extLst>
          </a:blip>
          <a:srcRect t="11902"/>
          <a:stretch/>
        </p:blipFill>
        <p:spPr>
          <a:xfrm>
            <a:off x="1170909" y="2004074"/>
            <a:ext cx="6509456" cy="4283315"/>
          </a:xfrm>
          <a:prstGeom prst="rect">
            <a:avLst/>
          </a:prstGeom>
        </p:spPr>
      </p:pic>
      <p:sp>
        <p:nvSpPr>
          <p:cNvPr id="5" name="TextBox 4"/>
          <p:cNvSpPr txBox="1"/>
          <p:nvPr/>
        </p:nvSpPr>
        <p:spPr>
          <a:xfrm>
            <a:off x="7575175" y="1513256"/>
            <a:ext cx="1027069" cy="369332"/>
          </a:xfrm>
          <a:prstGeom prst="rect">
            <a:avLst/>
          </a:prstGeom>
          <a:solidFill>
            <a:schemeClr val="tx1">
              <a:lumMod val="65000"/>
              <a:lumOff val="35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solidFill>
                  <a:schemeClr val="bg1"/>
                </a:solidFill>
              </a:rPr>
              <a:t>Period 3</a:t>
            </a:r>
            <a:endParaRPr lang="en-US" dirty="0">
              <a:solidFill>
                <a:schemeClr val="bg1"/>
              </a:solidFill>
            </a:endParaRPr>
          </a:p>
        </p:txBody>
      </p:sp>
    </p:spTree>
    <p:extLst>
      <p:ext uri="{BB962C8B-B14F-4D97-AF65-F5344CB8AC3E}">
        <p14:creationId xmlns:p14="http://schemas.microsoft.com/office/powerpoint/2010/main" val="2194662344"/>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6000" dirty="0" smtClean="0"/>
              <a:t>Tootsie Pop Grab</a:t>
            </a:r>
            <a:endParaRPr lang="en-US" sz="6000" dirty="0"/>
          </a:p>
        </p:txBody>
      </p:sp>
      <p:sp>
        <p:nvSpPr>
          <p:cNvPr id="5" name="TextBox 4"/>
          <p:cNvSpPr txBox="1"/>
          <p:nvPr/>
        </p:nvSpPr>
        <p:spPr>
          <a:xfrm>
            <a:off x="7679764" y="1366448"/>
            <a:ext cx="1027069" cy="369332"/>
          </a:xfrm>
          <a:prstGeom prst="rect">
            <a:avLst/>
          </a:prstGeom>
          <a:solidFill>
            <a:schemeClr val="tx1">
              <a:lumMod val="65000"/>
              <a:lumOff val="35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solidFill>
                  <a:schemeClr val="bg1"/>
                </a:solidFill>
              </a:rPr>
              <a:t>Period 3</a:t>
            </a:r>
            <a:endParaRPr lang="en-US" dirty="0">
              <a:solidFill>
                <a:schemeClr val="bg1"/>
              </a:solidFill>
            </a:endParaRPr>
          </a:p>
        </p:txBody>
      </p:sp>
      <p:pic>
        <p:nvPicPr>
          <p:cNvPr id="6" name="Picture 5" descr="per3 scatt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2498" y="1735780"/>
            <a:ext cx="6183032" cy="4122021"/>
          </a:xfrm>
          <a:prstGeom prst="rect">
            <a:avLst/>
          </a:prstGeom>
        </p:spPr>
      </p:pic>
    </p:spTree>
    <p:extLst>
      <p:ext uri="{BB962C8B-B14F-4D97-AF65-F5344CB8AC3E}">
        <p14:creationId xmlns:p14="http://schemas.microsoft.com/office/powerpoint/2010/main" val="2402860856"/>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6000" dirty="0" smtClean="0"/>
              <a:t>Tootsie Pop Grab</a:t>
            </a:r>
            <a:endParaRPr lang="en-US" sz="6000" dirty="0"/>
          </a:p>
        </p:txBody>
      </p:sp>
      <p:sp>
        <p:nvSpPr>
          <p:cNvPr id="5" name="TextBox 4"/>
          <p:cNvSpPr txBox="1"/>
          <p:nvPr/>
        </p:nvSpPr>
        <p:spPr>
          <a:xfrm>
            <a:off x="333396" y="5525871"/>
            <a:ext cx="8559931" cy="523220"/>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en-US" sz="2800" dirty="0" smtClean="0"/>
              <a:t>Predicted # of Pops = -27.7801 + 2.34491(</a:t>
            </a:r>
            <a:r>
              <a:rPr lang="en-US" sz="2800" dirty="0" err="1" smtClean="0"/>
              <a:t>Handspan</a:t>
            </a:r>
            <a:r>
              <a:rPr lang="en-US" sz="2800" dirty="0" smtClean="0"/>
              <a:t>)</a:t>
            </a:r>
            <a:endParaRPr lang="en-US" sz="2800" dirty="0"/>
          </a:p>
        </p:txBody>
      </p:sp>
      <p:sp>
        <p:nvSpPr>
          <p:cNvPr id="7" name="TextBox 6"/>
          <p:cNvSpPr txBox="1"/>
          <p:nvPr/>
        </p:nvSpPr>
        <p:spPr>
          <a:xfrm>
            <a:off x="7351058" y="1882588"/>
            <a:ext cx="1027069" cy="369332"/>
          </a:xfrm>
          <a:prstGeom prst="rect">
            <a:avLst/>
          </a:prstGeom>
          <a:solidFill>
            <a:schemeClr val="tx1">
              <a:lumMod val="65000"/>
              <a:lumOff val="35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solidFill>
                  <a:schemeClr val="bg1"/>
                </a:solidFill>
              </a:rPr>
              <a:t>Period 3</a:t>
            </a:r>
            <a:endParaRPr lang="en-US" dirty="0">
              <a:solidFill>
                <a:schemeClr val="bg1"/>
              </a:solidFill>
            </a:endParaRPr>
          </a:p>
        </p:txBody>
      </p:sp>
      <p:pic>
        <p:nvPicPr>
          <p:cNvPr id="10" name="Picture 9" descr="per4 dat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6588" y="1714038"/>
            <a:ext cx="4317999" cy="3361985"/>
          </a:xfrm>
          <a:prstGeom prst="rect">
            <a:avLst/>
          </a:prstGeom>
        </p:spPr>
      </p:pic>
    </p:spTree>
    <p:extLst>
      <p:ext uri="{BB962C8B-B14F-4D97-AF65-F5344CB8AC3E}">
        <p14:creationId xmlns:p14="http://schemas.microsoft.com/office/powerpoint/2010/main" val="13867732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6000" dirty="0" smtClean="0"/>
              <a:t>Tootsie Pop Grab</a:t>
            </a:r>
            <a:endParaRPr lang="en-US" sz="6000" dirty="0"/>
          </a:p>
        </p:txBody>
      </p:sp>
      <p:sp>
        <p:nvSpPr>
          <p:cNvPr id="5" name="TextBox 4"/>
          <p:cNvSpPr txBox="1"/>
          <p:nvPr/>
        </p:nvSpPr>
        <p:spPr>
          <a:xfrm>
            <a:off x="779463" y="4741041"/>
            <a:ext cx="2488832" cy="5232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800" dirty="0" smtClean="0"/>
              <a:t>For every………</a:t>
            </a:r>
            <a:endParaRPr lang="en-US" sz="2800" dirty="0"/>
          </a:p>
        </p:txBody>
      </p:sp>
      <p:sp>
        <p:nvSpPr>
          <p:cNvPr id="3" name="TextBox 2"/>
          <p:cNvSpPr txBox="1"/>
          <p:nvPr/>
        </p:nvSpPr>
        <p:spPr>
          <a:xfrm>
            <a:off x="779463" y="2402552"/>
            <a:ext cx="3911798" cy="52322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800" dirty="0" smtClean="0"/>
              <a:t>Interpret the slope “b”</a:t>
            </a:r>
            <a:endParaRPr lang="en-US" sz="2800" dirty="0"/>
          </a:p>
        </p:txBody>
      </p:sp>
      <p:sp>
        <p:nvSpPr>
          <p:cNvPr id="7" name="TextBox 6"/>
          <p:cNvSpPr txBox="1"/>
          <p:nvPr/>
        </p:nvSpPr>
        <p:spPr>
          <a:xfrm>
            <a:off x="7679764" y="1366448"/>
            <a:ext cx="1027069" cy="369332"/>
          </a:xfrm>
          <a:prstGeom prst="rect">
            <a:avLst/>
          </a:prstGeom>
          <a:solidFill>
            <a:schemeClr val="tx1">
              <a:lumMod val="65000"/>
              <a:lumOff val="35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solidFill>
                  <a:schemeClr val="bg1"/>
                </a:solidFill>
              </a:rPr>
              <a:t>Period 3</a:t>
            </a:r>
            <a:endParaRPr lang="en-US" dirty="0">
              <a:solidFill>
                <a:schemeClr val="bg1"/>
              </a:solidFill>
            </a:endParaRPr>
          </a:p>
        </p:txBody>
      </p:sp>
    </p:spTree>
    <p:extLst>
      <p:ext uri="{BB962C8B-B14F-4D97-AF65-F5344CB8AC3E}">
        <p14:creationId xmlns:p14="http://schemas.microsoft.com/office/powerpoint/2010/main" val="23284698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32515911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323756453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6000" dirty="0" smtClean="0"/>
              <a:t>Tootsie Pop Grab</a:t>
            </a:r>
            <a:endParaRPr lang="en-US" sz="6000" dirty="0"/>
          </a:p>
        </p:txBody>
      </p:sp>
      <p:sp>
        <p:nvSpPr>
          <p:cNvPr id="5" name="TextBox 4"/>
          <p:cNvSpPr txBox="1"/>
          <p:nvPr/>
        </p:nvSpPr>
        <p:spPr>
          <a:xfrm>
            <a:off x="364920" y="4274193"/>
            <a:ext cx="7998030" cy="138499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2800" dirty="0" smtClean="0"/>
              <a:t>For every cm of </a:t>
            </a:r>
            <a:r>
              <a:rPr lang="en-US" sz="2800" dirty="0" err="1" smtClean="0"/>
              <a:t>handspan</a:t>
            </a:r>
            <a:r>
              <a:rPr lang="en-US" sz="2800" dirty="0" smtClean="0"/>
              <a:t> our model predicts an </a:t>
            </a:r>
            <a:r>
              <a:rPr lang="en-US" sz="2800" dirty="0" err="1" smtClean="0"/>
              <a:t>avg</a:t>
            </a:r>
            <a:r>
              <a:rPr lang="en-US" sz="2800" dirty="0" smtClean="0"/>
              <a:t> increase of 2.34491 in the # of pops you can grab.</a:t>
            </a:r>
            <a:endParaRPr lang="en-US" sz="2800" dirty="0"/>
          </a:p>
        </p:txBody>
      </p:sp>
      <p:sp>
        <p:nvSpPr>
          <p:cNvPr id="3" name="TextBox 2"/>
          <p:cNvSpPr txBox="1"/>
          <p:nvPr/>
        </p:nvSpPr>
        <p:spPr>
          <a:xfrm>
            <a:off x="779463" y="2402552"/>
            <a:ext cx="3911798" cy="52322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800" dirty="0" smtClean="0"/>
              <a:t>Interpret the slope “b”</a:t>
            </a:r>
            <a:endParaRPr lang="en-US" sz="2800" dirty="0"/>
          </a:p>
        </p:txBody>
      </p:sp>
      <p:sp>
        <p:nvSpPr>
          <p:cNvPr id="7" name="TextBox 6"/>
          <p:cNvSpPr txBox="1"/>
          <p:nvPr/>
        </p:nvSpPr>
        <p:spPr>
          <a:xfrm>
            <a:off x="7679764" y="1366448"/>
            <a:ext cx="1027069" cy="369332"/>
          </a:xfrm>
          <a:prstGeom prst="rect">
            <a:avLst/>
          </a:prstGeom>
          <a:solidFill>
            <a:schemeClr val="tx1">
              <a:lumMod val="65000"/>
              <a:lumOff val="35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solidFill>
                  <a:schemeClr val="bg1"/>
                </a:solidFill>
              </a:rPr>
              <a:t>Period 3</a:t>
            </a:r>
            <a:endParaRPr lang="en-US" dirty="0">
              <a:solidFill>
                <a:schemeClr val="bg1"/>
              </a:solidFill>
            </a:endParaRPr>
          </a:p>
        </p:txBody>
      </p:sp>
    </p:spTree>
    <p:extLst>
      <p:ext uri="{BB962C8B-B14F-4D97-AF65-F5344CB8AC3E}">
        <p14:creationId xmlns:p14="http://schemas.microsoft.com/office/powerpoint/2010/main" val="4928499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 Time and GPA</a:t>
            </a:r>
            <a:endParaRPr lang="en-US" dirty="0"/>
          </a:p>
        </p:txBody>
      </p:sp>
      <p:pic>
        <p:nvPicPr>
          <p:cNvPr id="3" name="Picture 2" descr="Screen Shot 2013-09-18 at 8.03.0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7162" y="1597922"/>
            <a:ext cx="6623838" cy="4888073"/>
          </a:xfrm>
          <a:prstGeom prst="rect">
            <a:avLst/>
          </a:prstGeom>
        </p:spPr>
      </p:pic>
    </p:spTree>
    <p:extLst>
      <p:ext uri="{BB962C8B-B14F-4D97-AF65-F5344CB8AC3E}">
        <p14:creationId xmlns:p14="http://schemas.microsoft.com/office/powerpoint/2010/main" val="2897362583"/>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6000" dirty="0" smtClean="0"/>
              <a:t>Tootsie Pop Grab</a:t>
            </a:r>
            <a:endParaRPr lang="en-US" sz="6000" dirty="0"/>
          </a:p>
        </p:txBody>
      </p:sp>
      <p:sp>
        <p:nvSpPr>
          <p:cNvPr id="5" name="TextBox 4"/>
          <p:cNvSpPr txBox="1"/>
          <p:nvPr/>
        </p:nvSpPr>
        <p:spPr>
          <a:xfrm>
            <a:off x="779463" y="3608409"/>
            <a:ext cx="5471520" cy="5232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800" dirty="0" smtClean="0"/>
              <a:t>If your </a:t>
            </a:r>
            <a:r>
              <a:rPr lang="en-US" sz="2800" dirty="0" err="1" smtClean="0"/>
              <a:t>handspan</a:t>
            </a:r>
            <a:r>
              <a:rPr lang="en-US" sz="2800" dirty="0" smtClean="0"/>
              <a:t> was 0 cm, ………</a:t>
            </a:r>
            <a:endParaRPr lang="en-US" sz="2800" dirty="0"/>
          </a:p>
        </p:txBody>
      </p:sp>
      <p:sp>
        <p:nvSpPr>
          <p:cNvPr id="3" name="TextBox 2"/>
          <p:cNvSpPr txBox="1"/>
          <p:nvPr/>
        </p:nvSpPr>
        <p:spPr>
          <a:xfrm>
            <a:off x="779463" y="2402552"/>
            <a:ext cx="4861903" cy="52322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800" dirty="0" smtClean="0"/>
              <a:t>Interpret the y-intercept “a”</a:t>
            </a:r>
            <a:endParaRPr lang="en-US" sz="2800" dirty="0"/>
          </a:p>
        </p:txBody>
      </p:sp>
      <p:sp>
        <p:nvSpPr>
          <p:cNvPr id="7" name="TextBox 6"/>
          <p:cNvSpPr txBox="1"/>
          <p:nvPr/>
        </p:nvSpPr>
        <p:spPr>
          <a:xfrm>
            <a:off x="7679764" y="1366448"/>
            <a:ext cx="1027069" cy="369332"/>
          </a:xfrm>
          <a:prstGeom prst="rect">
            <a:avLst/>
          </a:prstGeom>
          <a:solidFill>
            <a:schemeClr val="tx1">
              <a:lumMod val="65000"/>
              <a:lumOff val="35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solidFill>
                  <a:schemeClr val="bg1"/>
                </a:solidFill>
              </a:rPr>
              <a:t>Period 3</a:t>
            </a:r>
            <a:endParaRPr lang="en-US" dirty="0">
              <a:solidFill>
                <a:schemeClr val="bg1"/>
              </a:solidFill>
            </a:endParaRPr>
          </a:p>
        </p:txBody>
      </p:sp>
    </p:spTree>
    <p:extLst>
      <p:ext uri="{BB962C8B-B14F-4D97-AF65-F5344CB8AC3E}">
        <p14:creationId xmlns:p14="http://schemas.microsoft.com/office/powerpoint/2010/main" val="12245853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6000" dirty="0" smtClean="0"/>
              <a:t>Tootsie Pop Grab</a:t>
            </a:r>
            <a:endParaRPr lang="en-US" sz="6000" dirty="0"/>
          </a:p>
        </p:txBody>
      </p:sp>
      <p:sp>
        <p:nvSpPr>
          <p:cNvPr id="5" name="TextBox 4"/>
          <p:cNvSpPr txBox="1"/>
          <p:nvPr/>
        </p:nvSpPr>
        <p:spPr>
          <a:xfrm>
            <a:off x="779463" y="3608409"/>
            <a:ext cx="7583487" cy="95410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2800" dirty="0" smtClean="0"/>
              <a:t>If your </a:t>
            </a:r>
            <a:r>
              <a:rPr lang="en-US" sz="2800" dirty="0" err="1" smtClean="0"/>
              <a:t>handspan</a:t>
            </a:r>
            <a:r>
              <a:rPr lang="en-US" sz="2800" dirty="0" smtClean="0"/>
              <a:t> was 0 cm</a:t>
            </a:r>
            <a:r>
              <a:rPr lang="en-US" sz="2800" dirty="0"/>
              <a:t> </a:t>
            </a:r>
            <a:r>
              <a:rPr lang="en-US" sz="2800" dirty="0" smtClean="0"/>
              <a:t>our model predicts -27.7801 pops that can be grabbed.</a:t>
            </a:r>
            <a:endParaRPr lang="en-US" sz="2800" dirty="0"/>
          </a:p>
        </p:txBody>
      </p:sp>
      <p:sp>
        <p:nvSpPr>
          <p:cNvPr id="3" name="TextBox 2"/>
          <p:cNvSpPr txBox="1"/>
          <p:nvPr/>
        </p:nvSpPr>
        <p:spPr>
          <a:xfrm>
            <a:off x="779463" y="2402552"/>
            <a:ext cx="4861903" cy="52322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800" dirty="0" smtClean="0"/>
              <a:t>Interpret the y-intercept “a”</a:t>
            </a:r>
            <a:endParaRPr lang="en-US" sz="2800" dirty="0"/>
          </a:p>
        </p:txBody>
      </p:sp>
      <p:sp>
        <p:nvSpPr>
          <p:cNvPr id="4" name="TextBox 3"/>
          <p:cNvSpPr txBox="1"/>
          <p:nvPr/>
        </p:nvSpPr>
        <p:spPr>
          <a:xfrm>
            <a:off x="954590" y="5033338"/>
            <a:ext cx="4211409" cy="369332"/>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r>
              <a:rPr lang="en-US" dirty="0" smtClean="0"/>
              <a:t>Why is this not statistically significant?</a:t>
            </a:r>
            <a:endParaRPr lang="en-US" dirty="0"/>
          </a:p>
        </p:txBody>
      </p:sp>
      <p:sp>
        <p:nvSpPr>
          <p:cNvPr id="6" name="TextBox 5"/>
          <p:cNvSpPr txBox="1"/>
          <p:nvPr/>
        </p:nvSpPr>
        <p:spPr>
          <a:xfrm>
            <a:off x="471614" y="5678947"/>
            <a:ext cx="7891336"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This is not statistically significant because you cannot have a negative # of pops grabbed.</a:t>
            </a:r>
            <a:endParaRPr lang="en-US" dirty="0"/>
          </a:p>
        </p:txBody>
      </p:sp>
      <p:sp>
        <p:nvSpPr>
          <p:cNvPr id="8" name="TextBox 7"/>
          <p:cNvSpPr txBox="1"/>
          <p:nvPr/>
        </p:nvSpPr>
        <p:spPr>
          <a:xfrm>
            <a:off x="7679764" y="1366448"/>
            <a:ext cx="1027069" cy="369332"/>
          </a:xfrm>
          <a:prstGeom prst="rect">
            <a:avLst/>
          </a:prstGeom>
          <a:solidFill>
            <a:schemeClr val="tx1">
              <a:lumMod val="65000"/>
              <a:lumOff val="35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solidFill>
                  <a:schemeClr val="bg1"/>
                </a:solidFill>
              </a:rPr>
              <a:t>Period 3</a:t>
            </a:r>
            <a:endParaRPr lang="en-US" dirty="0">
              <a:solidFill>
                <a:schemeClr val="bg1"/>
              </a:solidFill>
            </a:endParaRPr>
          </a:p>
        </p:txBody>
      </p:sp>
    </p:spTree>
    <p:extLst>
      <p:ext uri="{BB962C8B-B14F-4D97-AF65-F5344CB8AC3E}">
        <p14:creationId xmlns:p14="http://schemas.microsoft.com/office/powerpoint/2010/main" val="26818978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linds(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6"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6000" dirty="0" smtClean="0"/>
              <a:t>Tootsie Pop Grab</a:t>
            </a:r>
            <a:endParaRPr lang="en-US" sz="6000" dirty="0"/>
          </a:p>
        </p:txBody>
      </p:sp>
      <p:sp>
        <p:nvSpPr>
          <p:cNvPr id="5" name="TextBox 4"/>
          <p:cNvSpPr txBox="1"/>
          <p:nvPr/>
        </p:nvSpPr>
        <p:spPr>
          <a:xfrm>
            <a:off x="779463" y="4341837"/>
            <a:ext cx="2912601" cy="5232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800" dirty="0" smtClean="0"/>
              <a:t>There is a , ………</a:t>
            </a:r>
            <a:endParaRPr lang="en-US" sz="2800" dirty="0"/>
          </a:p>
        </p:txBody>
      </p:sp>
      <p:sp>
        <p:nvSpPr>
          <p:cNvPr id="3" name="TextBox 2"/>
          <p:cNvSpPr txBox="1"/>
          <p:nvPr/>
        </p:nvSpPr>
        <p:spPr>
          <a:xfrm>
            <a:off x="457523" y="1920602"/>
            <a:ext cx="7905427" cy="95410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smtClean="0"/>
              <a:t>Describe the association……this means interpret the correlation “</a:t>
            </a:r>
            <a:r>
              <a:rPr lang="en-US" sz="2800" dirty="0"/>
              <a:t>r</a:t>
            </a:r>
            <a:r>
              <a:rPr lang="en-US" sz="2800" dirty="0" smtClean="0"/>
              <a:t>”</a:t>
            </a:r>
            <a:endParaRPr lang="en-US" sz="2800" dirty="0"/>
          </a:p>
        </p:txBody>
      </p:sp>
      <p:sp>
        <p:nvSpPr>
          <p:cNvPr id="7" name="TextBox 6"/>
          <p:cNvSpPr txBox="1"/>
          <p:nvPr/>
        </p:nvSpPr>
        <p:spPr>
          <a:xfrm>
            <a:off x="7679764" y="1366448"/>
            <a:ext cx="1027069" cy="369332"/>
          </a:xfrm>
          <a:prstGeom prst="rect">
            <a:avLst/>
          </a:prstGeom>
          <a:solidFill>
            <a:schemeClr val="tx1">
              <a:lumMod val="65000"/>
              <a:lumOff val="35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solidFill>
                  <a:schemeClr val="bg1"/>
                </a:solidFill>
              </a:rPr>
              <a:t>Period 3</a:t>
            </a:r>
            <a:endParaRPr lang="en-US" dirty="0">
              <a:solidFill>
                <a:schemeClr val="bg1"/>
              </a:solidFill>
            </a:endParaRPr>
          </a:p>
        </p:txBody>
      </p:sp>
    </p:spTree>
    <p:extLst>
      <p:ext uri="{BB962C8B-B14F-4D97-AF65-F5344CB8AC3E}">
        <p14:creationId xmlns:p14="http://schemas.microsoft.com/office/powerpoint/2010/main" val="42836460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6000" dirty="0" smtClean="0"/>
              <a:t>Tootsie Pop Grab</a:t>
            </a:r>
            <a:endParaRPr lang="en-US" sz="6000" dirty="0"/>
          </a:p>
        </p:txBody>
      </p:sp>
      <p:sp>
        <p:nvSpPr>
          <p:cNvPr id="5" name="TextBox 4"/>
          <p:cNvSpPr txBox="1"/>
          <p:nvPr/>
        </p:nvSpPr>
        <p:spPr>
          <a:xfrm>
            <a:off x="779463" y="4155096"/>
            <a:ext cx="7867301" cy="138499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2800" dirty="0" smtClean="0"/>
              <a:t>There is a </a:t>
            </a:r>
            <a:r>
              <a:rPr lang="en-US" sz="2800" u="sng" dirty="0" smtClean="0"/>
              <a:t>moderate</a:t>
            </a:r>
            <a:r>
              <a:rPr lang="en-US" sz="2800" dirty="0" smtClean="0"/>
              <a:t> </a:t>
            </a:r>
            <a:r>
              <a:rPr lang="en-US" sz="2800" u="sng" dirty="0" smtClean="0"/>
              <a:t>positive</a:t>
            </a:r>
            <a:r>
              <a:rPr lang="en-US" sz="2800" dirty="0" smtClean="0"/>
              <a:t> linear association between </a:t>
            </a:r>
            <a:r>
              <a:rPr lang="en-US" sz="2800" u="sng" dirty="0" err="1" smtClean="0"/>
              <a:t>handspan</a:t>
            </a:r>
            <a:r>
              <a:rPr lang="en-US" sz="2800" dirty="0" smtClean="0"/>
              <a:t> and the </a:t>
            </a:r>
            <a:r>
              <a:rPr lang="en-US" sz="2800" u="sng" dirty="0" smtClean="0"/>
              <a:t># of pops you can grab</a:t>
            </a:r>
            <a:r>
              <a:rPr lang="en-US" sz="2800" dirty="0" smtClean="0"/>
              <a:t>.</a:t>
            </a:r>
            <a:endParaRPr lang="en-US" sz="2800" dirty="0"/>
          </a:p>
        </p:txBody>
      </p:sp>
      <p:sp>
        <p:nvSpPr>
          <p:cNvPr id="3" name="TextBox 2"/>
          <p:cNvSpPr txBox="1"/>
          <p:nvPr/>
        </p:nvSpPr>
        <p:spPr>
          <a:xfrm>
            <a:off x="457523" y="1920602"/>
            <a:ext cx="7905427" cy="95410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smtClean="0"/>
              <a:t>Describe the association……this means interpret the correlation “</a:t>
            </a:r>
            <a:r>
              <a:rPr lang="en-US" sz="2800" dirty="0"/>
              <a:t>r</a:t>
            </a:r>
            <a:r>
              <a:rPr lang="en-US" sz="2800" dirty="0" smtClean="0"/>
              <a:t>”</a:t>
            </a:r>
            <a:endParaRPr lang="en-US" sz="2800" dirty="0"/>
          </a:p>
        </p:txBody>
      </p:sp>
      <p:sp>
        <p:nvSpPr>
          <p:cNvPr id="7" name="TextBox 6"/>
          <p:cNvSpPr txBox="1"/>
          <p:nvPr/>
        </p:nvSpPr>
        <p:spPr>
          <a:xfrm>
            <a:off x="7679764" y="1366448"/>
            <a:ext cx="1027069" cy="369332"/>
          </a:xfrm>
          <a:prstGeom prst="rect">
            <a:avLst/>
          </a:prstGeom>
          <a:solidFill>
            <a:schemeClr val="tx1">
              <a:lumMod val="65000"/>
              <a:lumOff val="35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solidFill>
                  <a:schemeClr val="bg1"/>
                </a:solidFill>
              </a:rPr>
              <a:t>Period 3</a:t>
            </a:r>
            <a:endParaRPr lang="en-US" dirty="0">
              <a:solidFill>
                <a:schemeClr val="bg1"/>
              </a:solidFill>
            </a:endParaRPr>
          </a:p>
        </p:txBody>
      </p:sp>
    </p:spTree>
    <p:extLst>
      <p:ext uri="{BB962C8B-B14F-4D97-AF65-F5344CB8AC3E}">
        <p14:creationId xmlns:p14="http://schemas.microsoft.com/office/powerpoint/2010/main" val="28499999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6000" dirty="0" smtClean="0"/>
              <a:t>Tootsie Pop Grab</a:t>
            </a:r>
            <a:endParaRPr lang="en-US" sz="6000" dirty="0"/>
          </a:p>
        </p:txBody>
      </p:sp>
      <p:sp>
        <p:nvSpPr>
          <p:cNvPr id="5" name="TextBox 4"/>
          <p:cNvSpPr txBox="1"/>
          <p:nvPr/>
        </p:nvSpPr>
        <p:spPr>
          <a:xfrm>
            <a:off x="779463" y="4341837"/>
            <a:ext cx="4420952" cy="5232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800" dirty="0" smtClean="0"/>
              <a:t>__% of the variation ………</a:t>
            </a:r>
            <a:endParaRPr lang="en-US" sz="2800" dirty="0"/>
          </a:p>
        </p:txBody>
      </p:sp>
      <p:sp>
        <p:nvSpPr>
          <p:cNvPr id="3" name="TextBox 2"/>
          <p:cNvSpPr txBox="1"/>
          <p:nvPr/>
        </p:nvSpPr>
        <p:spPr>
          <a:xfrm>
            <a:off x="457523" y="1920602"/>
            <a:ext cx="7905427"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smtClean="0"/>
              <a:t>Interpret the coefficient of determination “r</a:t>
            </a:r>
            <a:r>
              <a:rPr lang="en-US" sz="2800" baseline="30000" dirty="0" smtClean="0"/>
              <a:t>2</a:t>
            </a:r>
            <a:r>
              <a:rPr lang="en-US" sz="2800" dirty="0" smtClean="0"/>
              <a:t>”</a:t>
            </a:r>
            <a:endParaRPr lang="en-US" sz="2800" dirty="0"/>
          </a:p>
        </p:txBody>
      </p:sp>
      <p:sp>
        <p:nvSpPr>
          <p:cNvPr id="7" name="TextBox 6"/>
          <p:cNvSpPr txBox="1"/>
          <p:nvPr/>
        </p:nvSpPr>
        <p:spPr>
          <a:xfrm>
            <a:off x="7679764" y="1366448"/>
            <a:ext cx="1027069" cy="369332"/>
          </a:xfrm>
          <a:prstGeom prst="rect">
            <a:avLst/>
          </a:prstGeom>
          <a:solidFill>
            <a:schemeClr val="tx1">
              <a:lumMod val="65000"/>
              <a:lumOff val="35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solidFill>
                  <a:schemeClr val="bg1"/>
                </a:solidFill>
              </a:rPr>
              <a:t>Period 3</a:t>
            </a:r>
            <a:endParaRPr lang="en-US" dirty="0">
              <a:solidFill>
                <a:schemeClr val="bg1"/>
              </a:solidFill>
            </a:endParaRPr>
          </a:p>
        </p:txBody>
      </p:sp>
    </p:spTree>
    <p:extLst>
      <p:ext uri="{BB962C8B-B14F-4D97-AF65-F5344CB8AC3E}">
        <p14:creationId xmlns:p14="http://schemas.microsoft.com/office/powerpoint/2010/main" val="28886946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6000" dirty="0" smtClean="0"/>
              <a:t>Tootsie Pop Grab</a:t>
            </a:r>
            <a:endParaRPr lang="en-US" sz="6000" dirty="0"/>
          </a:p>
        </p:txBody>
      </p:sp>
      <p:sp>
        <p:nvSpPr>
          <p:cNvPr id="5" name="TextBox 4"/>
          <p:cNvSpPr txBox="1"/>
          <p:nvPr/>
        </p:nvSpPr>
        <p:spPr>
          <a:xfrm>
            <a:off x="779464" y="4341837"/>
            <a:ext cx="7829950" cy="138499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2800" u="sng" dirty="0" smtClean="0"/>
              <a:t>48.0</a:t>
            </a:r>
            <a:r>
              <a:rPr lang="en-US" sz="2800" dirty="0" smtClean="0"/>
              <a:t>% of the variation in </a:t>
            </a:r>
            <a:r>
              <a:rPr lang="en-US" sz="2800" u="sng" dirty="0" smtClean="0"/>
              <a:t>pops grabbed</a:t>
            </a:r>
            <a:r>
              <a:rPr lang="en-US" sz="2800" dirty="0" smtClean="0"/>
              <a:t> can be explained by the approximate linear relationship with </a:t>
            </a:r>
            <a:r>
              <a:rPr lang="en-US" sz="2800" u="sng" dirty="0" err="1" smtClean="0"/>
              <a:t>handspan</a:t>
            </a:r>
            <a:r>
              <a:rPr lang="en-US" sz="2800" u="sng" dirty="0" smtClean="0"/>
              <a:t>.</a:t>
            </a:r>
            <a:endParaRPr lang="en-US" sz="2800" dirty="0"/>
          </a:p>
        </p:txBody>
      </p:sp>
      <p:sp>
        <p:nvSpPr>
          <p:cNvPr id="3" name="TextBox 2"/>
          <p:cNvSpPr txBox="1"/>
          <p:nvPr/>
        </p:nvSpPr>
        <p:spPr>
          <a:xfrm>
            <a:off x="457523" y="1920602"/>
            <a:ext cx="7905427"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smtClean="0"/>
              <a:t>Interpret the coefficient of determination “r</a:t>
            </a:r>
            <a:r>
              <a:rPr lang="en-US" sz="2800" baseline="30000" dirty="0" smtClean="0"/>
              <a:t>2</a:t>
            </a:r>
            <a:r>
              <a:rPr lang="en-US" sz="2800" dirty="0" smtClean="0"/>
              <a:t>”</a:t>
            </a:r>
            <a:endParaRPr lang="en-US" sz="2800" dirty="0"/>
          </a:p>
        </p:txBody>
      </p:sp>
      <p:sp>
        <p:nvSpPr>
          <p:cNvPr id="7" name="TextBox 6"/>
          <p:cNvSpPr txBox="1"/>
          <p:nvPr/>
        </p:nvSpPr>
        <p:spPr>
          <a:xfrm>
            <a:off x="7679764" y="1366448"/>
            <a:ext cx="1027069" cy="369332"/>
          </a:xfrm>
          <a:prstGeom prst="rect">
            <a:avLst/>
          </a:prstGeom>
          <a:solidFill>
            <a:schemeClr val="tx1">
              <a:lumMod val="65000"/>
              <a:lumOff val="35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solidFill>
                  <a:schemeClr val="bg1"/>
                </a:solidFill>
              </a:rPr>
              <a:t>Period 3</a:t>
            </a:r>
            <a:endParaRPr lang="en-US" dirty="0">
              <a:solidFill>
                <a:schemeClr val="bg1"/>
              </a:solidFill>
            </a:endParaRPr>
          </a:p>
        </p:txBody>
      </p:sp>
    </p:spTree>
    <p:extLst>
      <p:ext uri="{BB962C8B-B14F-4D97-AF65-F5344CB8AC3E}">
        <p14:creationId xmlns:p14="http://schemas.microsoft.com/office/powerpoint/2010/main" val="16447097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6000" dirty="0" err="1" smtClean="0"/>
              <a:t>Smarties</a:t>
            </a:r>
            <a:r>
              <a:rPr lang="en-US" sz="6000" dirty="0" smtClean="0"/>
              <a:t> Grab</a:t>
            </a:r>
            <a:endParaRPr lang="en-US" sz="6000" dirty="0"/>
          </a:p>
        </p:txBody>
      </p:sp>
      <p:sp>
        <p:nvSpPr>
          <p:cNvPr id="5" name="TextBox 4"/>
          <p:cNvSpPr txBox="1"/>
          <p:nvPr/>
        </p:nvSpPr>
        <p:spPr>
          <a:xfrm>
            <a:off x="7351058" y="1882588"/>
            <a:ext cx="1027069" cy="369332"/>
          </a:xfrm>
          <a:prstGeom prst="rect">
            <a:avLst/>
          </a:prstGeom>
          <a:solidFill>
            <a:schemeClr val="accent6">
              <a:lumMod val="40000"/>
              <a:lumOff val="6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Period 4</a:t>
            </a:r>
            <a:endParaRPr lang="en-US" dirty="0"/>
          </a:p>
        </p:txBody>
      </p:sp>
      <p:pic>
        <p:nvPicPr>
          <p:cNvPr id="3" name="Picture 2" descr="Screen Shot 2015-09-25 at 8.59.0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882" y="2811574"/>
            <a:ext cx="7711085" cy="1835132"/>
          </a:xfrm>
          <a:prstGeom prst="rect">
            <a:avLst/>
          </a:prstGeom>
        </p:spPr>
      </p:pic>
    </p:spTree>
    <p:extLst>
      <p:ext uri="{BB962C8B-B14F-4D97-AF65-F5344CB8AC3E}">
        <p14:creationId xmlns:p14="http://schemas.microsoft.com/office/powerpoint/2010/main" val="2978844183"/>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7685" y="1631079"/>
            <a:ext cx="5708550" cy="255454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4000" dirty="0" smtClean="0"/>
              <a:t>Have you ever wondered how many </a:t>
            </a:r>
            <a:r>
              <a:rPr lang="en-US" sz="4000" dirty="0" err="1" smtClean="0"/>
              <a:t>smarties</a:t>
            </a:r>
            <a:r>
              <a:rPr lang="en-US" sz="4000" dirty="0" smtClean="0"/>
              <a:t> you could grab in one hand?</a:t>
            </a:r>
            <a:endParaRPr lang="en-US" sz="4000" dirty="0"/>
          </a:p>
        </p:txBody>
      </p:sp>
      <p:sp>
        <p:nvSpPr>
          <p:cNvPr id="7" name="Title 1"/>
          <p:cNvSpPr>
            <a:spLocks noGrp="1"/>
          </p:cNvSpPr>
          <p:nvPr>
            <p:ph type="title"/>
          </p:nvPr>
        </p:nvSpPr>
        <p:spPr>
          <a:xfrm>
            <a:off x="779463" y="381000"/>
            <a:ext cx="7583487" cy="1044388"/>
          </a:xfrm>
        </p:spPr>
        <p:txBody>
          <a:bodyPr/>
          <a:lstStyle/>
          <a:p>
            <a:pPr algn="ctr"/>
            <a:r>
              <a:rPr lang="en-US" sz="6000" dirty="0" err="1" smtClean="0"/>
              <a:t>Smarties</a:t>
            </a:r>
            <a:r>
              <a:rPr lang="en-US" sz="6000" dirty="0" smtClean="0"/>
              <a:t> Grab</a:t>
            </a:r>
            <a:endParaRPr lang="en-US" sz="6000" dirty="0"/>
          </a:p>
        </p:txBody>
      </p:sp>
      <p:sp>
        <p:nvSpPr>
          <p:cNvPr id="8" name="TextBox 7"/>
          <p:cNvSpPr txBox="1"/>
          <p:nvPr/>
        </p:nvSpPr>
        <p:spPr>
          <a:xfrm>
            <a:off x="7351058" y="1882588"/>
            <a:ext cx="1027069" cy="369332"/>
          </a:xfrm>
          <a:prstGeom prst="rect">
            <a:avLst/>
          </a:prstGeom>
          <a:solidFill>
            <a:schemeClr val="accent6">
              <a:lumMod val="40000"/>
              <a:lumOff val="6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Period 4</a:t>
            </a:r>
            <a:endParaRPr lang="en-US" dirty="0"/>
          </a:p>
        </p:txBody>
      </p:sp>
      <p:pic>
        <p:nvPicPr>
          <p:cNvPr id="9" name="Picture 8" descr="Screen Shot 2015-09-25 at 8.59.0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9117" y="4440298"/>
            <a:ext cx="5274235" cy="1255195"/>
          </a:xfrm>
          <a:prstGeom prst="rect">
            <a:avLst/>
          </a:prstGeom>
        </p:spPr>
      </p:pic>
    </p:spTree>
    <p:extLst>
      <p:ext uri="{BB962C8B-B14F-4D97-AF65-F5344CB8AC3E}">
        <p14:creationId xmlns:p14="http://schemas.microsoft.com/office/powerpoint/2010/main" val="2056601886"/>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2826" y="1733997"/>
            <a:ext cx="8000912" cy="1754327"/>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3600" dirty="0" smtClean="0"/>
              <a:t>First we need to get an accurate measurement of the hand that you will use to grab the tootsie pops?</a:t>
            </a:r>
            <a:endParaRPr lang="en-US" sz="3600" dirty="0"/>
          </a:p>
        </p:txBody>
      </p:sp>
      <p:pic>
        <p:nvPicPr>
          <p:cNvPr id="6" name="Picture 5" descr="photo 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9678" y="1425388"/>
            <a:ext cx="6231613" cy="4654476"/>
          </a:xfrm>
          <a:prstGeom prst="rect">
            <a:avLst/>
          </a:prstGeom>
        </p:spPr>
      </p:pic>
      <p:sp>
        <p:nvSpPr>
          <p:cNvPr id="8" name="Title 1"/>
          <p:cNvSpPr>
            <a:spLocks noGrp="1"/>
          </p:cNvSpPr>
          <p:nvPr>
            <p:ph type="title"/>
          </p:nvPr>
        </p:nvSpPr>
        <p:spPr>
          <a:xfrm>
            <a:off x="779463" y="381000"/>
            <a:ext cx="7583487" cy="1044388"/>
          </a:xfrm>
        </p:spPr>
        <p:txBody>
          <a:bodyPr/>
          <a:lstStyle/>
          <a:p>
            <a:pPr algn="ctr"/>
            <a:r>
              <a:rPr lang="en-US" sz="6000" dirty="0" err="1" smtClean="0"/>
              <a:t>Smarties</a:t>
            </a:r>
            <a:r>
              <a:rPr lang="en-US" sz="6000" dirty="0" smtClean="0"/>
              <a:t> Grab</a:t>
            </a:r>
            <a:endParaRPr lang="en-US" sz="6000" dirty="0"/>
          </a:p>
        </p:txBody>
      </p:sp>
      <p:sp>
        <p:nvSpPr>
          <p:cNvPr id="9" name="TextBox 8"/>
          <p:cNvSpPr txBox="1"/>
          <p:nvPr/>
        </p:nvSpPr>
        <p:spPr>
          <a:xfrm>
            <a:off x="7351058" y="1882588"/>
            <a:ext cx="1027069" cy="369332"/>
          </a:xfrm>
          <a:prstGeom prst="rect">
            <a:avLst/>
          </a:prstGeom>
          <a:solidFill>
            <a:schemeClr val="accent6">
              <a:lumMod val="40000"/>
              <a:lumOff val="6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Period 4</a:t>
            </a:r>
            <a:endParaRPr lang="en-US" dirty="0"/>
          </a:p>
        </p:txBody>
      </p:sp>
    </p:spTree>
    <p:extLst>
      <p:ext uri="{BB962C8B-B14F-4D97-AF65-F5344CB8AC3E}">
        <p14:creationId xmlns:p14="http://schemas.microsoft.com/office/powerpoint/2010/main" val="28339503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hoto 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9463" y="1780212"/>
            <a:ext cx="5729993" cy="4279809"/>
          </a:xfrm>
          <a:prstGeom prst="rect">
            <a:avLst/>
          </a:prstGeom>
        </p:spPr>
      </p:pic>
      <p:cxnSp>
        <p:nvCxnSpPr>
          <p:cNvPr id="4" name="Straight Arrow Connector 3"/>
          <p:cNvCxnSpPr/>
          <p:nvPr/>
        </p:nvCxnSpPr>
        <p:spPr>
          <a:xfrm flipH="1">
            <a:off x="5993463" y="2242182"/>
            <a:ext cx="1190754" cy="2281866"/>
          </a:xfrm>
          <a:prstGeom prst="straightConnector1">
            <a:avLst/>
          </a:prstGeom>
          <a:ln>
            <a:solidFill>
              <a:schemeClr val="accent5">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7422368" y="1805651"/>
            <a:ext cx="1159292" cy="523220"/>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sz="2800" dirty="0" smtClean="0"/>
              <a:t>23 CM</a:t>
            </a:r>
            <a:endParaRPr lang="en-US" sz="2800" dirty="0"/>
          </a:p>
        </p:txBody>
      </p:sp>
      <p:sp>
        <p:nvSpPr>
          <p:cNvPr id="9" name="Title 1"/>
          <p:cNvSpPr>
            <a:spLocks noGrp="1"/>
          </p:cNvSpPr>
          <p:nvPr>
            <p:ph type="title"/>
          </p:nvPr>
        </p:nvSpPr>
        <p:spPr>
          <a:xfrm>
            <a:off x="850773" y="354089"/>
            <a:ext cx="7583487" cy="1044388"/>
          </a:xfrm>
        </p:spPr>
        <p:txBody>
          <a:bodyPr/>
          <a:lstStyle/>
          <a:p>
            <a:pPr algn="ctr"/>
            <a:r>
              <a:rPr lang="en-US" sz="6000" dirty="0" err="1" smtClean="0"/>
              <a:t>Smarties</a:t>
            </a:r>
            <a:r>
              <a:rPr lang="en-US" sz="6000" dirty="0" smtClean="0"/>
              <a:t> Grab</a:t>
            </a:r>
            <a:endParaRPr lang="en-US" sz="6000" dirty="0"/>
          </a:p>
        </p:txBody>
      </p:sp>
      <p:sp>
        <p:nvSpPr>
          <p:cNvPr id="10" name="TextBox 9"/>
          <p:cNvSpPr txBox="1"/>
          <p:nvPr/>
        </p:nvSpPr>
        <p:spPr>
          <a:xfrm>
            <a:off x="7554591" y="1213811"/>
            <a:ext cx="1027069" cy="369332"/>
          </a:xfrm>
          <a:prstGeom prst="rect">
            <a:avLst/>
          </a:prstGeom>
          <a:solidFill>
            <a:schemeClr val="accent6">
              <a:lumMod val="40000"/>
              <a:lumOff val="6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Period 4</a:t>
            </a:r>
            <a:endParaRPr lang="en-US" dirty="0"/>
          </a:p>
        </p:txBody>
      </p:sp>
    </p:spTree>
    <p:extLst>
      <p:ext uri="{BB962C8B-B14F-4D97-AF65-F5344CB8AC3E}">
        <p14:creationId xmlns:p14="http://schemas.microsoft.com/office/powerpoint/2010/main" val="3495621355"/>
      </p:ext>
    </p:extLst>
  </p:cSld>
  <p:clrMapOvr>
    <a:masterClrMapping/>
  </p:clrMapOvr>
  <p:timing>
    <p:tnLst>
      <p:par>
        <p:cTn xmlns:p14="http://schemas.microsoft.com/office/powerpoint/2010/main" id="1" dur="indefinite" restart="never" nodeType="tmRoot"/>
      </p:par>
    </p:tnLst>
  </p:timing>
</p:sld>
</file>

<file path=ppt/theme/_rels/theme2.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1" Type="http://schemas.openxmlformats.org/officeDocument/2006/relationships/image" Target="../media/image9.jpeg"/><Relationship Id="rId2" Type="http://schemas.openxmlformats.org/officeDocument/2006/relationships/image" Target="../media/image10.jpeg"/></Relationships>
</file>

<file path=ppt/theme/theme1.xml><?xml version="1.0" encoding="utf-8"?>
<a:theme xmlns:a="http://schemas.openxmlformats.org/drawingml/2006/main" name="Revolution">
  <a:themeElements>
    <a:clrScheme name="Revolution">
      <a:dk1>
        <a:sysClr val="windowText" lastClr="000000"/>
      </a:dk1>
      <a:lt1>
        <a:sysClr val="window" lastClr="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Revolution">
      <a:fillStyleLst>
        <a:solidFill>
          <a:schemeClr val="phClr"/>
        </a:solidFill>
        <a:solidFill>
          <a:schemeClr val="phClr"/>
        </a:soli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0800000">
              <a:srgbClr val="808080">
                <a:alpha val="75000"/>
              </a:srgbClr>
            </a:innerShdw>
          </a:effectLst>
        </a:effectStyle>
        <a:effectStyle>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Revolution.thmx</Template>
  <TotalTime>12081</TotalTime>
  <Words>4586</Words>
  <Application>Microsoft Macintosh PowerPoint</Application>
  <PresentationFormat>On-screen Show (4:3)</PresentationFormat>
  <Paragraphs>663</Paragraphs>
  <Slides>181</Slides>
  <Notes>11</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181</vt:i4>
      </vt:variant>
    </vt:vector>
  </HeadingPairs>
  <TitlesOfParts>
    <vt:vector size="184" baseType="lpstr">
      <vt:lpstr>Revolution</vt:lpstr>
      <vt:lpstr>Inkwell</vt:lpstr>
      <vt:lpstr>Equation</vt:lpstr>
      <vt:lpstr>Ch3 Bivariate Data</vt:lpstr>
      <vt:lpstr>Scatterplots</vt:lpstr>
      <vt:lpstr>Scatterplots</vt:lpstr>
      <vt:lpstr>Scatterplots</vt:lpstr>
      <vt:lpstr>Scatterplots</vt:lpstr>
      <vt:lpstr>Scatterplots</vt:lpstr>
      <vt:lpstr>PowerPoint Presentation</vt:lpstr>
      <vt:lpstr>PowerPoint Presentation</vt:lpstr>
      <vt:lpstr>Study Time and GPA</vt:lpstr>
      <vt:lpstr>Study Time and GPA</vt:lpstr>
      <vt:lpstr>Do a Residual Plot</vt:lpstr>
      <vt:lpstr>Study Time and GPA</vt:lpstr>
      <vt:lpstr>Study Time and GPA</vt:lpstr>
      <vt:lpstr>Study Time and GPA</vt:lpstr>
      <vt:lpstr>Study Time and GPA</vt:lpstr>
      <vt:lpstr>Study Time and GPA</vt:lpstr>
      <vt:lpstr>Study Time and GPA</vt:lpstr>
      <vt:lpstr>Tootsie Pop Grab</vt:lpstr>
      <vt:lpstr>Tootsie Pop Grab</vt:lpstr>
      <vt:lpstr>Tootsie Pop Grab</vt:lpstr>
      <vt:lpstr>Tootsie Pop Grab</vt:lpstr>
      <vt:lpstr>Tootsie Pop Grab</vt:lpstr>
      <vt:lpstr>Tootsie Pop Grab</vt:lpstr>
      <vt:lpstr>Tootsie Pop Grab</vt:lpstr>
      <vt:lpstr>Tootsie Pop Grab</vt:lpstr>
      <vt:lpstr>Tootsie Pop Grab</vt:lpstr>
      <vt:lpstr>Tootsie Pop Grab</vt:lpstr>
      <vt:lpstr>Tootsie Pop Grab</vt:lpstr>
      <vt:lpstr>Tootsie Pop Grab</vt:lpstr>
      <vt:lpstr>Tootsie Pop Grab</vt:lpstr>
      <vt:lpstr>Tootsie Pop Grab</vt:lpstr>
      <vt:lpstr>Tootsie Pop Grab</vt:lpstr>
      <vt:lpstr>Tootsie Pop Grab</vt:lpstr>
      <vt:lpstr>Tootsie Pop Grab</vt:lpstr>
      <vt:lpstr>Tootsie Pop Grab</vt:lpstr>
      <vt:lpstr>Scatterplot      vs       Residual Plot</vt:lpstr>
      <vt:lpstr>Scatterplot      vs       Residual Plot</vt:lpstr>
      <vt:lpstr>Tootsie Pop Grab</vt:lpstr>
      <vt:lpstr>Tootsie Pop Grab</vt:lpstr>
      <vt:lpstr>Tootsie Pop Grab</vt:lpstr>
      <vt:lpstr>Skittles Bag Grab</vt:lpstr>
      <vt:lpstr>Skittles Bag Grab</vt:lpstr>
      <vt:lpstr>Skittles Bag Grab</vt:lpstr>
      <vt:lpstr>Skittles Bag Grab</vt:lpstr>
      <vt:lpstr>Skittles Bag Grab</vt:lpstr>
      <vt:lpstr>Skittles Bag Grab</vt:lpstr>
      <vt:lpstr>Skittles Bag Grab</vt:lpstr>
      <vt:lpstr>PowerPoint Presentation</vt:lpstr>
      <vt:lpstr>Skittles Bag Grab</vt:lpstr>
      <vt:lpstr>Skittles Bag Grab</vt:lpstr>
      <vt:lpstr>Skittles Bag Grab</vt:lpstr>
      <vt:lpstr>Skittles Bag Grab</vt:lpstr>
      <vt:lpstr>Correlation</vt:lpstr>
      <vt:lpstr>Correlation</vt:lpstr>
      <vt:lpstr>Skittles Bag Grab</vt:lpstr>
      <vt:lpstr>Skittles Bag Grab</vt:lpstr>
      <vt:lpstr>Skittles Bag Grab</vt:lpstr>
      <vt:lpstr>Skittles Bag Grab</vt:lpstr>
      <vt:lpstr>Tootsie Pop Grab</vt:lpstr>
      <vt:lpstr>Tootsie Pop Grab</vt:lpstr>
      <vt:lpstr>Skittles Bag Grab</vt:lpstr>
      <vt:lpstr>Skittles Bag Grab</vt:lpstr>
      <vt:lpstr>Tootsie Pop Grab</vt:lpstr>
      <vt:lpstr>Tootsie Pop Grab</vt:lpstr>
      <vt:lpstr>Tootsie Pop Grab</vt:lpstr>
      <vt:lpstr>Use your linear model to make a prediction.</vt:lpstr>
      <vt:lpstr>Interpret a,b,r,r2</vt:lpstr>
      <vt:lpstr>PowerPoint Presentation</vt:lpstr>
      <vt:lpstr>Tootsie Pop Grab</vt:lpstr>
      <vt:lpstr>Tootsie Pop Grab</vt:lpstr>
      <vt:lpstr>Tootsie Pop Grab</vt:lpstr>
      <vt:lpstr>Tootsie Pop Grab</vt:lpstr>
      <vt:lpstr>Correlation</vt:lpstr>
      <vt:lpstr>Correlation</vt:lpstr>
      <vt:lpstr>Correlation</vt:lpstr>
      <vt:lpstr>Tootsie Pop Grab</vt:lpstr>
      <vt:lpstr>Tootsie Pop Grab</vt:lpstr>
      <vt:lpstr>Tootsie Pop Grab</vt:lpstr>
      <vt:lpstr>Tootsie Pop Grab</vt:lpstr>
      <vt:lpstr>Tootsie Pop Grab</vt:lpstr>
      <vt:lpstr>Tootsie Pop Grab</vt:lpstr>
      <vt:lpstr>Tootsie Pop Grab</vt:lpstr>
      <vt:lpstr>Tootsie Pop Grab</vt:lpstr>
      <vt:lpstr>Tootsie Pop Grab</vt:lpstr>
      <vt:lpstr>Tootsie Pop Grab</vt:lpstr>
      <vt:lpstr>Tootsie Pop Grab</vt:lpstr>
      <vt:lpstr>PowerPoint Presentation</vt:lpstr>
      <vt:lpstr>PowerPoint Presentation</vt:lpstr>
      <vt:lpstr>Tootsie Pop Grab</vt:lpstr>
      <vt:lpstr>Tootsie Pop Grab</vt:lpstr>
      <vt:lpstr>Tootsie Pop Grab</vt:lpstr>
      <vt:lpstr>Tootsie Pop Grab</vt:lpstr>
      <vt:lpstr>Tootsie Pop Grab</vt:lpstr>
      <vt:lpstr>Tootsie Pop Grab</vt:lpstr>
      <vt:lpstr>Tootsie Pop Grab</vt:lpstr>
      <vt:lpstr>Smarties Grab</vt:lpstr>
      <vt:lpstr>Smarties Grab</vt:lpstr>
      <vt:lpstr>Smarties Grab</vt:lpstr>
      <vt:lpstr>Smarties Grab</vt:lpstr>
      <vt:lpstr>Smarties Grab</vt:lpstr>
      <vt:lpstr>Smarties Grab</vt:lpstr>
      <vt:lpstr>Smarties Grab</vt:lpstr>
      <vt:lpstr>Smarties Grab</vt:lpstr>
      <vt:lpstr>Smarties Grab</vt:lpstr>
      <vt:lpstr>Smarties Grab</vt:lpstr>
      <vt:lpstr>Smarties Grab</vt:lpstr>
      <vt:lpstr>Smarties Grab</vt:lpstr>
      <vt:lpstr>Smarties Grab</vt:lpstr>
      <vt:lpstr>Smarties Grab</vt:lpstr>
      <vt:lpstr>Surfing</vt:lpstr>
      <vt:lpstr>Below are 22 randomly selected days that Mr. Pines has surfed in the past few years.</vt:lpstr>
      <vt:lpstr>Create a Scatterplot of the data.</vt:lpstr>
      <vt:lpstr>Find your linear model.</vt:lpstr>
      <vt:lpstr>Write your linear model properly.</vt:lpstr>
      <vt:lpstr>Use your linear model to make a prediction.</vt:lpstr>
      <vt:lpstr>Beware of Extrapolation.</vt:lpstr>
      <vt:lpstr>Interpret the y-intercept “a”</vt:lpstr>
      <vt:lpstr>Interpret the slope “b”</vt:lpstr>
      <vt:lpstr>Interpret the correlation coefficient “r”</vt:lpstr>
      <vt:lpstr>Interpret the coefficient of determination “r2”</vt:lpstr>
      <vt:lpstr>Graph the Scatterplot Again.</vt:lpstr>
      <vt:lpstr>Do a Residual Plot</vt:lpstr>
      <vt:lpstr>What does the Residual Plot tell you?</vt:lpstr>
      <vt:lpstr>What does the Residual Plot tell you?</vt:lpstr>
      <vt:lpstr>PowerPoint Presentation</vt:lpstr>
      <vt:lpstr>PowerPoint Presentation</vt:lpstr>
      <vt:lpstr>Too many people at my party</vt:lpstr>
      <vt:lpstr>Influential Points and Outliers</vt:lpstr>
      <vt:lpstr>Extreme points </vt:lpstr>
      <vt:lpstr>PowerPoint Presentation</vt:lpstr>
      <vt:lpstr>PowerPoint Presentation</vt:lpstr>
      <vt:lpstr>PowerPoint Presentation</vt:lpstr>
      <vt:lpstr>More Influential Points</vt:lpstr>
      <vt:lpstr>More Influential Points</vt:lpstr>
      <vt:lpstr>Using the Residual Plot</vt:lpstr>
      <vt:lpstr>PowerPoint Presentation</vt:lpstr>
      <vt:lpstr>PowerPoint Presentation</vt:lpstr>
      <vt:lpstr>PowerPoint Presentation</vt:lpstr>
      <vt:lpstr>PowerPoint Presentation</vt:lpstr>
      <vt:lpstr>PowerPoint Presentation</vt:lpstr>
      <vt:lpstr>Correlation</vt:lpstr>
      <vt:lpstr>Correlation</vt:lpstr>
      <vt:lpstr>Correlation</vt:lpstr>
      <vt:lpstr>Correlation</vt:lpstr>
      <vt:lpstr>Scatterplot &amp; Residual Plot</vt:lpstr>
      <vt:lpstr>Slope and Correlation</vt:lpstr>
      <vt:lpstr>Ministers and Rum</vt:lpstr>
      <vt:lpstr>Ministers and Rum</vt:lpstr>
      <vt:lpstr>Ministers and Rum</vt:lpstr>
      <vt:lpstr>Ministers and Rum</vt:lpstr>
      <vt:lpstr>Ministers and Rum</vt:lpstr>
      <vt:lpstr>Ministers and Rum</vt:lpstr>
      <vt:lpstr>Ministers and Rum</vt:lpstr>
      <vt:lpstr>Correlation Does Not Imply Causation</vt:lpstr>
      <vt:lpstr>Hand Span vs Foot Length</vt:lpstr>
      <vt:lpstr>Hand Span vs Foot Length</vt:lpstr>
      <vt:lpstr>Correlation Does Not Imply Causation</vt:lpstr>
      <vt:lpstr>Correlation Does Not Imply Causation</vt:lpstr>
      <vt:lpstr>Correlation Does Not Imply Causation</vt:lpstr>
      <vt:lpstr>Correlation Does Not Imply Causation</vt:lpstr>
      <vt:lpstr>Correlation Does Not Imply Causation</vt:lpstr>
      <vt:lpstr>Correlation Does Not Imply Causation</vt:lpstr>
      <vt:lpstr>Text Messaging</vt:lpstr>
      <vt:lpstr>Text Messaging</vt:lpstr>
      <vt:lpstr>PowerPoint Presentation</vt:lpstr>
      <vt:lpstr>PowerPoint Presentation</vt:lpstr>
      <vt:lpstr>PowerPoint Presentation</vt:lpstr>
      <vt:lpstr>PowerPoint Presentation</vt:lpstr>
      <vt:lpstr>Text Messaging</vt:lpstr>
      <vt:lpstr>PowerPoint Presentation</vt:lpstr>
      <vt:lpstr>PowerPoint Presentation</vt:lpstr>
      <vt:lpstr>PowerPoint Presentation</vt:lpstr>
      <vt:lpstr>Text Messaging</vt:lpstr>
      <vt:lpstr>Text Messaging</vt:lpstr>
      <vt:lpstr>PowerPoint Presentation</vt:lpstr>
      <vt:lpstr>PowerPoint Presentation</vt:lpstr>
      <vt:lpstr>PowerPoint Presentation</vt:lpstr>
      <vt:lpstr>Things you need learn to do for CH3</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Surfing</dc:title>
  <dc:subject/>
  <dc:creator>Greg Pines</dc:creator>
  <cp:keywords/>
  <dc:description/>
  <cp:lastModifiedBy>Greg Pines</cp:lastModifiedBy>
  <cp:revision>110</cp:revision>
  <dcterms:created xsi:type="dcterms:W3CDTF">2012-10-19T16:13:16Z</dcterms:created>
  <dcterms:modified xsi:type="dcterms:W3CDTF">2017-09-25T21:19:26Z</dcterms:modified>
  <cp:category/>
</cp:coreProperties>
</file>