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93"/>
  </p:notesMasterIdLst>
  <p:sldIdLst>
    <p:sldId id="257" r:id="rId2"/>
    <p:sldId id="259" r:id="rId3"/>
    <p:sldId id="258" r:id="rId4"/>
    <p:sldId id="347" r:id="rId5"/>
    <p:sldId id="348" r:id="rId6"/>
    <p:sldId id="349" r:id="rId7"/>
    <p:sldId id="350" r:id="rId8"/>
    <p:sldId id="351" r:id="rId9"/>
    <p:sldId id="353" r:id="rId10"/>
    <p:sldId id="352" r:id="rId11"/>
    <p:sldId id="354" r:id="rId12"/>
    <p:sldId id="280" r:id="rId13"/>
    <p:sldId id="260" r:id="rId14"/>
    <p:sldId id="261" r:id="rId15"/>
    <p:sldId id="262" r:id="rId16"/>
    <p:sldId id="263" r:id="rId17"/>
    <p:sldId id="264" r:id="rId18"/>
    <p:sldId id="265" r:id="rId19"/>
    <p:sldId id="266" r:id="rId20"/>
    <p:sldId id="267" r:id="rId21"/>
    <p:sldId id="309" r:id="rId22"/>
    <p:sldId id="310" r:id="rId23"/>
    <p:sldId id="311" r:id="rId24"/>
    <p:sldId id="316" r:id="rId25"/>
    <p:sldId id="317" r:id="rId26"/>
    <p:sldId id="319" r:id="rId27"/>
    <p:sldId id="320" r:id="rId28"/>
    <p:sldId id="312" r:id="rId29"/>
    <p:sldId id="313" r:id="rId30"/>
    <p:sldId id="357" r:id="rId31"/>
    <p:sldId id="358" r:id="rId32"/>
    <p:sldId id="359" r:id="rId33"/>
    <p:sldId id="360" r:id="rId34"/>
    <p:sldId id="361" r:id="rId35"/>
    <p:sldId id="362" r:id="rId36"/>
    <p:sldId id="314" r:id="rId37"/>
    <p:sldId id="315"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21" r:id="rId57"/>
    <p:sldId id="281" r:id="rId58"/>
    <p:sldId id="282" r:id="rId59"/>
    <p:sldId id="283" r:id="rId60"/>
    <p:sldId id="284" r:id="rId61"/>
    <p:sldId id="285" r:id="rId62"/>
    <p:sldId id="322" r:id="rId63"/>
    <p:sldId id="323" r:id="rId64"/>
    <p:sldId id="324" r:id="rId65"/>
    <p:sldId id="325" r:id="rId66"/>
    <p:sldId id="326" r:id="rId67"/>
    <p:sldId id="327" r:id="rId68"/>
    <p:sldId id="286" r:id="rId69"/>
    <p:sldId id="345" r:id="rId70"/>
    <p:sldId id="346" r:id="rId71"/>
    <p:sldId id="305" r:id="rId72"/>
    <p:sldId id="306" r:id="rId73"/>
    <p:sldId id="307" r:id="rId74"/>
    <p:sldId id="308" r:id="rId75"/>
    <p:sldId id="328" r:id="rId76"/>
    <p:sldId id="329" r:id="rId77"/>
    <p:sldId id="330" r:id="rId78"/>
    <p:sldId id="331" r:id="rId79"/>
    <p:sldId id="341" r:id="rId80"/>
    <p:sldId id="342" r:id="rId81"/>
    <p:sldId id="343" r:id="rId82"/>
    <p:sldId id="344" r:id="rId83"/>
    <p:sldId id="332" r:id="rId84"/>
    <p:sldId id="333" r:id="rId85"/>
    <p:sldId id="334" r:id="rId86"/>
    <p:sldId id="335" r:id="rId87"/>
    <p:sldId id="336" r:id="rId88"/>
    <p:sldId id="337" r:id="rId89"/>
    <p:sldId id="338" r:id="rId90"/>
    <p:sldId id="339" r:id="rId91"/>
    <p:sldId id="340"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2" d="100"/>
          <a:sy n="62" d="100"/>
        </p:scale>
        <p:origin x="-145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2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0D7B1-6968-AC4F-8F5A-DFAA2337A9C9}"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US"/>
        </a:p>
      </dgm:t>
    </dgm:pt>
    <dgm:pt modelId="{612220B5-CD5B-ED4A-A56D-DC19D0F9850A}">
      <dgm:prSet phldrT="[Text]"/>
      <dgm:spPr/>
      <dgm:t>
        <a:bodyPr/>
        <a:lstStyle/>
        <a:p>
          <a:r>
            <a:rPr lang="en-US" dirty="0" smtClean="0"/>
            <a:t>Subjects</a:t>
          </a:r>
          <a:endParaRPr lang="en-US" dirty="0"/>
        </a:p>
      </dgm:t>
    </dgm:pt>
    <dgm:pt modelId="{BBFF1B7B-5343-6944-A8BD-19DAD01334BF}" type="parTrans" cxnId="{52F2501B-4E1D-2549-8707-2D3FFF98FDA7}">
      <dgm:prSet/>
      <dgm:spPr/>
      <dgm:t>
        <a:bodyPr/>
        <a:lstStyle/>
        <a:p>
          <a:endParaRPr lang="en-US"/>
        </a:p>
      </dgm:t>
    </dgm:pt>
    <dgm:pt modelId="{64908D17-B399-0E43-9C54-26D3BF423128}" type="sibTrans" cxnId="{52F2501B-4E1D-2549-8707-2D3FFF98FDA7}">
      <dgm:prSet/>
      <dgm:spPr/>
      <dgm:t>
        <a:bodyPr/>
        <a:lstStyle/>
        <a:p>
          <a:endParaRPr lang="en-US"/>
        </a:p>
      </dgm:t>
    </dgm:pt>
    <dgm:pt modelId="{32C4CBBB-25EE-7E4F-9470-39F124FA1ABE}">
      <dgm:prSet phldrT="[Text]"/>
      <dgm:spPr/>
      <dgm:t>
        <a:bodyPr/>
        <a:lstStyle/>
        <a:p>
          <a:r>
            <a:rPr lang="en-US" dirty="0" smtClean="0"/>
            <a:t>30-second commercial</a:t>
          </a:r>
          <a:endParaRPr lang="en-US" dirty="0"/>
        </a:p>
      </dgm:t>
    </dgm:pt>
    <dgm:pt modelId="{8FAC9EB5-F2A0-9C4C-B2C4-AFD6F01F9EA2}" type="parTrans" cxnId="{A0DA0417-02EE-814D-AA6D-C81576711860}">
      <dgm:prSet/>
      <dgm:spPr/>
      <dgm:t>
        <a:bodyPr/>
        <a:lstStyle/>
        <a:p>
          <a:endParaRPr lang="en-US"/>
        </a:p>
      </dgm:t>
    </dgm:pt>
    <dgm:pt modelId="{0DA38562-C178-9C4C-8400-85D6F62A8747}" type="sibTrans" cxnId="{A0DA0417-02EE-814D-AA6D-C81576711860}">
      <dgm:prSet/>
      <dgm:spPr/>
      <dgm:t>
        <a:bodyPr/>
        <a:lstStyle/>
        <a:p>
          <a:endParaRPr lang="en-US"/>
        </a:p>
      </dgm:t>
    </dgm:pt>
    <dgm:pt modelId="{3026C4AA-13F1-9442-ACBD-7381DC832AD0}">
      <dgm:prSet phldrT="[Text]"/>
      <dgm:spPr/>
      <dgm:t>
        <a:bodyPr/>
        <a:lstStyle/>
        <a:p>
          <a:r>
            <a:rPr lang="en-US" dirty="0" smtClean="0"/>
            <a:t>1 time</a:t>
          </a:r>
          <a:endParaRPr lang="en-US" dirty="0"/>
        </a:p>
      </dgm:t>
    </dgm:pt>
    <dgm:pt modelId="{68F7D6BC-7548-6C4C-A4F4-5919BCBC33FA}" type="parTrans" cxnId="{3C474744-90A2-214C-9653-0E1CBA7B0AFC}">
      <dgm:prSet/>
      <dgm:spPr/>
      <dgm:t>
        <a:bodyPr/>
        <a:lstStyle/>
        <a:p>
          <a:endParaRPr lang="en-US"/>
        </a:p>
      </dgm:t>
    </dgm:pt>
    <dgm:pt modelId="{727215F4-215C-C545-B648-275A9BE5A6AF}" type="sibTrans" cxnId="{3C474744-90A2-214C-9653-0E1CBA7B0AFC}">
      <dgm:prSet/>
      <dgm:spPr/>
      <dgm:t>
        <a:bodyPr/>
        <a:lstStyle/>
        <a:p>
          <a:endParaRPr lang="en-US"/>
        </a:p>
      </dgm:t>
    </dgm:pt>
    <dgm:pt modelId="{9CDB2825-99BC-314D-BA3F-BB3B8F3088F2}">
      <dgm:prSet phldrT="[Text]"/>
      <dgm:spPr/>
      <dgm:t>
        <a:bodyPr/>
        <a:lstStyle/>
        <a:p>
          <a:r>
            <a:rPr lang="en-US" dirty="0" smtClean="0"/>
            <a:t>5 times</a:t>
          </a:r>
          <a:endParaRPr lang="en-US" dirty="0"/>
        </a:p>
      </dgm:t>
    </dgm:pt>
    <dgm:pt modelId="{244C130D-B688-5F41-86D6-D58C8EA999E6}" type="parTrans" cxnId="{9D8655C7-5523-784A-A8B3-F7C3AF436D88}">
      <dgm:prSet/>
      <dgm:spPr/>
      <dgm:t>
        <a:bodyPr/>
        <a:lstStyle/>
        <a:p>
          <a:endParaRPr lang="en-US"/>
        </a:p>
      </dgm:t>
    </dgm:pt>
    <dgm:pt modelId="{0BA050F4-1217-2D42-A904-D7736B7F82E6}" type="sibTrans" cxnId="{9D8655C7-5523-784A-A8B3-F7C3AF436D88}">
      <dgm:prSet/>
      <dgm:spPr/>
      <dgm:t>
        <a:bodyPr/>
        <a:lstStyle/>
        <a:p>
          <a:endParaRPr lang="en-US"/>
        </a:p>
      </dgm:t>
    </dgm:pt>
    <dgm:pt modelId="{6194D96B-B191-204A-BDA4-B779FD67E9ED}">
      <dgm:prSet phldrT="[Text]"/>
      <dgm:spPr/>
      <dgm:t>
        <a:bodyPr/>
        <a:lstStyle/>
        <a:p>
          <a:r>
            <a:rPr lang="en-US" dirty="0" smtClean="0"/>
            <a:t>90-second commercial</a:t>
          </a:r>
          <a:endParaRPr lang="en-US" dirty="0"/>
        </a:p>
      </dgm:t>
    </dgm:pt>
    <dgm:pt modelId="{9F2A5BB2-F356-7747-9D95-707C373835A2}" type="parTrans" cxnId="{E60F9050-8D55-6247-8F66-E6214C49C324}">
      <dgm:prSet/>
      <dgm:spPr/>
      <dgm:t>
        <a:bodyPr/>
        <a:lstStyle/>
        <a:p>
          <a:endParaRPr lang="en-US"/>
        </a:p>
      </dgm:t>
    </dgm:pt>
    <dgm:pt modelId="{D2D5C657-274F-894C-990B-1688535B7EC6}" type="sibTrans" cxnId="{E60F9050-8D55-6247-8F66-E6214C49C324}">
      <dgm:prSet/>
      <dgm:spPr/>
      <dgm:t>
        <a:bodyPr/>
        <a:lstStyle/>
        <a:p>
          <a:endParaRPr lang="en-US"/>
        </a:p>
      </dgm:t>
    </dgm:pt>
    <dgm:pt modelId="{015A38C2-9B50-784E-8348-841439ACE0C2}">
      <dgm:prSet phldrT="[Text]"/>
      <dgm:spPr/>
      <dgm:t>
        <a:bodyPr/>
        <a:lstStyle/>
        <a:p>
          <a:r>
            <a:rPr lang="en-US" dirty="0" smtClean="0"/>
            <a:t>1 time</a:t>
          </a:r>
          <a:endParaRPr lang="en-US" dirty="0"/>
        </a:p>
      </dgm:t>
    </dgm:pt>
    <dgm:pt modelId="{0721DA95-8C3E-9C46-BBFE-99424C6CDD2E}" type="parTrans" cxnId="{FC0F70CE-B467-8548-A87C-88700AD8D082}">
      <dgm:prSet/>
      <dgm:spPr/>
      <dgm:t>
        <a:bodyPr/>
        <a:lstStyle/>
        <a:p>
          <a:endParaRPr lang="en-US"/>
        </a:p>
      </dgm:t>
    </dgm:pt>
    <dgm:pt modelId="{6565FB87-5DAA-C740-A6E9-AC264A826B96}" type="sibTrans" cxnId="{FC0F70CE-B467-8548-A87C-88700AD8D082}">
      <dgm:prSet/>
      <dgm:spPr/>
      <dgm:t>
        <a:bodyPr/>
        <a:lstStyle/>
        <a:p>
          <a:endParaRPr lang="en-US"/>
        </a:p>
      </dgm:t>
    </dgm:pt>
    <dgm:pt modelId="{3C1553BD-B5A8-A841-973B-B96D7729352F}">
      <dgm:prSet/>
      <dgm:spPr/>
      <dgm:t>
        <a:bodyPr/>
        <a:lstStyle/>
        <a:p>
          <a:r>
            <a:rPr lang="en-US" dirty="0" smtClean="0"/>
            <a:t>3 times</a:t>
          </a:r>
          <a:endParaRPr lang="en-US" dirty="0"/>
        </a:p>
      </dgm:t>
    </dgm:pt>
    <dgm:pt modelId="{9D0AD9CE-DFA2-8A4F-844A-A32FB9F26AC7}" type="parTrans" cxnId="{7F5CF4CF-5758-6D4B-9372-B5AAFE745786}">
      <dgm:prSet/>
      <dgm:spPr/>
      <dgm:t>
        <a:bodyPr/>
        <a:lstStyle/>
        <a:p>
          <a:endParaRPr lang="en-US"/>
        </a:p>
      </dgm:t>
    </dgm:pt>
    <dgm:pt modelId="{1F6E744F-86C3-0441-A634-8BA79B1C89C1}" type="sibTrans" cxnId="{7F5CF4CF-5758-6D4B-9372-B5AAFE745786}">
      <dgm:prSet/>
      <dgm:spPr/>
      <dgm:t>
        <a:bodyPr/>
        <a:lstStyle/>
        <a:p>
          <a:endParaRPr lang="en-US"/>
        </a:p>
      </dgm:t>
    </dgm:pt>
    <dgm:pt modelId="{548CA7E9-E530-5944-8BE9-E547D86A34D8}">
      <dgm:prSet phldrT="[Text]"/>
      <dgm:spPr/>
      <dgm:t>
        <a:bodyPr/>
        <a:lstStyle/>
        <a:p>
          <a:r>
            <a:rPr lang="en-US" dirty="0" smtClean="0"/>
            <a:t>3 times</a:t>
          </a:r>
          <a:endParaRPr lang="en-US" dirty="0"/>
        </a:p>
      </dgm:t>
    </dgm:pt>
    <dgm:pt modelId="{18F2302E-2F54-B546-9FD2-8F0DCDA20EC5}" type="parTrans" cxnId="{A79DF183-97D5-E048-B580-C82D34759745}">
      <dgm:prSet/>
      <dgm:spPr/>
      <dgm:t>
        <a:bodyPr/>
        <a:lstStyle/>
        <a:p>
          <a:endParaRPr lang="en-US"/>
        </a:p>
      </dgm:t>
    </dgm:pt>
    <dgm:pt modelId="{D61B7D1B-6B59-2E45-B900-95E7E325CB3A}" type="sibTrans" cxnId="{A79DF183-97D5-E048-B580-C82D34759745}">
      <dgm:prSet/>
      <dgm:spPr/>
      <dgm:t>
        <a:bodyPr/>
        <a:lstStyle/>
        <a:p>
          <a:endParaRPr lang="en-US"/>
        </a:p>
      </dgm:t>
    </dgm:pt>
    <dgm:pt modelId="{FB8CEEA9-659F-9C48-875E-17EE8F9773B6}">
      <dgm:prSet phldrT="[Text]"/>
      <dgm:spPr/>
      <dgm:t>
        <a:bodyPr/>
        <a:lstStyle/>
        <a:p>
          <a:r>
            <a:rPr lang="en-US" dirty="0" smtClean="0"/>
            <a:t>5 times</a:t>
          </a:r>
          <a:endParaRPr lang="en-US" dirty="0"/>
        </a:p>
      </dgm:t>
    </dgm:pt>
    <dgm:pt modelId="{AF9ACFFB-8FF3-0D4F-9199-0D16E5802101}" type="parTrans" cxnId="{70522DCD-E580-DC4F-9A24-14651520584B}">
      <dgm:prSet/>
      <dgm:spPr/>
      <dgm:t>
        <a:bodyPr/>
        <a:lstStyle/>
        <a:p>
          <a:endParaRPr lang="en-US"/>
        </a:p>
      </dgm:t>
    </dgm:pt>
    <dgm:pt modelId="{B3CF8566-FB82-FE4E-92FC-40AFA4B9F334}" type="sibTrans" cxnId="{70522DCD-E580-DC4F-9A24-14651520584B}">
      <dgm:prSet/>
      <dgm:spPr/>
      <dgm:t>
        <a:bodyPr/>
        <a:lstStyle/>
        <a:p>
          <a:endParaRPr lang="en-US"/>
        </a:p>
      </dgm:t>
    </dgm:pt>
    <dgm:pt modelId="{E23F6E99-E9A3-7D41-A652-A25DF6512E68}" type="pres">
      <dgm:prSet presAssocID="{0DA0D7B1-6968-AC4F-8F5A-DFAA2337A9C9}" presName="diagram" presStyleCnt="0">
        <dgm:presLayoutVars>
          <dgm:chPref val="1"/>
          <dgm:dir/>
          <dgm:animOne val="branch"/>
          <dgm:animLvl val="lvl"/>
          <dgm:resizeHandles val="exact"/>
        </dgm:presLayoutVars>
      </dgm:prSet>
      <dgm:spPr/>
      <dgm:t>
        <a:bodyPr/>
        <a:lstStyle/>
        <a:p>
          <a:endParaRPr lang="en-US"/>
        </a:p>
      </dgm:t>
    </dgm:pt>
    <dgm:pt modelId="{3E6F1834-268E-6942-B169-5A8B907CBABB}" type="pres">
      <dgm:prSet presAssocID="{612220B5-CD5B-ED4A-A56D-DC19D0F9850A}" presName="root1" presStyleCnt="0"/>
      <dgm:spPr/>
    </dgm:pt>
    <dgm:pt modelId="{6EFD882C-FD60-C44C-8CFB-C37D718F8E19}" type="pres">
      <dgm:prSet presAssocID="{612220B5-CD5B-ED4A-A56D-DC19D0F9850A}" presName="LevelOneTextNode" presStyleLbl="node0" presStyleIdx="0" presStyleCnt="1" custLinFactNeighborX="-25061" custLinFactNeighborY="843">
        <dgm:presLayoutVars>
          <dgm:chPref val="3"/>
        </dgm:presLayoutVars>
      </dgm:prSet>
      <dgm:spPr/>
      <dgm:t>
        <a:bodyPr/>
        <a:lstStyle/>
        <a:p>
          <a:endParaRPr lang="en-US"/>
        </a:p>
      </dgm:t>
    </dgm:pt>
    <dgm:pt modelId="{75B7CCA3-CCD7-8341-9374-EF30A4362A48}" type="pres">
      <dgm:prSet presAssocID="{612220B5-CD5B-ED4A-A56D-DC19D0F9850A}" presName="level2hierChild" presStyleCnt="0"/>
      <dgm:spPr/>
    </dgm:pt>
    <dgm:pt modelId="{ABCEDEE7-834C-744F-A45E-7B7B8151A4C1}" type="pres">
      <dgm:prSet presAssocID="{8FAC9EB5-F2A0-9C4C-B2C4-AFD6F01F9EA2}" presName="conn2-1" presStyleLbl="parChTrans1D2" presStyleIdx="0" presStyleCnt="2"/>
      <dgm:spPr/>
      <dgm:t>
        <a:bodyPr/>
        <a:lstStyle/>
        <a:p>
          <a:endParaRPr lang="en-US"/>
        </a:p>
      </dgm:t>
    </dgm:pt>
    <dgm:pt modelId="{C8A508CC-7853-FD41-802C-A9AFEC492625}" type="pres">
      <dgm:prSet presAssocID="{8FAC9EB5-F2A0-9C4C-B2C4-AFD6F01F9EA2}" presName="connTx" presStyleLbl="parChTrans1D2" presStyleIdx="0" presStyleCnt="2"/>
      <dgm:spPr/>
      <dgm:t>
        <a:bodyPr/>
        <a:lstStyle/>
        <a:p>
          <a:endParaRPr lang="en-US"/>
        </a:p>
      </dgm:t>
    </dgm:pt>
    <dgm:pt modelId="{812E45F6-B1F4-9646-92A7-5B52D2866005}" type="pres">
      <dgm:prSet presAssocID="{32C4CBBB-25EE-7E4F-9470-39F124FA1ABE}" presName="root2" presStyleCnt="0"/>
      <dgm:spPr/>
    </dgm:pt>
    <dgm:pt modelId="{73971BD3-213E-3047-9F9D-139D7C3BCDEA}" type="pres">
      <dgm:prSet presAssocID="{32C4CBBB-25EE-7E4F-9470-39F124FA1ABE}" presName="LevelTwoTextNode" presStyleLbl="node2" presStyleIdx="0" presStyleCnt="2" custLinFactNeighborX="-5302" custLinFactNeighborY="81174">
        <dgm:presLayoutVars>
          <dgm:chPref val="3"/>
        </dgm:presLayoutVars>
      </dgm:prSet>
      <dgm:spPr/>
      <dgm:t>
        <a:bodyPr/>
        <a:lstStyle/>
        <a:p>
          <a:endParaRPr lang="en-US"/>
        </a:p>
      </dgm:t>
    </dgm:pt>
    <dgm:pt modelId="{FAC433B8-6732-534F-BEB6-49D30121EF15}" type="pres">
      <dgm:prSet presAssocID="{32C4CBBB-25EE-7E4F-9470-39F124FA1ABE}" presName="level3hierChild" presStyleCnt="0"/>
      <dgm:spPr/>
    </dgm:pt>
    <dgm:pt modelId="{2B7577F3-4600-0743-A86B-C2A163580B10}" type="pres">
      <dgm:prSet presAssocID="{68F7D6BC-7548-6C4C-A4F4-5919BCBC33FA}" presName="conn2-1" presStyleLbl="parChTrans1D3" presStyleIdx="0" presStyleCnt="6"/>
      <dgm:spPr/>
      <dgm:t>
        <a:bodyPr/>
        <a:lstStyle/>
        <a:p>
          <a:endParaRPr lang="en-US"/>
        </a:p>
      </dgm:t>
    </dgm:pt>
    <dgm:pt modelId="{4CCF733C-DBD0-0B47-ABF3-07C7EE88B73F}" type="pres">
      <dgm:prSet presAssocID="{68F7D6BC-7548-6C4C-A4F4-5919BCBC33FA}" presName="connTx" presStyleLbl="parChTrans1D3" presStyleIdx="0" presStyleCnt="6"/>
      <dgm:spPr/>
      <dgm:t>
        <a:bodyPr/>
        <a:lstStyle/>
        <a:p>
          <a:endParaRPr lang="en-US"/>
        </a:p>
      </dgm:t>
    </dgm:pt>
    <dgm:pt modelId="{3AD585B6-808E-4045-800E-A6D5F8EBFA2D}" type="pres">
      <dgm:prSet presAssocID="{3026C4AA-13F1-9442-ACBD-7381DC832AD0}" presName="root2" presStyleCnt="0"/>
      <dgm:spPr/>
    </dgm:pt>
    <dgm:pt modelId="{12540C58-B8DE-E34E-89DD-BDBB152383C0}" type="pres">
      <dgm:prSet presAssocID="{3026C4AA-13F1-9442-ACBD-7381DC832AD0}" presName="LevelTwoTextNode" presStyleLbl="node3" presStyleIdx="0" presStyleCnt="6">
        <dgm:presLayoutVars>
          <dgm:chPref val="3"/>
        </dgm:presLayoutVars>
      </dgm:prSet>
      <dgm:spPr/>
      <dgm:t>
        <a:bodyPr/>
        <a:lstStyle/>
        <a:p>
          <a:endParaRPr lang="en-US"/>
        </a:p>
      </dgm:t>
    </dgm:pt>
    <dgm:pt modelId="{9ECFE663-30AF-D547-9CBA-6263317FE61A}" type="pres">
      <dgm:prSet presAssocID="{3026C4AA-13F1-9442-ACBD-7381DC832AD0}" presName="level3hierChild" presStyleCnt="0"/>
      <dgm:spPr/>
    </dgm:pt>
    <dgm:pt modelId="{9C235321-1A50-FF48-A1F8-D870056EEEF0}" type="pres">
      <dgm:prSet presAssocID="{9D0AD9CE-DFA2-8A4F-844A-A32FB9F26AC7}" presName="conn2-1" presStyleLbl="parChTrans1D3" presStyleIdx="1" presStyleCnt="6"/>
      <dgm:spPr/>
      <dgm:t>
        <a:bodyPr/>
        <a:lstStyle/>
        <a:p>
          <a:endParaRPr lang="en-US"/>
        </a:p>
      </dgm:t>
    </dgm:pt>
    <dgm:pt modelId="{D3CC2080-4E2A-3348-9992-C495FB5F4A4E}" type="pres">
      <dgm:prSet presAssocID="{9D0AD9CE-DFA2-8A4F-844A-A32FB9F26AC7}" presName="connTx" presStyleLbl="parChTrans1D3" presStyleIdx="1" presStyleCnt="6"/>
      <dgm:spPr/>
      <dgm:t>
        <a:bodyPr/>
        <a:lstStyle/>
        <a:p>
          <a:endParaRPr lang="en-US"/>
        </a:p>
      </dgm:t>
    </dgm:pt>
    <dgm:pt modelId="{A7E85174-E7E8-5540-8EC8-3486A82E967E}" type="pres">
      <dgm:prSet presAssocID="{3C1553BD-B5A8-A841-973B-B96D7729352F}" presName="root2" presStyleCnt="0"/>
      <dgm:spPr/>
    </dgm:pt>
    <dgm:pt modelId="{28735F6D-4F69-9C48-AD4D-88F5EAF16DA9}" type="pres">
      <dgm:prSet presAssocID="{3C1553BD-B5A8-A841-973B-B96D7729352F}" presName="LevelTwoTextNode" presStyleLbl="node3" presStyleIdx="1" presStyleCnt="6">
        <dgm:presLayoutVars>
          <dgm:chPref val="3"/>
        </dgm:presLayoutVars>
      </dgm:prSet>
      <dgm:spPr/>
      <dgm:t>
        <a:bodyPr/>
        <a:lstStyle/>
        <a:p>
          <a:endParaRPr lang="en-US"/>
        </a:p>
      </dgm:t>
    </dgm:pt>
    <dgm:pt modelId="{EEF00E90-05BC-6649-B907-F20D7ACB73A8}" type="pres">
      <dgm:prSet presAssocID="{3C1553BD-B5A8-A841-973B-B96D7729352F}" presName="level3hierChild" presStyleCnt="0"/>
      <dgm:spPr/>
    </dgm:pt>
    <dgm:pt modelId="{FFC14001-43B8-B64C-8413-A962DD540F7E}" type="pres">
      <dgm:prSet presAssocID="{244C130D-B688-5F41-86D6-D58C8EA999E6}" presName="conn2-1" presStyleLbl="parChTrans1D3" presStyleIdx="2" presStyleCnt="6"/>
      <dgm:spPr/>
      <dgm:t>
        <a:bodyPr/>
        <a:lstStyle/>
        <a:p>
          <a:endParaRPr lang="en-US"/>
        </a:p>
      </dgm:t>
    </dgm:pt>
    <dgm:pt modelId="{CA87A39F-2F50-824A-8513-30B2CDD561B9}" type="pres">
      <dgm:prSet presAssocID="{244C130D-B688-5F41-86D6-D58C8EA999E6}" presName="connTx" presStyleLbl="parChTrans1D3" presStyleIdx="2" presStyleCnt="6"/>
      <dgm:spPr/>
      <dgm:t>
        <a:bodyPr/>
        <a:lstStyle/>
        <a:p>
          <a:endParaRPr lang="en-US"/>
        </a:p>
      </dgm:t>
    </dgm:pt>
    <dgm:pt modelId="{388896FE-A9BE-E04E-B275-ED08ADAD0EE0}" type="pres">
      <dgm:prSet presAssocID="{9CDB2825-99BC-314D-BA3F-BB3B8F3088F2}" presName="root2" presStyleCnt="0"/>
      <dgm:spPr/>
    </dgm:pt>
    <dgm:pt modelId="{7D308762-4CB5-E348-841C-19825DC34EBB}" type="pres">
      <dgm:prSet presAssocID="{9CDB2825-99BC-314D-BA3F-BB3B8F3088F2}" presName="LevelTwoTextNode" presStyleLbl="node3" presStyleIdx="2" presStyleCnt="6">
        <dgm:presLayoutVars>
          <dgm:chPref val="3"/>
        </dgm:presLayoutVars>
      </dgm:prSet>
      <dgm:spPr/>
      <dgm:t>
        <a:bodyPr/>
        <a:lstStyle/>
        <a:p>
          <a:endParaRPr lang="en-US"/>
        </a:p>
      </dgm:t>
    </dgm:pt>
    <dgm:pt modelId="{AB8C8FCA-AE70-7B44-9602-BDEAFE190F66}" type="pres">
      <dgm:prSet presAssocID="{9CDB2825-99BC-314D-BA3F-BB3B8F3088F2}" presName="level3hierChild" presStyleCnt="0"/>
      <dgm:spPr/>
    </dgm:pt>
    <dgm:pt modelId="{F8FAEF2D-AF4D-7647-A65B-450451FE5EA3}" type="pres">
      <dgm:prSet presAssocID="{9F2A5BB2-F356-7747-9D95-707C373835A2}" presName="conn2-1" presStyleLbl="parChTrans1D2" presStyleIdx="1" presStyleCnt="2"/>
      <dgm:spPr/>
      <dgm:t>
        <a:bodyPr/>
        <a:lstStyle/>
        <a:p>
          <a:endParaRPr lang="en-US"/>
        </a:p>
      </dgm:t>
    </dgm:pt>
    <dgm:pt modelId="{787EDA38-4E15-4349-B916-327362B0D4C6}" type="pres">
      <dgm:prSet presAssocID="{9F2A5BB2-F356-7747-9D95-707C373835A2}" presName="connTx" presStyleLbl="parChTrans1D2" presStyleIdx="1" presStyleCnt="2"/>
      <dgm:spPr/>
      <dgm:t>
        <a:bodyPr/>
        <a:lstStyle/>
        <a:p>
          <a:endParaRPr lang="en-US"/>
        </a:p>
      </dgm:t>
    </dgm:pt>
    <dgm:pt modelId="{CE537BC5-F41D-4345-8857-906E826F1D42}" type="pres">
      <dgm:prSet presAssocID="{6194D96B-B191-204A-BDA4-B779FD67E9ED}" presName="root2" presStyleCnt="0"/>
      <dgm:spPr/>
    </dgm:pt>
    <dgm:pt modelId="{8DCF69B1-D50D-194D-9793-DDE7F6CEDEC5}" type="pres">
      <dgm:prSet presAssocID="{6194D96B-B191-204A-BDA4-B779FD67E9ED}" presName="LevelTwoTextNode" presStyleLbl="node2" presStyleIdx="1" presStyleCnt="2" custLinFactNeighborX="-2229" custLinFactNeighborY="-67198">
        <dgm:presLayoutVars>
          <dgm:chPref val="3"/>
        </dgm:presLayoutVars>
      </dgm:prSet>
      <dgm:spPr/>
      <dgm:t>
        <a:bodyPr/>
        <a:lstStyle/>
        <a:p>
          <a:endParaRPr lang="en-US"/>
        </a:p>
      </dgm:t>
    </dgm:pt>
    <dgm:pt modelId="{1EDC75FC-0BB2-1F4F-B401-EA14884D51FC}" type="pres">
      <dgm:prSet presAssocID="{6194D96B-B191-204A-BDA4-B779FD67E9ED}" presName="level3hierChild" presStyleCnt="0"/>
      <dgm:spPr/>
    </dgm:pt>
    <dgm:pt modelId="{54A43495-60C7-C74B-8E32-8FE481296C94}" type="pres">
      <dgm:prSet presAssocID="{0721DA95-8C3E-9C46-BBFE-99424C6CDD2E}" presName="conn2-1" presStyleLbl="parChTrans1D3" presStyleIdx="3" presStyleCnt="6"/>
      <dgm:spPr/>
      <dgm:t>
        <a:bodyPr/>
        <a:lstStyle/>
        <a:p>
          <a:endParaRPr lang="en-US"/>
        </a:p>
      </dgm:t>
    </dgm:pt>
    <dgm:pt modelId="{B4ECA1D1-19B7-754E-BA24-6B3EAAEF85A4}" type="pres">
      <dgm:prSet presAssocID="{0721DA95-8C3E-9C46-BBFE-99424C6CDD2E}" presName="connTx" presStyleLbl="parChTrans1D3" presStyleIdx="3" presStyleCnt="6"/>
      <dgm:spPr/>
      <dgm:t>
        <a:bodyPr/>
        <a:lstStyle/>
        <a:p>
          <a:endParaRPr lang="en-US"/>
        </a:p>
      </dgm:t>
    </dgm:pt>
    <dgm:pt modelId="{316C82BD-F4F0-884E-8625-CB93F81F01A3}" type="pres">
      <dgm:prSet presAssocID="{015A38C2-9B50-784E-8348-841439ACE0C2}" presName="root2" presStyleCnt="0"/>
      <dgm:spPr/>
    </dgm:pt>
    <dgm:pt modelId="{7E4AD91D-E059-D445-8060-FD1BFC484CDC}" type="pres">
      <dgm:prSet presAssocID="{015A38C2-9B50-784E-8348-841439ACE0C2}" presName="LevelTwoTextNode" presStyleLbl="node3" presStyleIdx="3" presStyleCnt="6">
        <dgm:presLayoutVars>
          <dgm:chPref val="3"/>
        </dgm:presLayoutVars>
      </dgm:prSet>
      <dgm:spPr/>
      <dgm:t>
        <a:bodyPr/>
        <a:lstStyle/>
        <a:p>
          <a:endParaRPr lang="en-US"/>
        </a:p>
      </dgm:t>
    </dgm:pt>
    <dgm:pt modelId="{6E45245C-DFD4-ED45-A00F-6538F8DC12C8}" type="pres">
      <dgm:prSet presAssocID="{015A38C2-9B50-784E-8348-841439ACE0C2}" presName="level3hierChild" presStyleCnt="0"/>
      <dgm:spPr/>
    </dgm:pt>
    <dgm:pt modelId="{EEC137F6-C272-AB44-B80D-2A146B9DDDDC}" type="pres">
      <dgm:prSet presAssocID="{18F2302E-2F54-B546-9FD2-8F0DCDA20EC5}" presName="conn2-1" presStyleLbl="parChTrans1D3" presStyleIdx="4" presStyleCnt="6"/>
      <dgm:spPr/>
      <dgm:t>
        <a:bodyPr/>
        <a:lstStyle/>
        <a:p>
          <a:endParaRPr lang="en-US"/>
        </a:p>
      </dgm:t>
    </dgm:pt>
    <dgm:pt modelId="{CC53AD58-BF08-9042-9EB9-423E425E9488}" type="pres">
      <dgm:prSet presAssocID="{18F2302E-2F54-B546-9FD2-8F0DCDA20EC5}" presName="connTx" presStyleLbl="parChTrans1D3" presStyleIdx="4" presStyleCnt="6"/>
      <dgm:spPr/>
      <dgm:t>
        <a:bodyPr/>
        <a:lstStyle/>
        <a:p>
          <a:endParaRPr lang="en-US"/>
        </a:p>
      </dgm:t>
    </dgm:pt>
    <dgm:pt modelId="{B7B7F6D6-1D13-7948-8276-A3E9FB120AD3}" type="pres">
      <dgm:prSet presAssocID="{548CA7E9-E530-5944-8BE9-E547D86A34D8}" presName="root2" presStyleCnt="0"/>
      <dgm:spPr/>
    </dgm:pt>
    <dgm:pt modelId="{F23007E2-4B94-F344-92A9-35B6B91719C1}" type="pres">
      <dgm:prSet presAssocID="{548CA7E9-E530-5944-8BE9-E547D86A34D8}" presName="LevelTwoTextNode" presStyleLbl="node3" presStyleIdx="4" presStyleCnt="6">
        <dgm:presLayoutVars>
          <dgm:chPref val="3"/>
        </dgm:presLayoutVars>
      </dgm:prSet>
      <dgm:spPr/>
      <dgm:t>
        <a:bodyPr/>
        <a:lstStyle/>
        <a:p>
          <a:endParaRPr lang="en-US"/>
        </a:p>
      </dgm:t>
    </dgm:pt>
    <dgm:pt modelId="{DB1340F1-FA78-6C4C-91B1-8ACFBEE26CDF}" type="pres">
      <dgm:prSet presAssocID="{548CA7E9-E530-5944-8BE9-E547D86A34D8}" presName="level3hierChild" presStyleCnt="0"/>
      <dgm:spPr/>
    </dgm:pt>
    <dgm:pt modelId="{8C609D4E-2D7A-534B-8697-5FAB82215EFD}" type="pres">
      <dgm:prSet presAssocID="{AF9ACFFB-8FF3-0D4F-9199-0D16E5802101}" presName="conn2-1" presStyleLbl="parChTrans1D3" presStyleIdx="5" presStyleCnt="6"/>
      <dgm:spPr/>
      <dgm:t>
        <a:bodyPr/>
        <a:lstStyle/>
        <a:p>
          <a:endParaRPr lang="en-US"/>
        </a:p>
      </dgm:t>
    </dgm:pt>
    <dgm:pt modelId="{4CAE5F8C-D4F9-1143-9C03-556788E692AA}" type="pres">
      <dgm:prSet presAssocID="{AF9ACFFB-8FF3-0D4F-9199-0D16E5802101}" presName="connTx" presStyleLbl="parChTrans1D3" presStyleIdx="5" presStyleCnt="6"/>
      <dgm:spPr/>
      <dgm:t>
        <a:bodyPr/>
        <a:lstStyle/>
        <a:p>
          <a:endParaRPr lang="en-US"/>
        </a:p>
      </dgm:t>
    </dgm:pt>
    <dgm:pt modelId="{50D2454C-6D63-A44A-BBA7-09D2723E7B66}" type="pres">
      <dgm:prSet presAssocID="{FB8CEEA9-659F-9C48-875E-17EE8F9773B6}" presName="root2" presStyleCnt="0"/>
      <dgm:spPr/>
    </dgm:pt>
    <dgm:pt modelId="{026ED9A2-115D-DF4C-AFEF-514F68F9ECF8}" type="pres">
      <dgm:prSet presAssocID="{FB8CEEA9-659F-9C48-875E-17EE8F9773B6}" presName="LevelTwoTextNode" presStyleLbl="node3" presStyleIdx="5" presStyleCnt="6">
        <dgm:presLayoutVars>
          <dgm:chPref val="3"/>
        </dgm:presLayoutVars>
      </dgm:prSet>
      <dgm:spPr/>
      <dgm:t>
        <a:bodyPr/>
        <a:lstStyle/>
        <a:p>
          <a:endParaRPr lang="en-US"/>
        </a:p>
      </dgm:t>
    </dgm:pt>
    <dgm:pt modelId="{EBA89B64-FCCE-BA41-A4CB-14290478B7FF}" type="pres">
      <dgm:prSet presAssocID="{FB8CEEA9-659F-9C48-875E-17EE8F9773B6}" presName="level3hierChild" presStyleCnt="0"/>
      <dgm:spPr/>
    </dgm:pt>
  </dgm:ptLst>
  <dgm:cxnLst>
    <dgm:cxn modelId="{D675409F-3478-B84B-A66F-E8205023889E}" type="presOf" srcId="{AF9ACFFB-8FF3-0D4F-9199-0D16E5802101}" destId="{4CAE5F8C-D4F9-1143-9C03-556788E692AA}" srcOrd="1" destOrd="0" presId="urn:microsoft.com/office/officeart/2005/8/layout/hierarchy2"/>
    <dgm:cxn modelId="{76E2AA85-13EA-2B44-9287-7FDE52C042CD}" type="presOf" srcId="{9D0AD9CE-DFA2-8A4F-844A-A32FB9F26AC7}" destId="{9C235321-1A50-FF48-A1F8-D870056EEEF0}" srcOrd="0" destOrd="0" presId="urn:microsoft.com/office/officeart/2005/8/layout/hierarchy2"/>
    <dgm:cxn modelId="{B2F00C98-4191-EA47-9E00-0A7A4434C5BA}" type="presOf" srcId="{18F2302E-2F54-B546-9FD2-8F0DCDA20EC5}" destId="{EEC137F6-C272-AB44-B80D-2A146B9DDDDC}" srcOrd="0" destOrd="0" presId="urn:microsoft.com/office/officeart/2005/8/layout/hierarchy2"/>
    <dgm:cxn modelId="{842F6EBB-1C85-5747-A523-2CB0FC27D702}" type="presOf" srcId="{8FAC9EB5-F2A0-9C4C-B2C4-AFD6F01F9EA2}" destId="{C8A508CC-7853-FD41-802C-A9AFEC492625}" srcOrd="1" destOrd="0" presId="urn:microsoft.com/office/officeart/2005/8/layout/hierarchy2"/>
    <dgm:cxn modelId="{578EB1A8-3FBE-3E40-9141-5EED969A666B}" type="presOf" srcId="{612220B5-CD5B-ED4A-A56D-DC19D0F9850A}" destId="{6EFD882C-FD60-C44C-8CFB-C37D718F8E19}" srcOrd="0" destOrd="0" presId="urn:microsoft.com/office/officeart/2005/8/layout/hierarchy2"/>
    <dgm:cxn modelId="{036117B9-4033-4540-8016-71A1FB39627A}" type="presOf" srcId="{9D0AD9CE-DFA2-8A4F-844A-A32FB9F26AC7}" destId="{D3CC2080-4E2A-3348-9992-C495FB5F4A4E}" srcOrd="1" destOrd="0" presId="urn:microsoft.com/office/officeart/2005/8/layout/hierarchy2"/>
    <dgm:cxn modelId="{E60F9050-8D55-6247-8F66-E6214C49C324}" srcId="{612220B5-CD5B-ED4A-A56D-DC19D0F9850A}" destId="{6194D96B-B191-204A-BDA4-B779FD67E9ED}" srcOrd="1" destOrd="0" parTransId="{9F2A5BB2-F356-7747-9D95-707C373835A2}" sibTransId="{D2D5C657-274F-894C-990B-1688535B7EC6}"/>
    <dgm:cxn modelId="{AAE080B9-B71B-B64D-B01A-F7F1A766734D}" type="presOf" srcId="{8FAC9EB5-F2A0-9C4C-B2C4-AFD6F01F9EA2}" destId="{ABCEDEE7-834C-744F-A45E-7B7B8151A4C1}" srcOrd="0" destOrd="0" presId="urn:microsoft.com/office/officeart/2005/8/layout/hierarchy2"/>
    <dgm:cxn modelId="{BA5AD04A-F908-0B4C-A526-223075B21C77}" type="presOf" srcId="{6194D96B-B191-204A-BDA4-B779FD67E9ED}" destId="{8DCF69B1-D50D-194D-9793-DDE7F6CEDEC5}" srcOrd="0" destOrd="0" presId="urn:microsoft.com/office/officeart/2005/8/layout/hierarchy2"/>
    <dgm:cxn modelId="{4527A099-6402-DE41-95EC-E0CB9BBDE275}" type="presOf" srcId="{015A38C2-9B50-784E-8348-841439ACE0C2}" destId="{7E4AD91D-E059-D445-8060-FD1BFC484CDC}" srcOrd="0" destOrd="0" presId="urn:microsoft.com/office/officeart/2005/8/layout/hierarchy2"/>
    <dgm:cxn modelId="{3C474744-90A2-214C-9653-0E1CBA7B0AFC}" srcId="{32C4CBBB-25EE-7E4F-9470-39F124FA1ABE}" destId="{3026C4AA-13F1-9442-ACBD-7381DC832AD0}" srcOrd="0" destOrd="0" parTransId="{68F7D6BC-7548-6C4C-A4F4-5919BCBC33FA}" sibTransId="{727215F4-215C-C545-B648-275A9BE5A6AF}"/>
    <dgm:cxn modelId="{A79DF183-97D5-E048-B580-C82D34759745}" srcId="{6194D96B-B191-204A-BDA4-B779FD67E9ED}" destId="{548CA7E9-E530-5944-8BE9-E547D86A34D8}" srcOrd="1" destOrd="0" parTransId="{18F2302E-2F54-B546-9FD2-8F0DCDA20EC5}" sibTransId="{D61B7D1B-6B59-2E45-B900-95E7E325CB3A}"/>
    <dgm:cxn modelId="{947598F9-789D-BC4D-94F5-6B5A77168A4A}" type="presOf" srcId="{18F2302E-2F54-B546-9FD2-8F0DCDA20EC5}" destId="{CC53AD58-BF08-9042-9EB9-423E425E9488}" srcOrd="1" destOrd="0" presId="urn:microsoft.com/office/officeart/2005/8/layout/hierarchy2"/>
    <dgm:cxn modelId="{20C9A69E-26C0-E743-B1BF-BA84394D9E53}" type="presOf" srcId="{3C1553BD-B5A8-A841-973B-B96D7729352F}" destId="{28735F6D-4F69-9C48-AD4D-88F5EAF16DA9}" srcOrd="0" destOrd="0" presId="urn:microsoft.com/office/officeart/2005/8/layout/hierarchy2"/>
    <dgm:cxn modelId="{BB965714-8ABE-4E40-8703-212ED400AA7C}" type="presOf" srcId="{0DA0D7B1-6968-AC4F-8F5A-DFAA2337A9C9}" destId="{E23F6E99-E9A3-7D41-A652-A25DF6512E68}" srcOrd="0" destOrd="0" presId="urn:microsoft.com/office/officeart/2005/8/layout/hierarchy2"/>
    <dgm:cxn modelId="{FC0F70CE-B467-8548-A87C-88700AD8D082}" srcId="{6194D96B-B191-204A-BDA4-B779FD67E9ED}" destId="{015A38C2-9B50-784E-8348-841439ACE0C2}" srcOrd="0" destOrd="0" parTransId="{0721DA95-8C3E-9C46-BBFE-99424C6CDD2E}" sibTransId="{6565FB87-5DAA-C740-A6E9-AC264A826B96}"/>
    <dgm:cxn modelId="{72622351-C8DA-AA44-8A14-F0FE5BB22881}" type="presOf" srcId="{9CDB2825-99BC-314D-BA3F-BB3B8F3088F2}" destId="{7D308762-4CB5-E348-841C-19825DC34EBB}" srcOrd="0" destOrd="0" presId="urn:microsoft.com/office/officeart/2005/8/layout/hierarchy2"/>
    <dgm:cxn modelId="{7F5CF4CF-5758-6D4B-9372-B5AAFE745786}" srcId="{32C4CBBB-25EE-7E4F-9470-39F124FA1ABE}" destId="{3C1553BD-B5A8-A841-973B-B96D7729352F}" srcOrd="1" destOrd="0" parTransId="{9D0AD9CE-DFA2-8A4F-844A-A32FB9F26AC7}" sibTransId="{1F6E744F-86C3-0441-A634-8BA79B1C89C1}"/>
    <dgm:cxn modelId="{04EC4639-4B27-2C4B-B79D-45A26A6B836A}" type="presOf" srcId="{9F2A5BB2-F356-7747-9D95-707C373835A2}" destId="{F8FAEF2D-AF4D-7647-A65B-450451FE5EA3}" srcOrd="0" destOrd="0" presId="urn:microsoft.com/office/officeart/2005/8/layout/hierarchy2"/>
    <dgm:cxn modelId="{A0DA0417-02EE-814D-AA6D-C81576711860}" srcId="{612220B5-CD5B-ED4A-A56D-DC19D0F9850A}" destId="{32C4CBBB-25EE-7E4F-9470-39F124FA1ABE}" srcOrd="0" destOrd="0" parTransId="{8FAC9EB5-F2A0-9C4C-B2C4-AFD6F01F9EA2}" sibTransId="{0DA38562-C178-9C4C-8400-85D6F62A8747}"/>
    <dgm:cxn modelId="{B8A0DAD2-E385-E342-8BB5-A322E99BE88C}" type="presOf" srcId="{68F7D6BC-7548-6C4C-A4F4-5919BCBC33FA}" destId="{4CCF733C-DBD0-0B47-ABF3-07C7EE88B73F}" srcOrd="1" destOrd="0" presId="urn:microsoft.com/office/officeart/2005/8/layout/hierarchy2"/>
    <dgm:cxn modelId="{C7FF356E-ED40-C046-BBDD-5FF0286AE78C}" type="presOf" srcId="{3026C4AA-13F1-9442-ACBD-7381DC832AD0}" destId="{12540C58-B8DE-E34E-89DD-BDBB152383C0}" srcOrd="0" destOrd="0" presId="urn:microsoft.com/office/officeart/2005/8/layout/hierarchy2"/>
    <dgm:cxn modelId="{760B5DC0-E39B-8645-A0FD-E81C1CF9CE20}" type="presOf" srcId="{0721DA95-8C3E-9C46-BBFE-99424C6CDD2E}" destId="{B4ECA1D1-19B7-754E-BA24-6B3EAAEF85A4}" srcOrd="1" destOrd="0" presId="urn:microsoft.com/office/officeart/2005/8/layout/hierarchy2"/>
    <dgm:cxn modelId="{3931ED76-4DF1-7543-99D3-C821BA7ED62F}" type="presOf" srcId="{0721DA95-8C3E-9C46-BBFE-99424C6CDD2E}" destId="{54A43495-60C7-C74B-8E32-8FE481296C94}" srcOrd="0" destOrd="0" presId="urn:microsoft.com/office/officeart/2005/8/layout/hierarchy2"/>
    <dgm:cxn modelId="{09E4C3B1-506A-4548-88B4-66CB06835C25}" type="presOf" srcId="{244C130D-B688-5F41-86D6-D58C8EA999E6}" destId="{CA87A39F-2F50-824A-8513-30B2CDD561B9}" srcOrd="1" destOrd="0" presId="urn:microsoft.com/office/officeart/2005/8/layout/hierarchy2"/>
    <dgm:cxn modelId="{B3C11906-E97A-6545-B589-D74DA18150D3}" type="presOf" srcId="{68F7D6BC-7548-6C4C-A4F4-5919BCBC33FA}" destId="{2B7577F3-4600-0743-A86B-C2A163580B10}" srcOrd="0" destOrd="0" presId="urn:microsoft.com/office/officeart/2005/8/layout/hierarchy2"/>
    <dgm:cxn modelId="{C364E3F4-34C5-E541-8EBB-1584281FCC82}" type="presOf" srcId="{FB8CEEA9-659F-9C48-875E-17EE8F9773B6}" destId="{026ED9A2-115D-DF4C-AFEF-514F68F9ECF8}" srcOrd="0" destOrd="0" presId="urn:microsoft.com/office/officeart/2005/8/layout/hierarchy2"/>
    <dgm:cxn modelId="{D1320981-E8B8-8443-8457-F1C7BE732772}" type="presOf" srcId="{548CA7E9-E530-5944-8BE9-E547D86A34D8}" destId="{F23007E2-4B94-F344-92A9-35B6B91719C1}" srcOrd="0" destOrd="0" presId="urn:microsoft.com/office/officeart/2005/8/layout/hierarchy2"/>
    <dgm:cxn modelId="{327C2291-F166-2E45-AD7B-2089DEC14423}" type="presOf" srcId="{244C130D-B688-5F41-86D6-D58C8EA999E6}" destId="{FFC14001-43B8-B64C-8413-A962DD540F7E}" srcOrd="0" destOrd="0" presId="urn:microsoft.com/office/officeart/2005/8/layout/hierarchy2"/>
    <dgm:cxn modelId="{52F2501B-4E1D-2549-8707-2D3FFF98FDA7}" srcId="{0DA0D7B1-6968-AC4F-8F5A-DFAA2337A9C9}" destId="{612220B5-CD5B-ED4A-A56D-DC19D0F9850A}" srcOrd="0" destOrd="0" parTransId="{BBFF1B7B-5343-6944-A8BD-19DAD01334BF}" sibTransId="{64908D17-B399-0E43-9C54-26D3BF423128}"/>
    <dgm:cxn modelId="{B497FADE-EC7B-5B41-BDAC-C71FE1533105}" type="presOf" srcId="{9F2A5BB2-F356-7747-9D95-707C373835A2}" destId="{787EDA38-4E15-4349-B916-327362B0D4C6}" srcOrd="1" destOrd="0" presId="urn:microsoft.com/office/officeart/2005/8/layout/hierarchy2"/>
    <dgm:cxn modelId="{E3F30BB3-602F-EB43-83F7-C63DE8AF5B35}" type="presOf" srcId="{32C4CBBB-25EE-7E4F-9470-39F124FA1ABE}" destId="{73971BD3-213E-3047-9F9D-139D7C3BCDEA}" srcOrd="0" destOrd="0" presId="urn:microsoft.com/office/officeart/2005/8/layout/hierarchy2"/>
    <dgm:cxn modelId="{9D8655C7-5523-784A-A8B3-F7C3AF436D88}" srcId="{32C4CBBB-25EE-7E4F-9470-39F124FA1ABE}" destId="{9CDB2825-99BC-314D-BA3F-BB3B8F3088F2}" srcOrd="2" destOrd="0" parTransId="{244C130D-B688-5F41-86D6-D58C8EA999E6}" sibTransId="{0BA050F4-1217-2D42-A904-D7736B7F82E6}"/>
    <dgm:cxn modelId="{70522DCD-E580-DC4F-9A24-14651520584B}" srcId="{6194D96B-B191-204A-BDA4-B779FD67E9ED}" destId="{FB8CEEA9-659F-9C48-875E-17EE8F9773B6}" srcOrd="2" destOrd="0" parTransId="{AF9ACFFB-8FF3-0D4F-9199-0D16E5802101}" sibTransId="{B3CF8566-FB82-FE4E-92FC-40AFA4B9F334}"/>
    <dgm:cxn modelId="{29E3F84D-54BC-E14F-BAD3-4401111E3664}" type="presOf" srcId="{AF9ACFFB-8FF3-0D4F-9199-0D16E5802101}" destId="{8C609D4E-2D7A-534B-8697-5FAB82215EFD}" srcOrd="0" destOrd="0" presId="urn:microsoft.com/office/officeart/2005/8/layout/hierarchy2"/>
    <dgm:cxn modelId="{9C750DC5-2A58-4044-A309-E24CD3DAF72F}" type="presParOf" srcId="{E23F6E99-E9A3-7D41-A652-A25DF6512E68}" destId="{3E6F1834-268E-6942-B169-5A8B907CBABB}" srcOrd="0" destOrd="0" presId="urn:microsoft.com/office/officeart/2005/8/layout/hierarchy2"/>
    <dgm:cxn modelId="{D9A62A76-1146-B247-8F12-B1A9E1948158}" type="presParOf" srcId="{3E6F1834-268E-6942-B169-5A8B907CBABB}" destId="{6EFD882C-FD60-C44C-8CFB-C37D718F8E19}" srcOrd="0" destOrd="0" presId="urn:microsoft.com/office/officeart/2005/8/layout/hierarchy2"/>
    <dgm:cxn modelId="{3B8771D7-8527-E349-BDF8-74355B835ADB}" type="presParOf" srcId="{3E6F1834-268E-6942-B169-5A8B907CBABB}" destId="{75B7CCA3-CCD7-8341-9374-EF30A4362A48}" srcOrd="1" destOrd="0" presId="urn:microsoft.com/office/officeart/2005/8/layout/hierarchy2"/>
    <dgm:cxn modelId="{D078C8B2-3885-7F4D-91D6-0183EB45B977}" type="presParOf" srcId="{75B7CCA3-CCD7-8341-9374-EF30A4362A48}" destId="{ABCEDEE7-834C-744F-A45E-7B7B8151A4C1}" srcOrd="0" destOrd="0" presId="urn:microsoft.com/office/officeart/2005/8/layout/hierarchy2"/>
    <dgm:cxn modelId="{36F0D83D-EB93-EA41-9A53-354E707435A0}" type="presParOf" srcId="{ABCEDEE7-834C-744F-A45E-7B7B8151A4C1}" destId="{C8A508CC-7853-FD41-802C-A9AFEC492625}" srcOrd="0" destOrd="0" presId="urn:microsoft.com/office/officeart/2005/8/layout/hierarchy2"/>
    <dgm:cxn modelId="{B4C13745-8BAF-294B-B0D7-2D39C2A0D334}" type="presParOf" srcId="{75B7CCA3-CCD7-8341-9374-EF30A4362A48}" destId="{812E45F6-B1F4-9646-92A7-5B52D2866005}" srcOrd="1" destOrd="0" presId="urn:microsoft.com/office/officeart/2005/8/layout/hierarchy2"/>
    <dgm:cxn modelId="{043E4A19-DC67-D945-8723-082D153D9DCA}" type="presParOf" srcId="{812E45F6-B1F4-9646-92A7-5B52D2866005}" destId="{73971BD3-213E-3047-9F9D-139D7C3BCDEA}" srcOrd="0" destOrd="0" presId="urn:microsoft.com/office/officeart/2005/8/layout/hierarchy2"/>
    <dgm:cxn modelId="{64F3B397-D498-434E-A465-17F827706894}" type="presParOf" srcId="{812E45F6-B1F4-9646-92A7-5B52D2866005}" destId="{FAC433B8-6732-534F-BEB6-49D30121EF15}" srcOrd="1" destOrd="0" presId="urn:microsoft.com/office/officeart/2005/8/layout/hierarchy2"/>
    <dgm:cxn modelId="{E9911B8C-7436-1446-89BB-3BAED6DE856E}" type="presParOf" srcId="{FAC433B8-6732-534F-BEB6-49D30121EF15}" destId="{2B7577F3-4600-0743-A86B-C2A163580B10}" srcOrd="0" destOrd="0" presId="urn:microsoft.com/office/officeart/2005/8/layout/hierarchy2"/>
    <dgm:cxn modelId="{0A253248-E16C-CC4E-9E2E-55AC74FE7ACB}" type="presParOf" srcId="{2B7577F3-4600-0743-A86B-C2A163580B10}" destId="{4CCF733C-DBD0-0B47-ABF3-07C7EE88B73F}" srcOrd="0" destOrd="0" presId="urn:microsoft.com/office/officeart/2005/8/layout/hierarchy2"/>
    <dgm:cxn modelId="{807B5436-815F-134D-A401-58D0EACC04E9}" type="presParOf" srcId="{FAC433B8-6732-534F-BEB6-49D30121EF15}" destId="{3AD585B6-808E-4045-800E-A6D5F8EBFA2D}" srcOrd="1" destOrd="0" presId="urn:microsoft.com/office/officeart/2005/8/layout/hierarchy2"/>
    <dgm:cxn modelId="{4C164304-AFAD-6E40-BF09-2955B30800EA}" type="presParOf" srcId="{3AD585B6-808E-4045-800E-A6D5F8EBFA2D}" destId="{12540C58-B8DE-E34E-89DD-BDBB152383C0}" srcOrd="0" destOrd="0" presId="urn:microsoft.com/office/officeart/2005/8/layout/hierarchy2"/>
    <dgm:cxn modelId="{49B8BF55-B8E8-FD4A-AD1B-4DBA51C602BF}" type="presParOf" srcId="{3AD585B6-808E-4045-800E-A6D5F8EBFA2D}" destId="{9ECFE663-30AF-D547-9CBA-6263317FE61A}" srcOrd="1" destOrd="0" presId="urn:microsoft.com/office/officeart/2005/8/layout/hierarchy2"/>
    <dgm:cxn modelId="{4CF7DBE8-1D20-1D4B-811D-751176172544}" type="presParOf" srcId="{FAC433B8-6732-534F-BEB6-49D30121EF15}" destId="{9C235321-1A50-FF48-A1F8-D870056EEEF0}" srcOrd="2" destOrd="0" presId="urn:microsoft.com/office/officeart/2005/8/layout/hierarchy2"/>
    <dgm:cxn modelId="{5B7A7E79-54D0-214C-A59B-644E97D65B9E}" type="presParOf" srcId="{9C235321-1A50-FF48-A1F8-D870056EEEF0}" destId="{D3CC2080-4E2A-3348-9992-C495FB5F4A4E}" srcOrd="0" destOrd="0" presId="urn:microsoft.com/office/officeart/2005/8/layout/hierarchy2"/>
    <dgm:cxn modelId="{E55D0BE9-E7B3-A144-A4DF-90E126208D7E}" type="presParOf" srcId="{FAC433B8-6732-534F-BEB6-49D30121EF15}" destId="{A7E85174-E7E8-5540-8EC8-3486A82E967E}" srcOrd="3" destOrd="0" presId="urn:microsoft.com/office/officeart/2005/8/layout/hierarchy2"/>
    <dgm:cxn modelId="{6B132DAD-2A19-A647-B414-4FF1AADE6E3F}" type="presParOf" srcId="{A7E85174-E7E8-5540-8EC8-3486A82E967E}" destId="{28735F6D-4F69-9C48-AD4D-88F5EAF16DA9}" srcOrd="0" destOrd="0" presId="urn:microsoft.com/office/officeart/2005/8/layout/hierarchy2"/>
    <dgm:cxn modelId="{5D8695DF-E4CA-B243-A4EE-E985B88FED72}" type="presParOf" srcId="{A7E85174-E7E8-5540-8EC8-3486A82E967E}" destId="{EEF00E90-05BC-6649-B907-F20D7ACB73A8}" srcOrd="1" destOrd="0" presId="urn:microsoft.com/office/officeart/2005/8/layout/hierarchy2"/>
    <dgm:cxn modelId="{1B4D5673-1C2F-E849-A747-885D9A2E44C9}" type="presParOf" srcId="{FAC433B8-6732-534F-BEB6-49D30121EF15}" destId="{FFC14001-43B8-B64C-8413-A962DD540F7E}" srcOrd="4" destOrd="0" presId="urn:microsoft.com/office/officeart/2005/8/layout/hierarchy2"/>
    <dgm:cxn modelId="{C11ABE77-8113-5D48-98F5-31F2EDC24CD8}" type="presParOf" srcId="{FFC14001-43B8-B64C-8413-A962DD540F7E}" destId="{CA87A39F-2F50-824A-8513-30B2CDD561B9}" srcOrd="0" destOrd="0" presId="urn:microsoft.com/office/officeart/2005/8/layout/hierarchy2"/>
    <dgm:cxn modelId="{AB88E3EF-8C7B-DF4B-A3AC-15A3A42D31E1}" type="presParOf" srcId="{FAC433B8-6732-534F-BEB6-49D30121EF15}" destId="{388896FE-A9BE-E04E-B275-ED08ADAD0EE0}" srcOrd="5" destOrd="0" presId="urn:microsoft.com/office/officeart/2005/8/layout/hierarchy2"/>
    <dgm:cxn modelId="{EE0123FE-9367-0F42-9D93-7C25262511B0}" type="presParOf" srcId="{388896FE-A9BE-E04E-B275-ED08ADAD0EE0}" destId="{7D308762-4CB5-E348-841C-19825DC34EBB}" srcOrd="0" destOrd="0" presId="urn:microsoft.com/office/officeart/2005/8/layout/hierarchy2"/>
    <dgm:cxn modelId="{B18F5D39-5C2C-CD4D-9450-533EBC4A0FA2}" type="presParOf" srcId="{388896FE-A9BE-E04E-B275-ED08ADAD0EE0}" destId="{AB8C8FCA-AE70-7B44-9602-BDEAFE190F66}" srcOrd="1" destOrd="0" presId="urn:microsoft.com/office/officeart/2005/8/layout/hierarchy2"/>
    <dgm:cxn modelId="{B3951D6A-AFC0-3B44-BA35-71FAEBAFE040}" type="presParOf" srcId="{75B7CCA3-CCD7-8341-9374-EF30A4362A48}" destId="{F8FAEF2D-AF4D-7647-A65B-450451FE5EA3}" srcOrd="2" destOrd="0" presId="urn:microsoft.com/office/officeart/2005/8/layout/hierarchy2"/>
    <dgm:cxn modelId="{8737A3BF-6923-F04C-9B29-6F8A8F86780D}" type="presParOf" srcId="{F8FAEF2D-AF4D-7647-A65B-450451FE5EA3}" destId="{787EDA38-4E15-4349-B916-327362B0D4C6}" srcOrd="0" destOrd="0" presId="urn:microsoft.com/office/officeart/2005/8/layout/hierarchy2"/>
    <dgm:cxn modelId="{E3D6F6EB-561F-734C-94E2-856EF4D4B69C}" type="presParOf" srcId="{75B7CCA3-CCD7-8341-9374-EF30A4362A48}" destId="{CE537BC5-F41D-4345-8857-906E826F1D42}" srcOrd="3" destOrd="0" presId="urn:microsoft.com/office/officeart/2005/8/layout/hierarchy2"/>
    <dgm:cxn modelId="{62EFF183-5E64-8F4D-93C9-BD1C0D0C7CCF}" type="presParOf" srcId="{CE537BC5-F41D-4345-8857-906E826F1D42}" destId="{8DCF69B1-D50D-194D-9793-DDE7F6CEDEC5}" srcOrd="0" destOrd="0" presId="urn:microsoft.com/office/officeart/2005/8/layout/hierarchy2"/>
    <dgm:cxn modelId="{8CF163E9-E114-0F4C-B567-DC958052AE6B}" type="presParOf" srcId="{CE537BC5-F41D-4345-8857-906E826F1D42}" destId="{1EDC75FC-0BB2-1F4F-B401-EA14884D51FC}" srcOrd="1" destOrd="0" presId="urn:microsoft.com/office/officeart/2005/8/layout/hierarchy2"/>
    <dgm:cxn modelId="{54D95E2D-7AE4-DF4E-81DF-2D61F0E8FABF}" type="presParOf" srcId="{1EDC75FC-0BB2-1F4F-B401-EA14884D51FC}" destId="{54A43495-60C7-C74B-8E32-8FE481296C94}" srcOrd="0" destOrd="0" presId="urn:microsoft.com/office/officeart/2005/8/layout/hierarchy2"/>
    <dgm:cxn modelId="{1120E2EC-F360-A041-97FE-A289472F9969}" type="presParOf" srcId="{54A43495-60C7-C74B-8E32-8FE481296C94}" destId="{B4ECA1D1-19B7-754E-BA24-6B3EAAEF85A4}" srcOrd="0" destOrd="0" presId="urn:microsoft.com/office/officeart/2005/8/layout/hierarchy2"/>
    <dgm:cxn modelId="{09DB990E-EBC2-7249-90F2-CF0B9F10B1E4}" type="presParOf" srcId="{1EDC75FC-0BB2-1F4F-B401-EA14884D51FC}" destId="{316C82BD-F4F0-884E-8625-CB93F81F01A3}" srcOrd="1" destOrd="0" presId="urn:microsoft.com/office/officeart/2005/8/layout/hierarchy2"/>
    <dgm:cxn modelId="{AF2F48C8-93C5-E445-A72B-2EDEACD4425A}" type="presParOf" srcId="{316C82BD-F4F0-884E-8625-CB93F81F01A3}" destId="{7E4AD91D-E059-D445-8060-FD1BFC484CDC}" srcOrd="0" destOrd="0" presId="urn:microsoft.com/office/officeart/2005/8/layout/hierarchy2"/>
    <dgm:cxn modelId="{BFE4680E-C196-194F-8244-C5E6310CB435}" type="presParOf" srcId="{316C82BD-F4F0-884E-8625-CB93F81F01A3}" destId="{6E45245C-DFD4-ED45-A00F-6538F8DC12C8}" srcOrd="1" destOrd="0" presId="urn:microsoft.com/office/officeart/2005/8/layout/hierarchy2"/>
    <dgm:cxn modelId="{4C34C477-EC2A-6545-8EFB-FE7DA9236E20}" type="presParOf" srcId="{1EDC75FC-0BB2-1F4F-B401-EA14884D51FC}" destId="{EEC137F6-C272-AB44-B80D-2A146B9DDDDC}" srcOrd="2" destOrd="0" presId="urn:microsoft.com/office/officeart/2005/8/layout/hierarchy2"/>
    <dgm:cxn modelId="{D7E7EBA8-2FD4-5340-BEA7-1C9EBC787F1E}" type="presParOf" srcId="{EEC137F6-C272-AB44-B80D-2A146B9DDDDC}" destId="{CC53AD58-BF08-9042-9EB9-423E425E9488}" srcOrd="0" destOrd="0" presId="urn:microsoft.com/office/officeart/2005/8/layout/hierarchy2"/>
    <dgm:cxn modelId="{BA29CF5E-E1C3-1640-86F0-FDB58E89D639}" type="presParOf" srcId="{1EDC75FC-0BB2-1F4F-B401-EA14884D51FC}" destId="{B7B7F6D6-1D13-7948-8276-A3E9FB120AD3}" srcOrd="3" destOrd="0" presId="urn:microsoft.com/office/officeart/2005/8/layout/hierarchy2"/>
    <dgm:cxn modelId="{67668AEC-5370-FC40-9D3E-C9EFA7B1A3EA}" type="presParOf" srcId="{B7B7F6D6-1D13-7948-8276-A3E9FB120AD3}" destId="{F23007E2-4B94-F344-92A9-35B6B91719C1}" srcOrd="0" destOrd="0" presId="urn:microsoft.com/office/officeart/2005/8/layout/hierarchy2"/>
    <dgm:cxn modelId="{7A11C688-6271-7D49-B82A-8ED866155FF8}" type="presParOf" srcId="{B7B7F6D6-1D13-7948-8276-A3E9FB120AD3}" destId="{DB1340F1-FA78-6C4C-91B1-8ACFBEE26CDF}" srcOrd="1" destOrd="0" presId="urn:microsoft.com/office/officeart/2005/8/layout/hierarchy2"/>
    <dgm:cxn modelId="{6CC2CBFD-170E-6143-8E8F-907462D445A9}" type="presParOf" srcId="{1EDC75FC-0BB2-1F4F-B401-EA14884D51FC}" destId="{8C609D4E-2D7A-534B-8697-5FAB82215EFD}" srcOrd="4" destOrd="0" presId="urn:microsoft.com/office/officeart/2005/8/layout/hierarchy2"/>
    <dgm:cxn modelId="{77A1D394-EEE4-874E-9F6B-170D35B7D413}" type="presParOf" srcId="{8C609D4E-2D7A-534B-8697-5FAB82215EFD}" destId="{4CAE5F8C-D4F9-1143-9C03-556788E692AA}" srcOrd="0" destOrd="0" presId="urn:microsoft.com/office/officeart/2005/8/layout/hierarchy2"/>
    <dgm:cxn modelId="{7C4B1860-97E5-8A40-BBBE-B79B3F037DF9}" type="presParOf" srcId="{1EDC75FC-0BB2-1F4F-B401-EA14884D51FC}" destId="{50D2454C-6D63-A44A-BBA7-09D2723E7B66}" srcOrd="5" destOrd="0" presId="urn:microsoft.com/office/officeart/2005/8/layout/hierarchy2"/>
    <dgm:cxn modelId="{6D550330-33B5-5E45-A7C1-B3C1C18A2EFA}" type="presParOf" srcId="{50D2454C-6D63-A44A-BBA7-09D2723E7B66}" destId="{026ED9A2-115D-DF4C-AFEF-514F68F9ECF8}" srcOrd="0" destOrd="0" presId="urn:microsoft.com/office/officeart/2005/8/layout/hierarchy2"/>
    <dgm:cxn modelId="{E5AB2E83-5FA4-AA49-97BE-7397B1547457}" type="presParOf" srcId="{50D2454C-6D63-A44A-BBA7-09D2723E7B66}" destId="{EBA89B64-FCCE-BA41-A4CB-14290478B7F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D882C-FD60-C44C-8CFB-C37D718F8E19}">
      <dsp:nvSpPr>
        <dsp:cNvPr id="0" name=""/>
        <dsp:cNvSpPr/>
      </dsp:nvSpPr>
      <dsp:spPr>
        <a:xfrm>
          <a:off x="267899" y="2518171"/>
          <a:ext cx="1743905" cy="871952"/>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30000"/>
                <a:alpha val="50000"/>
                <a:satMod val="150000"/>
              </a:schemeClr>
              <a:schemeClr val="accent1">
                <a:hueOff val="0"/>
                <a:satOff val="0"/>
                <a:lumOff val="0"/>
                <a:alphaOff val="0"/>
                <a:tint val="50000"/>
                <a:alpha val="10000"/>
                <a:satMod val="150000"/>
              </a:schemeClr>
            </a:duotone>
          </a:blip>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Subjects</a:t>
          </a:r>
          <a:endParaRPr lang="en-US" sz="2600" kern="1200" dirty="0"/>
        </a:p>
      </dsp:txBody>
      <dsp:txXfrm>
        <a:off x="293438" y="2543710"/>
        <a:ext cx="1692827" cy="820874"/>
      </dsp:txXfrm>
    </dsp:sp>
    <dsp:sp modelId="{ABCEDEE7-834C-744F-A45E-7B7B8151A4C1}">
      <dsp:nvSpPr>
        <dsp:cNvPr id="0" name=""/>
        <dsp:cNvSpPr/>
      </dsp:nvSpPr>
      <dsp:spPr>
        <a:xfrm rot="19341695">
          <a:off x="1874858" y="2538997"/>
          <a:ext cx="1316032" cy="26630"/>
        </a:xfrm>
        <a:custGeom>
          <a:avLst/>
          <a:gdLst/>
          <a:ahLst/>
          <a:cxnLst/>
          <a:rect l="0" t="0" r="0" b="0"/>
          <a:pathLst>
            <a:path>
              <a:moveTo>
                <a:pt x="0" y="13315"/>
              </a:moveTo>
              <a:lnTo>
                <a:pt x="1316032" y="13315"/>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99974" y="2519411"/>
        <a:ext cx="65801" cy="65801"/>
      </dsp:txXfrm>
    </dsp:sp>
    <dsp:sp modelId="{73971BD3-213E-3047-9F9D-139D7C3BCDEA}">
      <dsp:nvSpPr>
        <dsp:cNvPr id="0" name=""/>
        <dsp:cNvSpPr/>
      </dsp:nvSpPr>
      <dsp:spPr>
        <a:xfrm>
          <a:off x="3053945" y="1714501"/>
          <a:ext cx="1743905" cy="871952"/>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30000"/>
                <a:alpha val="50000"/>
                <a:satMod val="150000"/>
              </a:schemeClr>
              <a:schemeClr val="accent1">
                <a:hueOff val="0"/>
                <a:satOff val="0"/>
                <a:lumOff val="0"/>
                <a:alphaOff val="0"/>
                <a:tint val="50000"/>
                <a:alpha val="10000"/>
                <a:satMod val="150000"/>
              </a:schemeClr>
            </a:duotone>
          </a:blip>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30-second commercial</a:t>
          </a:r>
          <a:endParaRPr lang="en-US" sz="2600" kern="1200" dirty="0"/>
        </a:p>
      </dsp:txBody>
      <dsp:txXfrm>
        <a:off x="3079484" y="1740040"/>
        <a:ext cx="1692827" cy="820874"/>
      </dsp:txXfrm>
    </dsp:sp>
    <dsp:sp modelId="{2B7577F3-4600-0743-A86B-C2A163580B10}">
      <dsp:nvSpPr>
        <dsp:cNvPr id="0" name=""/>
        <dsp:cNvSpPr/>
      </dsp:nvSpPr>
      <dsp:spPr>
        <a:xfrm rot="17687406">
          <a:off x="4250776" y="1281889"/>
          <a:ext cx="1884170" cy="26630"/>
        </a:xfrm>
        <a:custGeom>
          <a:avLst/>
          <a:gdLst/>
          <a:ahLst/>
          <a:cxnLst/>
          <a:rect l="0" t="0" r="0" b="0"/>
          <a:pathLst>
            <a:path>
              <a:moveTo>
                <a:pt x="0" y="13315"/>
              </a:moveTo>
              <a:lnTo>
                <a:pt x="1884170" y="13315"/>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5145757" y="1248101"/>
        <a:ext cx="94208" cy="94208"/>
      </dsp:txXfrm>
    </dsp:sp>
    <dsp:sp modelId="{12540C58-B8DE-E34E-89DD-BDBB152383C0}">
      <dsp:nvSpPr>
        <dsp:cNvPr id="0" name=""/>
        <dsp:cNvSpPr/>
      </dsp:nvSpPr>
      <dsp:spPr>
        <a:xfrm>
          <a:off x="5587874" y="3956"/>
          <a:ext cx="1743905" cy="871952"/>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30000"/>
                <a:alpha val="50000"/>
                <a:satMod val="150000"/>
              </a:schemeClr>
              <a:schemeClr val="accent1">
                <a:hueOff val="0"/>
                <a:satOff val="0"/>
                <a:lumOff val="0"/>
                <a:alphaOff val="0"/>
                <a:tint val="50000"/>
                <a:alpha val="10000"/>
                <a:satMod val="150000"/>
              </a:schemeClr>
            </a:duotone>
          </a:blip>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1 time</a:t>
          </a:r>
          <a:endParaRPr lang="en-US" sz="2600" kern="1200" dirty="0"/>
        </a:p>
      </dsp:txBody>
      <dsp:txXfrm>
        <a:off x="5613413" y="29495"/>
        <a:ext cx="1692827" cy="820874"/>
      </dsp:txXfrm>
    </dsp:sp>
    <dsp:sp modelId="{9C235321-1A50-FF48-A1F8-D870056EEEF0}">
      <dsp:nvSpPr>
        <dsp:cNvPr id="0" name=""/>
        <dsp:cNvSpPr/>
      </dsp:nvSpPr>
      <dsp:spPr>
        <a:xfrm rot="19088531">
          <a:off x="4662504" y="1783262"/>
          <a:ext cx="1060715" cy="26630"/>
        </a:xfrm>
        <a:custGeom>
          <a:avLst/>
          <a:gdLst/>
          <a:ahLst/>
          <a:cxnLst/>
          <a:rect l="0" t="0" r="0" b="0"/>
          <a:pathLst>
            <a:path>
              <a:moveTo>
                <a:pt x="0" y="13315"/>
              </a:moveTo>
              <a:lnTo>
                <a:pt x="1060715" y="13315"/>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66344" y="1770060"/>
        <a:ext cx="53035" cy="53035"/>
      </dsp:txXfrm>
    </dsp:sp>
    <dsp:sp modelId="{28735F6D-4F69-9C48-AD4D-88F5EAF16DA9}">
      <dsp:nvSpPr>
        <dsp:cNvPr id="0" name=""/>
        <dsp:cNvSpPr/>
      </dsp:nvSpPr>
      <dsp:spPr>
        <a:xfrm>
          <a:off x="5587874" y="1006702"/>
          <a:ext cx="1743905" cy="871952"/>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30000"/>
                <a:alpha val="50000"/>
                <a:satMod val="150000"/>
              </a:schemeClr>
              <a:schemeClr val="accent1">
                <a:hueOff val="0"/>
                <a:satOff val="0"/>
                <a:lumOff val="0"/>
                <a:alphaOff val="0"/>
                <a:tint val="50000"/>
                <a:alpha val="10000"/>
                <a:satMod val="150000"/>
              </a:schemeClr>
            </a:duotone>
          </a:blip>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3 times</a:t>
          </a:r>
          <a:endParaRPr lang="en-US" sz="2600" kern="1200" dirty="0"/>
        </a:p>
      </dsp:txBody>
      <dsp:txXfrm>
        <a:off x="5613413" y="1032241"/>
        <a:ext cx="1692827" cy="820874"/>
      </dsp:txXfrm>
    </dsp:sp>
    <dsp:sp modelId="{FFC14001-43B8-B64C-8413-A962DD540F7E}">
      <dsp:nvSpPr>
        <dsp:cNvPr id="0" name=""/>
        <dsp:cNvSpPr/>
      </dsp:nvSpPr>
      <dsp:spPr>
        <a:xfrm rot="1228354">
          <a:off x="4771219" y="2284635"/>
          <a:ext cx="843286" cy="26630"/>
        </a:xfrm>
        <a:custGeom>
          <a:avLst/>
          <a:gdLst/>
          <a:ahLst/>
          <a:cxnLst/>
          <a:rect l="0" t="0" r="0" b="0"/>
          <a:pathLst>
            <a:path>
              <a:moveTo>
                <a:pt x="0" y="13315"/>
              </a:moveTo>
              <a:lnTo>
                <a:pt x="843286" y="13315"/>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71780" y="2276868"/>
        <a:ext cx="42164" cy="42164"/>
      </dsp:txXfrm>
    </dsp:sp>
    <dsp:sp modelId="{7D308762-4CB5-E348-841C-19825DC34EBB}">
      <dsp:nvSpPr>
        <dsp:cNvPr id="0" name=""/>
        <dsp:cNvSpPr/>
      </dsp:nvSpPr>
      <dsp:spPr>
        <a:xfrm>
          <a:off x="5587874" y="2009447"/>
          <a:ext cx="1743905" cy="871952"/>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30000"/>
                <a:alpha val="50000"/>
                <a:satMod val="150000"/>
              </a:schemeClr>
              <a:schemeClr val="accent1">
                <a:hueOff val="0"/>
                <a:satOff val="0"/>
                <a:lumOff val="0"/>
                <a:alphaOff val="0"/>
                <a:tint val="50000"/>
                <a:alpha val="10000"/>
                <a:satMod val="150000"/>
              </a:schemeClr>
            </a:duotone>
          </a:blip>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5 times</a:t>
          </a:r>
          <a:endParaRPr lang="en-US" sz="2600" kern="1200" dirty="0"/>
        </a:p>
      </dsp:txBody>
      <dsp:txXfrm>
        <a:off x="5613413" y="2034986"/>
        <a:ext cx="1692827" cy="820874"/>
      </dsp:txXfrm>
    </dsp:sp>
    <dsp:sp modelId="{F8FAEF2D-AF4D-7647-A65B-450451FE5EA3}">
      <dsp:nvSpPr>
        <dsp:cNvPr id="0" name=""/>
        <dsp:cNvSpPr/>
      </dsp:nvSpPr>
      <dsp:spPr>
        <a:xfrm rot="2384116">
          <a:off x="1847237" y="3396248"/>
          <a:ext cx="1424865" cy="26630"/>
        </a:xfrm>
        <a:custGeom>
          <a:avLst/>
          <a:gdLst/>
          <a:ahLst/>
          <a:cxnLst/>
          <a:rect l="0" t="0" r="0" b="0"/>
          <a:pathLst>
            <a:path>
              <a:moveTo>
                <a:pt x="0" y="13315"/>
              </a:moveTo>
              <a:lnTo>
                <a:pt x="1424865" y="13315"/>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24048" y="3373942"/>
        <a:ext cx="71243" cy="71243"/>
      </dsp:txXfrm>
    </dsp:sp>
    <dsp:sp modelId="{8DCF69B1-D50D-194D-9793-DDE7F6CEDEC5}">
      <dsp:nvSpPr>
        <dsp:cNvPr id="0" name=""/>
        <dsp:cNvSpPr/>
      </dsp:nvSpPr>
      <dsp:spPr>
        <a:xfrm>
          <a:off x="3107535" y="3429004"/>
          <a:ext cx="1743905" cy="871952"/>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30000"/>
                <a:alpha val="50000"/>
                <a:satMod val="150000"/>
              </a:schemeClr>
              <a:schemeClr val="accent1">
                <a:hueOff val="0"/>
                <a:satOff val="0"/>
                <a:lumOff val="0"/>
                <a:alphaOff val="0"/>
                <a:tint val="50000"/>
                <a:alpha val="10000"/>
                <a:satMod val="150000"/>
              </a:schemeClr>
            </a:duotone>
          </a:blip>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90-second commercial</a:t>
          </a:r>
          <a:endParaRPr lang="en-US" sz="2600" kern="1200" dirty="0"/>
        </a:p>
      </dsp:txBody>
      <dsp:txXfrm>
        <a:off x="3133074" y="3454543"/>
        <a:ext cx="1692827" cy="820874"/>
      </dsp:txXfrm>
    </dsp:sp>
    <dsp:sp modelId="{54A43495-60C7-C74B-8E32-8FE481296C94}">
      <dsp:nvSpPr>
        <dsp:cNvPr id="0" name=""/>
        <dsp:cNvSpPr/>
      </dsp:nvSpPr>
      <dsp:spPr>
        <a:xfrm rot="19829446">
          <a:off x="4796553" y="3643259"/>
          <a:ext cx="846206" cy="26630"/>
        </a:xfrm>
        <a:custGeom>
          <a:avLst/>
          <a:gdLst/>
          <a:ahLst/>
          <a:cxnLst/>
          <a:rect l="0" t="0" r="0" b="0"/>
          <a:pathLst>
            <a:path>
              <a:moveTo>
                <a:pt x="0" y="13315"/>
              </a:moveTo>
              <a:lnTo>
                <a:pt x="846206" y="13315"/>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98502" y="3635419"/>
        <a:ext cx="42310" cy="42310"/>
      </dsp:txXfrm>
    </dsp:sp>
    <dsp:sp modelId="{7E4AD91D-E059-D445-8060-FD1BFC484CDC}">
      <dsp:nvSpPr>
        <dsp:cNvPr id="0" name=""/>
        <dsp:cNvSpPr/>
      </dsp:nvSpPr>
      <dsp:spPr>
        <a:xfrm>
          <a:off x="5587874" y="3012193"/>
          <a:ext cx="1743905" cy="871952"/>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30000"/>
                <a:alpha val="50000"/>
                <a:satMod val="150000"/>
              </a:schemeClr>
              <a:schemeClr val="accent1">
                <a:hueOff val="0"/>
                <a:satOff val="0"/>
                <a:lumOff val="0"/>
                <a:alphaOff val="0"/>
                <a:tint val="50000"/>
                <a:alpha val="10000"/>
                <a:satMod val="150000"/>
              </a:schemeClr>
            </a:duotone>
          </a:blip>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1 time</a:t>
          </a:r>
          <a:endParaRPr lang="en-US" sz="2600" kern="1200" dirty="0"/>
        </a:p>
      </dsp:txBody>
      <dsp:txXfrm>
        <a:off x="5613413" y="3037732"/>
        <a:ext cx="1692827" cy="820874"/>
      </dsp:txXfrm>
    </dsp:sp>
    <dsp:sp modelId="{EEC137F6-C272-AB44-B80D-2A146B9DDDDC}">
      <dsp:nvSpPr>
        <dsp:cNvPr id="0" name=""/>
        <dsp:cNvSpPr/>
      </dsp:nvSpPr>
      <dsp:spPr>
        <a:xfrm rot="2310426">
          <a:off x="4749111" y="4144632"/>
          <a:ext cx="941092" cy="26630"/>
        </a:xfrm>
        <a:custGeom>
          <a:avLst/>
          <a:gdLst/>
          <a:ahLst/>
          <a:cxnLst/>
          <a:rect l="0" t="0" r="0" b="0"/>
          <a:pathLst>
            <a:path>
              <a:moveTo>
                <a:pt x="0" y="13315"/>
              </a:moveTo>
              <a:lnTo>
                <a:pt x="941092" y="13315"/>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96130" y="4134420"/>
        <a:ext cx="47054" cy="47054"/>
      </dsp:txXfrm>
    </dsp:sp>
    <dsp:sp modelId="{F23007E2-4B94-F344-92A9-35B6B91719C1}">
      <dsp:nvSpPr>
        <dsp:cNvPr id="0" name=""/>
        <dsp:cNvSpPr/>
      </dsp:nvSpPr>
      <dsp:spPr>
        <a:xfrm>
          <a:off x="5587874" y="4014938"/>
          <a:ext cx="1743905" cy="871952"/>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30000"/>
                <a:alpha val="50000"/>
                <a:satMod val="150000"/>
              </a:schemeClr>
              <a:schemeClr val="accent1">
                <a:hueOff val="0"/>
                <a:satOff val="0"/>
                <a:lumOff val="0"/>
                <a:alphaOff val="0"/>
                <a:tint val="50000"/>
                <a:alpha val="10000"/>
                <a:satMod val="150000"/>
              </a:schemeClr>
            </a:duotone>
          </a:blip>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3 times</a:t>
          </a:r>
          <a:endParaRPr lang="en-US" sz="2600" kern="1200" dirty="0"/>
        </a:p>
      </dsp:txBody>
      <dsp:txXfrm>
        <a:off x="5613413" y="4040477"/>
        <a:ext cx="1692827" cy="820874"/>
      </dsp:txXfrm>
    </dsp:sp>
    <dsp:sp modelId="{8C609D4E-2D7A-534B-8697-5FAB82215EFD}">
      <dsp:nvSpPr>
        <dsp:cNvPr id="0" name=""/>
        <dsp:cNvSpPr/>
      </dsp:nvSpPr>
      <dsp:spPr>
        <a:xfrm rot="3907793">
          <a:off x="4344123" y="4646005"/>
          <a:ext cx="1751068" cy="26630"/>
        </a:xfrm>
        <a:custGeom>
          <a:avLst/>
          <a:gdLst/>
          <a:ahLst/>
          <a:cxnLst/>
          <a:rect l="0" t="0" r="0" b="0"/>
          <a:pathLst>
            <a:path>
              <a:moveTo>
                <a:pt x="0" y="13315"/>
              </a:moveTo>
              <a:lnTo>
                <a:pt x="1751068" y="13315"/>
              </a:lnTo>
            </a:path>
          </a:pathLst>
        </a:custGeom>
        <a:noFill/>
        <a:ln w="190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5175880" y="4615543"/>
        <a:ext cx="87553" cy="87553"/>
      </dsp:txXfrm>
    </dsp:sp>
    <dsp:sp modelId="{026ED9A2-115D-DF4C-AFEF-514F68F9ECF8}">
      <dsp:nvSpPr>
        <dsp:cNvPr id="0" name=""/>
        <dsp:cNvSpPr/>
      </dsp:nvSpPr>
      <dsp:spPr>
        <a:xfrm>
          <a:off x="5587874" y="5017684"/>
          <a:ext cx="1743905" cy="871952"/>
        </a:xfrm>
        <a:prstGeom prst="roundRect">
          <a:avLst>
            <a:gd name="adj" fmla="val 10000"/>
          </a:avLst>
        </a:prstGeom>
        <a:blipFill rotWithShape="0">
          <a:blip xmlns:r="http://schemas.openxmlformats.org/officeDocument/2006/relationships" r:embed="rId1">
            <a:duotone>
              <a:schemeClr val="accent1">
                <a:hueOff val="0"/>
                <a:satOff val="0"/>
                <a:lumOff val="0"/>
                <a:alphaOff val="0"/>
                <a:shade val="30000"/>
                <a:alpha val="50000"/>
                <a:satMod val="150000"/>
              </a:schemeClr>
              <a:schemeClr val="accent1">
                <a:hueOff val="0"/>
                <a:satOff val="0"/>
                <a:lumOff val="0"/>
                <a:alphaOff val="0"/>
                <a:tint val="50000"/>
                <a:alpha val="10000"/>
                <a:satMod val="150000"/>
              </a:schemeClr>
            </a:duotone>
          </a:blip>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5 times</a:t>
          </a:r>
          <a:endParaRPr lang="en-US" sz="2600" kern="1200" dirty="0"/>
        </a:p>
      </dsp:txBody>
      <dsp:txXfrm>
        <a:off x="5613413" y="5043223"/>
        <a:ext cx="1692827" cy="8208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025559-9FA1-3645-AEF9-97B6354A97A0}" type="datetimeFigureOut">
              <a:rPr lang="en-US" smtClean="0"/>
              <a:t>10/12/15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70F7B7-9EC3-E647-A754-B9C940402B49}" type="slidenum">
              <a:rPr lang="en-US" smtClean="0"/>
              <a:t>‹#›</a:t>
            </a:fld>
            <a:endParaRPr lang="en-US"/>
          </a:p>
        </p:txBody>
      </p:sp>
    </p:spTree>
    <p:extLst>
      <p:ext uri="{BB962C8B-B14F-4D97-AF65-F5344CB8AC3E}">
        <p14:creationId xmlns:p14="http://schemas.microsoft.com/office/powerpoint/2010/main" val="5955615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000">
                <a:solidFill>
                  <a:srgbClr val="727272"/>
                </a:solidFill>
                <a:latin typeface="Marker Felt" charset="0"/>
                <a:ea typeface="ＭＳ Ｐゴシック" charset="0"/>
                <a:cs typeface="Marker Felt" charset="0"/>
                <a:sym typeface="Marker Felt" charset="0"/>
              </a:defRPr>
            </a:lvl1pPr>
            <a:lvl2pPr marL="37931725" indent="-37474525" eaLnBrk="0" hangingPunct="0">
              <a:defRPr sz="3000">
                <a:solidFill>
                  <a:srgbClr val="727272"/>
                </a:solidFill>
                <a:latin typeface="Marker Felt" charset="0"/>
                <a:ea typeface="Marker Felt" charset="0"/>
                <a:cs typeface="Marker Felt" charset="0"/>
                <a:sym typeface="Marker Felt" charset="0"/>
              </a:defRPr>
            </a:lvl2pPr>
            <a:lvl3pPr eaLnBrk="0" hangingPunct="0">
              <a:defRPr sz="3000">
                <a:solidFill>
                  <a:srgbClr val="727272"/>
                </a:solidFill>
                <a:latin typeface="Marker Felt" charset="0"/>
                <a:ea typeface="Marker Felt" charset="0"/>
                <a:cs typeface="Marker Felt" charset="0"/>
                <a:sym typeface="Marker Felt" charset="0"/>
              </a:defRPr>
            </a:lvl3pPr>
            <a:lvl4pPr eaLnBrk="0" hangingPunct="0">
              <a:defRPr sz="3000">
                <a:solidFill>
                  <a:srgbClr val="727272"/>
                </a:solidFill>
                <a:latin typeface="Marker Felt" charset="0"/>
                <a:ea typeface="Marker Felt" charset="0"/>
                <a:cs typeface="Marker Felt" charset="0"/>
                <a:sym typeface="Marker Felt" charset="0"/>
              </a:defRPr>
            </a:lvl4pPr>
            <a:lvl5pPr eaLnBrk="0" hangingPunct="0">
              <a:defRPr sz="3000">
                <a:solidFill>
                  <a:srgbClr val="727272"/>
                </a:solidFill>
                <a:latin typeface="Marker Felt" charset="0"/>
                <a:ea typeface="Marker Felt" charset="0"/>
                <a:cs typeface="Marker Felt" charset="0"/>
                <a:sym typeface="Marker Felt" charset="0"/>
              </a:defRPr>
            </a:lvl5pPr>
            <a:lvl6pPr marL="4572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6pPr>
            <a:lvl7pPr marL="9144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7pPr>
            <a:lvl8pPr marL="13716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8pPr>
            <a:lvl9pPr marL="18288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9pPr>
          </a:lstStyle>
          <a:p>
            <a:pPr eaLnBrk="1" hangingPunct="1"/>
            <a:fld id="{B47F8BFE-C77F-0E43-803D-8D3751AC1AC0}" type="slidenum">
              <a:rPr lang="en-US" sz="1200"/>
              <a:pPr eaLnBrk="1" hangingPunct="1"/>
              <a:t>13</a:t>
            </a:fld>
            <a:endParaRPr lang="en-US" sz="1200" dirty="0"/>
          </a:p>
        </p:txBody>
      </p:sp>
      <p:sp>
        <p:nvSpPr>
          <p:cNvPr id="150531" name="Rectangle 2"/>
          <p:cNvSpPr>
            <a:spLocks noGrp="1" noRot="1" noChangeAspect="1" noChangeArrowheads="1" noTextEdit="1"/>
          </p:cNvSpPr>
          <p:nvPr>
            <p:ph type="sldImg"/>
          </p:nvPr>
        </p:nvSpPr>
        <p:spPr>
          <a:ln/>
        </p:spPr>
      </p:sp>
      <p:sp>
        <p:nvSpPr>
          <p:cNvPr id="15053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Marker Felt"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000">
                <a:solidFill>
                  <a:srgbClr val="727272"/>
                </a:solidFill>
                <a:latin typeface="Marker Felt" charset="0"/>
                <a:ea typeface="ＭＳ Ｐゴシック" charset="0"/>
                <a:cs typeface="Marker Felt" charset="0"/>
                <a:sym typeface="Marker Felt" charset="0"/>
              </a:defRPr>
            </a:lvl1pPr>
            <a:lvl2pPr marL="37931725" indent="-37474525" eaLnBrk="0" hangingPunct="0">
              <a:defRPr sz="3000">
                <a:solidFill>
                  <a:srgbClr val="727272"/>
                </a:solidFill>
                <a:latin typeface="Marker Felt" charset="0"/>
                <a:ea typeface="Marker Felt" charset="0"/>
                <a:cs typeface="Marker Felt" charset="0"/>
                <a:sym typeface="Marker Felt" charset="0"/>
              </a:defRPr>
            </a:lvl2pPr>
            <a:lvl3pPr eaLnBrk="0" hangingPunct="0">
              <a:defRPr sz="3000">
                <a:solidFill>
                  <a:srgbClr val="727272"/>
                </a:solidFill>
                <a:latin typeface="Marker Felt" charset="0"/>
                <a:ea typeface="Marker Felt" charset="0"/>
                <a:cs typeface="Marker Felt" charset="0"/>
                <a:sym typeface="Marker Felt" charset="0"/>
              </a:defRPr>
            </a:lvl3pPr>
            <a:lvl4pPr eaLnBrk="0" hangingPunct="0">
              <a:defRPr sz="3000">
                <a:solidFill>
                  <a:srgbClr val="727272"/>
                </a:solidFill>
                <a:latin typeface="Marker Felt" charset="0"/>
                <a:ea typeface="Marker Felt" charset="0"/>
                <a:cs typeface="Marker Felt" charset="0"/>
                <a:sym typeface="Marker Felt" charset="0"/>
              </a:defRPr>
            </a:lvl4pPr>
            <a:lvl5pPr eaLnBrk="0" hangingPunct="0">
              <a:defRPr sz="3000">
                <a:solidFill>
                  <a:srgbClr val="727272"/>
                </a:solidFill>
                <a:latin typeface="Marker Felt" charset="0"/>
                <a:ea typeface="Marker Felt" charset="0"/>
                <a:cs typeface="Marker Felt" charset="0"/>
                <a:sym typeface="Marker Felt" charset="0"/>
              </a:defRPr>
            </a:lvl5pPr>
            <a:lvl6pPr marL="4572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6pPr>
            <a:lvl7pPr marL="9144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7pPr>
            <a:lvl8pPr marL="13716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8pPr>
            <a:lvl9pPr marL="18288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9pPr>
          </a:lstStyle>
          <a:p>
            <a:pPr eaLnBrk="1" hangingPunct="1"/>
            <a:fld id="{AFA1A7AA-1C8A-FD4B-81EE-D7CD3666C079}" type="slidenum">
              <a:rPr lang="en-US" sz="1200"/>
              <a:pPr eaLnBrk="1" hangingPunct="1"/>
              <a:t>15</a:t>
            </a:fld>
            <a:endParaRPr lang="en-US" sz="1200" dirty="0"/>
          </a:p>
        </p:txBody>
      </p:sp>
      <p:sp>
        <p:nvSpPr>
          <p:cNvPr id="153603" name="Rectangle 2"/>
          <p:cNvSpPr>
            <a:spLocks noGrp="1" noRot="1" noChangeAspect="1" noChangeArrowheads="1" noTextEdit="1"/>
          </p:cNvSpPr>
          <p:nvPr>
            <p:ph type="sldImg"/>
          </p:nvPr>
        </p:nvSpPr>
        <p:spPr>
          <a:ln/>
        </p:spPr>
      </p:sp>
      <p:sp>
        <p:nvSpPr>
          <p:cNvPr id="153604"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Marker Felt"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000">
                <a:solidFill>
                  <a:srgbClr val="727272"/>
                </a:solidFill>
                <a:latin typeface="Marker Felt" charset="0"/>
                <a:ea typeface="ＭＳ Ｐゴシック" charset="0"/>
                <a:cs typeface="Marker Felt" charset="0"/>
                <a:sym typeface="Marker Felt" charset="0"/>
              </a:defRPr>
            </a:lvl1pPr>
            <a:lvl2pPr marL="37931725" indent="-37474525" eaLnBrk="0" hangingPunct="0">
              <a:defRPr sz="3000">
                <a:solidFill>
                  <a:srgbClr val="727272"/>
                </a:solidFill>
                <a:latin typeface="Marker Felt" charset="0"/>
                <a:ea typeface="Marker Felt" charset="0"/>
                <a:cs typeface="Marker Felt" charset="0"/>
                <a:sym typeface="Marker Felt" charset="0"/>
              </a:defRPr>
            </a:lvl2pPr>
            <a:lvl3pPr eaLnBrk="0" hangingPunct="0">
              <a:defRPr sz="3000">
                <a:solidFill>
                  <a:srgbClr val="727272"/>
                </a:solidFill>
                <a:latin typeface="Marker Felt" charset="0"/>
                <a:ea typeface="Marker Felt" charset="0"/>
                <a:cs typeface="Marker Felt" charset="0"/>
                <a:sym typeface="Marker Felt" charset="0"/>
              </a:defRPr>
            </a:lvl3pPr>
            <a:lvl4pPr eaLnBrk="0" hangingPunct="0">
              <a:defRPr sz="3000">
                <a:solidFill>
                  <a:srgbClr val="727272"/>
                </a:solidFill>
                <a:latin typeface="Marker Felt" charset="0"/>
                <a:ea typeface="Marker Felt" charset="0"/>
                <a:cs typeface="Marker Felt" charset="0"/>
                <a:sym typeface="Marker Felt" charset="0"/>
              </a:defRPr>
            </a:lvl4pPr>
            <a:lvl5pPr eaLnBrk="0" hangingPunct="0">
              <a:defRPr sz="3000">
                <a:solidFill>
                  <a:srgbClr val="727272"/>
                </a:solidFill>
                <a:latin typeface="Marker Felt" charset="0"/>
                <a:ea typeface="Marker Felt" charset="0"/>
                <a:cs typeface="Marker Felt" charset="0"/>
                <a:sym typeface="Marker Felt" charset="0"/>
              </a:defRPr>
            </a:lvl5pPr>
            <a:lvl6pPr marL="4572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6pPr>
            <a:lvl7pPr marL="9144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7pPr>
            <a:lvl8pPr marL="13716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8pPr>
            <a:lvl9pPr marL="18288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9pPr>
          </a:lstStyle>
          <a:p>
            <a:pPr eaLnBrk="1" hangingPunct="1"/>
            <a:fld id="{7D6D7FBE-787B-9642-BB70-D858857F71E9}" type="slidenum">
              <a:rPr lang="en-US" sz="1200"/>
              <a:pPr eaLnBrk="1" hangingPunct="1"/>
              <a:t>16</a:t>
            </a:fld>
            <a:endParaRPr lang="en-US" sz="1200"/>
          </a:p>
        </p:txBody>
      </p:sp>
      <p:sp>
        <p:nvSpPr>
          <p:cNvPr id="155651" name="Rectangle 2"/>
          <p:cNvSpPr>
            <a:spLocks noGrp="1" noRot="1" noChangeAspect="1" noChangeArrowheads="1" noTextEdit="1"/>
          </p:cNvSpPr>
          <p:nvPr>
            <p:ph type="sldImg"/>
          </p:nvPr>
        </p:nvSpPr>
        <p:spPr>
          <a:ln/>
        </p:spPr>
      </p:sp>
      <p:sp>
        <p:nvSpPr>
          <p:cNvPr id="15565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Marker Felt"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000">
                <a:solidFill>
                  <a:srgbClr val="727272"/>
                </a:solidFill>
                <a:latin typeface="Marker Felt" charset="0"/>
                <a:ea typeface="ＭＳ Ｐゴシック" charset="0"/>
                <a:cs typeface="Marker Felt" charset="0"/>
                <a:sym typeface="Marker Felt" charset="0"/>
              </a:defRPr>
            </a:lvl1pPr>
            <a:lvl2pPr marL="37931725" indent="-37474525" eaLnBrk="0" hangingPunct="0">
              <a:defRPr sz="3000">
                <a:solidFill>
                  <a:srgbClr val="727272"/>
                </a:solidFill>
                <a:latin typeface="Marker Felt" charset="0"/>
                <a:ea typeface="Marker Felt" charset="0"/>
                <a:cs typeface="Marker Felt" charset="0"/>
                <a:sym typeface="Marker Felt" charset="0"/>
              </a:defRPr>
            </a:lvl2pPr>
            <a:lvl3pPr eaLnBrk="0" hangingPunct="0">
              <a:defRPr sz="3000">
                <a:solidFill>
                  <a:srgbClr val="727272"/>
                </a:solidFill>
                <a:latin typeface="Marker Felt" charset="0"/>
                <a:ea typeface="Marker Felt" charset="0"/>
                <a:cs typeface="Marker Felt" charset="0"/>
                <a:sym typeface="Marker Felt" charset="0"/>
              </a:defRPr>
            </a:lvl3pPr>
            <a:lvl4pPr eaLnBrk="0" hangingPunct="0">
              <a:defRPr sz="3000">
                <a:solidFill>
                  <a:srgbClr val="727272"/>
                </a:solidFill>
                <a:latin typeface="Marker Felt" charset="0"/>
                <a:ea typeface="Marker Felt" charset="0"/>
                <a:cs typeface="Marker Felt" charset="0"/>
                <a:sym typeface="Marker Felt" charset="0"/>
              </a:defRPr>
            </a:lvl4pPr>
            <a:lvl5pPr eaLnBrk="0" hangingPunct="0">
              <a:defRPr sz="3000">
                <a:solidFill>
                  <a:srgbClr val="727272"/>
                </a:solidFill>
                <a:latin typeface="Marker Felt" charset="0"/>
                <a:ea typeface="Marker Felt" charset="0"/>
                <a:cs typeface="Marker Felt" charset="0"/>
                <a:sym typeface="Marker Felt" charset="0"/>
              </a:defRPr>
            </a:lvl5pPr>
            <a:lvl6pPr marL="4572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6pPr>
            <a:lvl7pPr marL="9144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7pPr>
            <a:lvl8pPr marL="13716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8pPr>
            <a:lvl9pPr marL="18288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9pPr>
          </a:lstStyle>
          <a:p>
            <a:pPr eaLnBrk="1" hangingPunct="1"/>
            <a:fld id="{62E22348-9064-E143-9422-214B52F6B7DB}" type="slidenum">
              <a:rPr lang="en-US" sz="1200"/>
              <a:pPr eaLnBrk="1" hangingPunct="1"/>
              <a:t>17</a:t>
            </a:fld>
            <a:endParaRPr lang="en-US" sz="1200"/>
          </a:p>
        </p:txBody>
      </p:sp>
      <p:sp>
        <p:nvSpPr>
          <p:cNvPr id="157699" name="Rectangle 2"/>
          <p:cNvSpPr>
            <a:spLocks noGrp="1" noRot="1" noChangeAspect="1" noChangeArrowheads="1" noTextEdit="1"/>
          </p:cNvSpPr>
          <p:nvPr>
            <p:ph type="sldImg"/>
          </p:nvPr>
        </p:nvSpPr>
        <p:spPr>
          <a:ln/>
        </p:spPr>
      </p:sp>
      <p:sp>
        <p:nvSpPr>
          <p:cNvPr id="157700"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Marker Felt"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000">
                <a:solidFill>
                  <a:srgbClr val="727272"/>
                </a:solidFill>
                <a:latin typeface="Marker Felt" charset="0"/>
                <a:ea typeface="ＭＳ Ｐゴシック" charset="0"/>
                <a:cs typeface="Marker Felt" charset="0"/>
                <a:sym typeface="Marker Felt" charset="0"/>
              </a:defRPr>
            </a:lvl1pPr>
            <a:lvl2pPr marL="37931725" indent="-37474525" eaLnBrk="0" hangingPunct="0">
              <a:defRPr sz="3000">
                <a:solidFill>
                  <a:srgbClr val="727272"/>
                </a:solidFill>
                <a:latin typeface="Marker Felt" charset="0"/>
                <a:ea typeface="Marker Felt" charset="0"/>
                <a:cs typeface="Marker Felt" charset="0"/>
                <a:sym typeface="Marker Felt" charset="0"/>
              </a:defRPr>
            </a:lvl2pPr>
            <a:lvl3pPr eaLnBrk="0" hangingPunct="0">
              <a:defRPr sz="3000">
                <a:solidFill>
                  <a:srgbClr val="727272"/>
                </a:solidFill>
                <a:latin typeface="Marker Felt" charset="0"/>
                <a:ea typeface="Marker Felt" charset="0"/>
                <a:cs typeface="Marker Felt" charset="0"/>
                <a:sym typeface="Marker Felt" charset="0"/>
              </a:defRPr>
            </a:lvl3pPr>
            <a:lvl4pPr eaLnBrk="0" hangingPunct="0">
              <a:defRPr sz="3000">
                <a:solidFill>
                  <a:srgbClr val="727272"/>
                </a:solidFill>
                <a:latin typeface="Marker Felt" charset="0"/>
                <a:ea typeface="Marker Felt" charset="0"/>
                <a:cs typeface="Marker Felt" charset="0"/>
                <a:sym typeface="Marker Felt" charset="0"/>
              </a:defRPr>
            </a:lvl4pPr>
            <a:lvl5pPr eaLnBrk="0" hangingPunct="0">
              <a:defRPr sz="3000">
                <a:solidFill>
                  <a:srgbClr val="727272"/>
                </a:solidFill>
                <a:latin typeface="Marker Felt" charset="0"/>
                <a:ea typeface="Marker Felt" charset="0"/>
                <a:cs typeface="Marker Felt" charset="0"/>
                <a:sym typeface="Marker Felt" charset="0"/>
              </a:defRPr>
            </a:lvl5pPr>
            <a:lvl6pPr marL="4572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6pPr>
            <a:lvl7pPr marL="9144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7pPr>
            <a:lvl8pPr marL="13716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8pPr>
            <a:lvl9pPr marL="18288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9pPr>
          </a:lstStyle>
          <a:p>
            <a:pPr eaLnBrk="1" hangingPunct="1"/>
            <a:fld id="{BAD0BB9D-02AC-5645-A811-B137DC1C025C}" type="slidenum">
              <a:rPr lang="en-US" sz="1200"/>
              <a:pPr eaLnBrk="1" hangingPunct="1"/>
              <a:t>18</a:t>
            </a:fld>
            <a:endParaRPr lang="en-US" sz="1200"/>
          </a:p>
        </p:txBody>
      </p:sp>
      <p:sp>
        <p:nvSpPr>
          <p:cNvPr id="159747" name="Rectangle 2"/>
          <p:cNvSpPr>
            <a:spLocks noGrp="1" noRot="1" noChangeAspect="1" noChangeArrowheads="1" noTextEdit="1"/>
          </p:cNvSpPr>
          <p:nvPr>
            <p:ph type="sldImg"/>
          </p:nvPr>
        </p:nvSpPr>
        <p:spPr>
          <a:ln/>
        </p:spPr>
      </p:sp>
      <p:sp>
        <p:nvSpPr>
          <p:cNvPr id="159748"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Marker Felt"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000">
                <a:solidFill>
                  <a:srgbClr val="727272"/>
                </a:solidFill>
                <a:latin typeface="Marker Felt" charset="0"/>
                <a:ea typeface="ＭＳ Ｐゴシック" charset="0"/>
                <a:cs typeface="Marker Felt" charset="0"/>
                <a:sym typeface="Marker Felt" charset="0"/>
              </a:defRPr>
            </a:lvl1pPr>
            <a:lvl2pPr marL="37931725" indent="-37474525" eaLnBrk="0" hangingPunct="0">
              <a:defRPr sz="3000">
                <a:solidFill>
                  <a:srgbClr val="727272"/>
                </a:solidFill>
                <a:latin typeface="Marker Felt" charset="0"/>
                <a:ea typeface="Marker Felt" charset="0"/>
                <a:cs typeface="Marker Felt" charset="0"/>
                <a:sym typeface="Marker Felt" charset="0"/>
              </a:defRPr>
            </a:lvl2pPr>
            <a:lvl3pPr eaLnBrk="0" hangingPunct="0">
              <a:defRPr sz="3000">
                <a:solidFill>
                  <a:srgbClr val="727272"/>
                </a:solidFill>
                <a:latin typeface="Marker Felt" charset="0"/>
                <a:ea typeface="Marker Felt" charset="0"/>
                <a:cs typeface="Marker Felt" charset="0"/>
                <a:sym typeface="Marker Felt" charset="0"/>
              </a:defRPr>
            </a:lvl3pPr>
            <a:lvl4pPr eaLnBrk="0" hangingPunct="0">
              <a:defRPr sz="3000">
                <a:solidFill>
                  <a:srgbClr val="727272"/>
                </a:solidFill>
                <a:latin typeface="Marker Felt" charset="0"/>
                <a:ea typeface="Marker Felt" charset="0"/>
                <a:cs typeface="Marker Felt" charset="0"/>
                <a:sym typeface="Marker Felt" charset="0"/>
              </a:defRPr>
            </a:lvl4pPr>
            <a:lvl5pPr eaLnBrk="0" hangingPunct="0">
              <a:defRPr sz="3000">
                <a:solidFill>
                  <a:srgbClr val="727272"/>
                </a:solidFill>
                <a:latin typeface="Marker Felt" charset="0"/>
                <a:ea typeface="Marker Felt" charset="0"/>
                <a:cs typeface="Marker Felt" charset="0"/>
                <a:sym typeface="Marker Felt" charset="0"/>
              </a:defRPr>
            </a:lvl5pPr>
            <a:lvl6pPr marL="4572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6pPr>
            <a:lvl7pPr marL="9144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7pPr>
            <a:lvl8pPr marL="13716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8pPr>
            <a:lvl9pPr marL="18288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9pPr>
          </a:lstStyle>
          <a:p>
            <a:pPr eaLnBrk="1" hangingPunct="1"/>
            <a:fld id="{A53936A8-A388-8E46-B9A2-67F11C8753B2}" type="slidenum">
              <a:rPr lang="en-US" sz="1200"/>
              <a:pPr eaLnBrk="1" hangingPunct="1"/>
              <a:t>19</a:t>
            </a:fld>
            <a:endParaRPr lang="en-US" sz="1200"/>
          </a:p>
        </p:txBody>
      </p:sp>
      <p:sp>
        <p:nvSpPr>
          <p:cNvPr id="161795" name="Rectangle 2"/>
          <p:cNvSpPr>
            <a:spLocks noGrp="1" noRot="1" noChangeAspect="1" noChangeArrowheads="1" noTextEdit="1"/>
          </p:cNvSpPr>
          <p:nvPr>
            <p:ph type="sldImg"/>
          </p:nvPr>
        </p:nvSpPr>
        <p:spPr>
          <a:ln/>
        </p:spPr>
      </p:sp>
      <p:sp>
        <p:nvSpPr>
          <p:cNvPr id="161796"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Marker Felt"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000">
                <a:solidFill>
                  <a:srgbClr val="727272"/>
                </a:solidFill>
                <a:latin typeface="Marker Felt" charset="0"/>
                <a:ea typeface="ＭＳ Ｐゴシック" charset="0"/>
                <a:cs typeface="Marker Felt" charset="0"/>
                <a:sym typeface="Marker Felt" charset="0"/>
              </a:defRPr>
            </a:lvl1pPr>
            <a:lvl2pPr marL="37931725" indent="-37474525" eaLnBrk="0" hangingPunct="0">
              <a:defRPr sz="3000">
                <a:solidFill>
                  <a:srgbClr val="727272"/>
                </a:solidFill>
                <a:latin typeface="Marker Felt" charset="0"/>
                <a:ea typeface="Marker Felt" charset="0"/>
                <a:cs typeface="Marker Felt" charset="0"/>
                <a:sym typeface="Marker Felt" charset="0"/>
              </a:defRPr>
            </a:lvl2pPr>
            <a:lvl3pPr eaLnBrk="0" hangingPunct="0">
              <a:defRPr sz="3000">
                <a:solidFill>
                  <a:srgbClr val="727272"/>
                </a:solidFill>
                <a:latin typeface="Marker Felt" charset="0"/>
                <a:ea typeface="Marker Felt" charset="0"/>
                <a:cs typeface="Marker Felt" charset="0"/>
                <a:sym typeface="Marker Felt" charset="0"/>
              </a:defRPr>
            </a:lvl3pPr>
            <a:lvl4pPr eaLnBrk="0" hangingPunct="0">
              <a:defRPr sz="3000">
                <a:solidFill>
                  <a:srgbClr val="727272"/>
                </a:solidFill>
                <a:latin typeface="Marker Felt" charset="0"/>
                <a:ea typeface="Marker Felt" charset="0"/>
                <a:cs typeface="Marker Felt" charset="0"/>
                <a:sym typeface="Marker Felt" charset="0"/>
              </a:defRPr>
            </a:lvl4pPr>
            <a:lvl5pPr eaLnBrk="0" hangingPunct="0">
              <a:defRPr sz="3000">
                <a:solidFill>
                  <a:srgbClr val="727272"/>
                </a:solidFill>
                <a:latin typeface="Marker Felt" charset="0"/>
                <a:ea typeface="Marker Felt" charset="0"/>
                <a:cs typeface="Marker Felt" charset="0"/>
                <a:sym typeface="Marker Felt" charset="0"/>
              </a:defRPr>
            </a:lvl5pPr>
            <a:lvl6pPr marL="4572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6pPr>
            <a:lvl7pPr marL="9144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7pPr>
            <a:lvl8pPr marL="13716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8pPr>
            <a:lvl9pPr marL="18288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9pPr>
          </a:lstStyle>
          <a:p>
            <a:pPr eaLnBrk="1" hangingPunct="1"/>
            <a:fld id="{27695355-29FA-AD4F-96EA-9D383D1FB7F7}" type="slidenum">
              <a:rPr lang="en-US" sz="1200"/>
              <a:pPr eaLnBrk="1" hangingPunct="1"/>
              <a:t>20</a:t>
            </a:fld>
            <a:endParaRPr lang="en-US" sz="1200"/>
          </a:p>
        </p:txBody>
      </p:sp>
      <p:sp>
        <p:nvSpPr>
          <p:cNvPr id="163843" name="Rectangle 2"/>
          <p:cNvSpPr>
            <a:spLocks noGrp="1" noRot="1" noChangeAspect="1" noChangeArrowheads="1" noTextEdit="1"/>
          </p:cNvSpPr>
          <p:nvPr>
            <p:ph type="sldImg"/>
          </p:nvPr>
        </p:nvSpPr>
        <p:spPr>
          <a:ln/>
        </p:spPr>
      </p:sp>
      <p:sp>
        <p:nvSpPr>
          <p:cNvPr id="163844"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Marker Felt"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3000">
                <a:solidFill>
                  <a:srgbClr val="727272"/>
                </a:solidFill>
                <a:latin typeface="Marker Felt" charset="0"/>
                <a:ea typeface="ＭＳ Ｐゴシック" charset="0"/>
                <a:cs typeface="Marker Felt" charset="0"/>
                <a:sym typeface="Marker Felt" charset="0"/>
              </a:defRPr>
            </a:lvl1pPr>
            <a:lvl2pPr marL="37931725" indent="-37474525" eaLnBrk="0" hangingPunct="0">
              <a:defRPr sz="3000">
                <a:solidFill>
                  <a:srgbClr val="727272"/>
                </a:solidFill>
                <a:latin typeface="Marker Felt" charset="0"/>
                <a:ea typeface="Marker Felt" charset="0"/>
                <a:cs typeface="Marker Felt" charset="0"/>
                <a:sym typeface="Marker Felt" charset="0"/>
              </a:defRPr>
            </a:lvl2pPr>
            <a:lvl3pPr eaLnBrk="0" hangingPunct="0">
              <a:defRPr sz="3000">
                <a:solidFill>
                  <a:srgbClr val="727272"/>
                </a:solidFill>
                <a:latin typeface="Marker Felt" charset="0"/>
                <a:ea typeface="Marker Felt" charset="0"/>
                <a:cs typeface="Marker Felt" charset="0"/>
                <a:sym typeface="Marker Felt" charset="0"/>
              </a:defRPr>
            </a:lvl3pPr>
            <a:lvl4pPr eaLnBrk="0" hangingPunct="0">
              <a:defRPr sz="3000">
                <a:solidFill>
                  <a:srgbClr val="727272"/>
                </a:solidFill>
                <a:latin typeface="Marker Felt" charset="0"/>
                <a:ea typeface="Marker Felt" charset="0"/>
                <a:cs typeface="Marker Felt" charset="0"/>
                <a:sym typeface="Marker Felt" charset="0"/>
              </a:defRPr>
            </a:lvl4pPr>
            <a:lvl5pPr eaLnBrk="0" hangingPunct="0">
              <a:defRPr sz="3000">
                <a:solidFill>
                  <a:srgbClr val="727272"/>
                </a:solidFill>
                <a:latin typeface="Marker Felt" charset="0"/>
                <a:ea typeface="Marker Felt" charset="0"/>
                <a:cs typeface="Marker Felt" charset="0"/>
                <a:sym typeface="Marker Felt" charset="0"/>
              </a:defRPr>
            </a:lvl5pPr>
            <a:lvl6pPr marL="4572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6pPr>
            <a:lvl7pPr marL="9144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7pPr>
            <a:lvl8pPr marL="13716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8pPr>
            <a:lvl9pPr marL="18288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9pPr>
          </a:lstStyle>
          <a:p>
            <a:pPr eaLnBrk="1" hangingPunct="1"/>
            <a:fld id="{BB778B33-03F5-9849-BFDD-C3FD17544F35}" type="slidenum">
              <a:rPr lang="en-US" sz="1200"/>
              <a:pPr eaLnBrk="1" hangingPunct="1"/>
              <a:t>21</a:t>
            </a:fld>
            <a:endParaRPr 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Marker Felt"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A6DC4E51-9959-504A-B8F2-FC27EEE2D14C}" type="datetimeFigureOut">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F3654-BA83-744B-8077-2E51AF9FE4B3}" type="slidenum">
              <a:rPr lang="en-US" smtClean="0"/>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DC4E51-9959-504A-B8F2-FC27EEE2D14C}" type="datetimeFigureOut">
              <a:rPr lang="en-US" smtClean="0"/>
              <a:t>10/12/15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F3654-BA83-744B-8077-2E51AF9FE4B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C4E51-9959-504A-B8F2-FC27EEE2D14C}" type="datetimeFigureOut">
              <a:rPr lang="en-US" smtClean="0"/>
              <a:t>10/12/15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BF3654-BA83-744B-8077-2E51AF9FE4B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DC4E51-9959-504A-B8F2-FC27EEE2D14C}" type="datetimeFigureOut">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F3654-BA83-744B-8077-2E51AF9FE4B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DC4E51-9959-504A-B8F2-FC27EEE2D14C}" type="datetimeFigureOut">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F3654-BA83-744B-8077-2E51AF9FE4B3}"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DC4E51-9959-504A-B8F2-FC27EEE2D14C}" type="datetimeFigureOut">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F3654-BA83-744B-8077-2E51AF9FE4B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DC4E51-9959-504A-B8F2-FC27EEE2D14C}" type="datetimeFigureOut">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F3654-BA83-744B-8077-2E51AF9FE4B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D863ACC-011A-0446-AD81-7A40CEA4EDE1}" type="slidenum">
              <a:rPr lang="en-US"/>
              <a:pPr/>
              <a:t>‹#›</a:t>
            </a:fld>
            <a:endParaRPr lang="en-US"/>
          </a:p>
        </p:txBody>
      </p:sp>
    </p:spTree>
    <p:extLst>
      <p:ext uri="{BB962C8B-B14F-4D97-AF65-F5344CB8AC3E}">
        <p14:creationId xmlns:p14="http://schemas.microsoft.com/office/powerpoint/2010/main" val="1129754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666B2A9-80DE-2A41-96BF-247D78AC05C8}" type="slidenum">
              <a:rPr lang="en-US"/>
              <a:pPr/>
              <a:t>‹#›</a:t>
            </a:fld>
            <a:endParaRPr lang="en-US"/>
          </a:p>
        </p:txBody>
      </p:sp>
    </p:spTree>
    <p:extLst>
      <p:ext uri="{BB962C8B-B14F-4D97-AF65-F5344CB8AC3E}">
        <p14:creationId xmlns:p14="http://schemas.microsoft.com/office/powerpoint/2010/main" val="2415456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4A9B6F9-D5D9-6847-8B06-5AA1614E8C8C}" type="slidenum">
              <a:rPr lang="en-US"/>
              <a:pPr/>
              <a:t>‹#›</a:t>
            </a:fld>
            <a:endParaRPr lang="en-US"/>
          </a:p>
        </p:txBody>
      </p:sp>
    </p:spTree>
    <p:extLst>
      <p:ext uri="{BB962C8B-B14F-4D97-AF65-F5344CB8AC3E}">
        <p14:creationId xmlns:p14="http://schemas.microsoft.com/office/powerpoint/2010/main" val="2230305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E10FA85-6EEF-B84D-A004-5F12238B7161}" type="slidenum">
              <a:rPr lang="en-US"/>
              <a:pPr/>
              <a:t>‹#›</a:t>
            </a:fld>
            <a:endParaRPr lang="en-US"/>
          </a:p>
        </p:txBody>
      </p:sp>
    </p:spTree>
    <p:extLst>
      <p:ext uri="{BB962C8B-B14F-4D97-AF65-F5344CB8AC3E}">
        <p14:creationId xmlns:p14="http://schemas.microsoft.com/office/powerpoint/2010/main" val="1349228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DC4E51-9959-504A-B8F2-FC27EEE2D14C}" type="datetimeFigureOut">
              <a:rPr lang="en-US" smtClean="0"/>
              <a:t>10/12/15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F3654-BA83-744B-8077-2E51AF9FE4B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C3951B5-D0D8-6D40-94EE-48DC537E2707}" type="slidenum">
              <a:rPr lang="en-US"/>
              <a:pPr/>
              <a:t>‹#›</a:t>
            </a:fld>
            <a:endParaRPr lang="en-US"/>
          </a:p>
        </p:txBody>
      </p:sp>
    </p:spTree>
    <p:extLst>
      <p:ext uri="{BB962C8B-B14F-4D97-AF65-F5344CB8AC3E}">
        <p14:creationId xmlns:p14="http://schemas.microsoft.com/office/powerpoint/2010/main" val="1480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A6DC4E51-9959-504A-B8F2-FC27EEE2D14C}" type="datetimeFigureOut">
              <a:rPr lang="en-US" smtClean="0"/>
              <a:t>10/12/15</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B51EACD6-A525-4B49-8009-7F09B4461B46}" type="slidenum">
              <a:rPr lang="en-US" smtClean="0"/>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A6DC4E51-9959-504A-B8F2-FC27EEE2D14C}" type="datetimeFigureOut">
              <a:rPr lang="en-US" smtClean="0"/>
              <a:t>10/12/15</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E6BF3654-BA83-744B-8077-2E51AF9FE4B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DC4E51-9959-504A-B8F2-FC27EEE2D14C}" type="datetimeFigureOut">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F3654-BA83-744B-8077-2E51AF9FE4B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6DC4E51-9959-504A-B8F2-FC27EEE2D14C}" type="datetimeFigureOut">
              <a:rPr lang="en-US" smtClean="0"/>
              <a:t>10/12/15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BF3654-BA83-744B-8077-2E51AF9FE4B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DC4E51-9959-504A-B8F2-FC27EEE2D14C}" type="datetimeFigureOut">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F3654-BA83-744B-8077-2E51AF9FE4B3}" type="slidenum">
              <a:rPr lang="en-US" smtClean="0"/>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DC4E51-9959-504A-B8F2-FC27EEE2D14C}" type="datetimeFigureOut">
              <a:rPr lang="en-US" smtClean="0"/>
              <a:t>10/12/15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F3654-BA83-744B-8077-2E51AF9FE4B3}" type="slidenum">
              <a:rPr lang="en-US" smtClean="0"/>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DC4E51-9959-504A-B8F2-FC27EEE2D14C}" type="datetimeFigureOut">
              <a:rPr lang="en-US" smtClean="0"/>
              <a:t>10/12/15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F3654-BA83-744B-8077-2E51AF9FE4B3}" type="slidenum">
              <a:rPr lang="en-US" smtClean="0"/>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A6DC4E51-9959-504A-B8F2-FC27EEE2D14C}" type="datetimeFigureOut">
              <a:rPr lang="en-US" smtClean="0"/>
              <a:t>10/12/15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E6BF3654-BA83-744B-8077-2E51AF9FE4B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8.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0.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6.jpeg"/><Relationship Id="rId3"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7.jpeg"/><Relationship Id="rId3" Type="http://schemas.microsoft.com/office/2007/relationships/hdphoto" Target="../media/hdphoto2.wd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1.xml"/><Relationship Id="rId2" Type="http://schemas.openxmlformats.org/officeDocument/2006/relationships/diagramData" Target="../diagrams/data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microsoft.com/office/2007/relationships/hdphoto" Target="../media/hdphoto3.wdp"/></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Chapter 4</a:t>
            </a:r>
            <a:endParaRPr lang="en-US" dirty="0"/>
          </a:p>
        </p:txBody>
      </p:sp>
      <p:sp>
        <p:nvSpPr>
          <p:cNvPr id="5" name="Subtitle 4"/>
          <p:cNvSpPr>
            <a:spLocks noGrp="1"/>
          </p:cNvSpPr>
          <p:nvPr>
            <p:ph type="subTitle" idx="1"/>
          </p:nvPr>
        </p:nvSpPr>
        <p:spPr/>
        <p:txBody>
          <a:bodyPr/>
          <a:lstStyle/>
          <a:p>
            <a:r>
              <a:rPr lang="en-US" dirty="0" smtClean="0"/>
              <a:t>Observational Studies &amp; Experimental Design</a:t>
            </a:r>
            <a:endParaRPr lang="en-US" dirty="0"/>
          </a:p>
        </p:txBody>
      </p:sp>
    </p:spTree>
    <p:extLst>
      <p:ext uri="{BB962C8B-B14F-4D97-AF65-F5344CB8AC3E}">
        <p14:creationId xmlns:p14="http://schemas.microsoft.com/office/powerpoint/2010/main" val="20025692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02814"/>
            <a:ext cx="7691719" cy="781916"/>
          </a:xfrm>
        </p:spPr>
        <p:txBody>
          <a:bodyPr/>
          <a:lstStyle/>
          <a:p>
            <a:r>
              <a:rPr lang="en-US" dirty="0" smtClean="0"/>
              <a:t>Who gets them?</a:t>
            </a:r>
            <a:endParaRPr lang="en-US" dirty="0"/>
          </a:p>
        </p:txBody>
      </p:sp>
      <p:sp>
        <p:nvSpPr>
          <p:cNvPr id="3" name="Content Placeholder 2"/>
          <p:cNvSpPr>
            <a:spLocks noGrp="1"/>
          </p:cNvSpPr>
          <p:nvPr>
            <p:ph idx="1"/>
          </p:nvPr>
        </p:nvSpPr>
        <p:spPr>
          <a:xfrm>
            <a:off x="264372" y="1123217"/>
            <a:ext cx="2910295" cy="510818"/>
          </a:xfrm>
        </p:spPr>
        <p:style>
          <a:lnRef idx="3">
            <a:schemeClr val="lt1"/>
          </a:lnRef>
          <a:fillRef idx="1">
            <a:schemeClr val="dk1"/>
          </a:fillRef>
          <a:effectRef idx="1">
            <a:schemeClr val="dk1"/>
          </a:effectRef>
          <a:fontRef idx="minor">
            <a:schemeClr val="lt1"/>
          </a:fontRef>
        </p:style>
        <p:txBody>
          <a:bodyPr>
            <a:normAutofit/>
          </a:bodyPr>
          <a:lstStyle/>
          <a:p>
            <a:r>
              <a:rPr lang="en-US" dirty="0" smtClean="0"/>
              <a:t>The Upper Level.</a:t>
            </a:r>
            <a:endParaRPr lang="en-US" dirty="0"/>
          </a:p>
        </p:txBody>
      </p:sp>
      <p:pic>
        <p:nvPicPr>
          <p:cNvPr id="4" name="Picture 3" descr="Screen Shot 2014-10-06 at 9.08.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381" y="1966377"/>
            <a:ext cx="5732211" cy="4584016"/>
          </a:xfrm>
          <a:prstGeom prst="rect">
            <a:avLst/>
          </a:prstGeom>
        </p:spPr>
      </p:pic>
    </p:spTree>
    <p:extLst>
      <p:ext uri="{BB962C8B-B14F-4D97-AF65-F5344CB8AC3E}">
        <p14:creationId xmlns:p14="http://schemas.microsoft.com/office/powerpoint/2010/main" val="15141113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4667" y="297728"/>
            <a:ext cx="5598957" cy="505425"/>
          </a:xfrm>
        </p:spPr>
        <p:txBody>
          <a:bodyPr/>
          <a:lstStyle/>
          <a:p>
            <a:r>
              <a:rPr lang="en-US" dirty="0" smtClean="0"/>
              <a:t>Who gets them?</a:t>
            </a:r>
            <a:endParaRPr lang="en-US" dirty="0"/>
          </a:p>
        </p:txBody>
      </p:sp>
      <p:sp>
        <p:nvSpPr>
          <p:cNvPr id="5" name="TextBox 4"/>
          <p:cNvSpPr txBox="1"/>
          <p:nvPr/>
        </p:nvSpPr>
        <p:spPr>
          <a:xfrm>
            <a:off x="264372" y="1225690"/>
            <a:ext cx="8509252" cy="5632310"/>
          </a:xfrm>
          <a:prstGeom prst="rect">
            <a:avLst/>
          </a:prstGeom>
          <a:noFill/>
        </p:spPr>
        <p:txBody>
          <a:bodyPr wrap="square" rtlCol="0">
            <a:spAutoFit/>
          </a:bodyPr>
          <a:lstStyle/>
          <a:p>
            <a:pPr marL="342900" indent="-342900">
              <a:buFont typeface="Arial"/>
              <a:buChar char="•"/>
            </a:pPr>
            <a:r>
              <a:rPr lang="en-US" sz="2400" dirty="0" smtClean="0"/>
              <a:t>We have 800 surveys to give out.</a:t>
            </a:r>
          </a:p>
          <a:p>
            <a:endParaRPr lang="en-US" sz="2400" dirty="0"/>
          </a:p>
          <a:p>
            <a:pPr marL="342900" indent="-342900">
              <a:buFont typeface="Arial"/>
              <a:buChar char="•"/>
            </a:pPr>
            <a:r>
              <a:rPr lang="en-US" sz="2400" dirty="0" smtClean="0"/>
              <a:t>There are many ways to distribute surveys to the upper levels. Since there are 500 people in each section it will be difficult to hand them out efficiently.</a:t>
            </a:r>
          </a:p>
          <a:p>
            <a:pPr marL="342900" indent="-342900">
              <a:buFont typeface="Arial"/>
              <a:buChar char="•"/>
            </a:pPr>
            <a:endParaRPr lang="en-US" sz="2400" dirty="0"/>
          </a:p>
          <a:p>
            <a:pPr marL="342900" indent="-342900">
              <a:buFont typeface="Arial"/>
              <a:buChar char="•"/>
            </a:pPr>
            <a:r>
              <a:rPr lang="en-US" sz="2400" dirty="0" smtClean="0"/>
              <a:t>A good method is to have surveys attached to individual seats before the people arrive.(But which seats? This must be decided by a random method)</a:t>
            </a:r>
          </a:p>
          <a:p>
            <a:pPr marL="342900" indent="-342900">
              <a:buFont typeface="Arial"/>
              <a:buChar char="•"/>
            </a:pPr>
            <a:r>
              <a:rPr lang="en-US" sz="2400" dirty="0" smtClean="0"/>
              <a:t>Most arenas have sections, rows, and then seat #’s. </a:t>
            </a:r>
          </a:p>
          <a:p>
            <a:pPr marL="342900" indent="-342900">
              <a:buFont typeface="Arial"/>
              <a:buChar char="•"/>
            </a:pPr>
            <a:r>
              <a:rPr lang="en-US" sz="2400" dirty="0" smtClean="0"/>
              <a:t>To make things simple let’s place all 24 section letters on pieces of paper and place in hat. We can draw out 20 of them and decide to place 40 surveys on seats in those sections.(of course the rows and seat #’s in those sections must then be randomly chosen by a similar method…..got it?</a:t>
            </a:r>
            <a:endParaRPr lang="en-US" sz="2400" dirty="0"/>
          </a:p>
        </p:txBody>
      </p:sp>
      <p:sp>
        <p:nvSpPr>
          <p:cNvPr id="7" name="Content Placeholder 2"/>
          <p:cNvSpPr>
            <a:spLocks noGrp="1"/>
          </p:cNvSpPr>
          <p:nvPr>
            <p:ph idx="1"/>
          </p:nvPr>
        </p:nvSpPr>
        <p:spPr>
          <a:xfrm>
            <a:off x="264372" y="552830"/>
            <a:ext cx="2910295" cy="510818"/>
          </a:xfrm>
        </p:spPr>
        <p:style>
          <a:lnRef idx="3">
            <a:schemeClr val="lt1"/>
          </a:lnRef>
          <a:fillRef idx="1">
            <a:schemeClr val="dk1"/>
          </a:fillRef>
          <a:effectRef idx="1">
            <a:schemeClr val="dk1"/>
          </a:effectRef>
          <a:fontRef idx="minor">
            <a:schemeClr val="lt1"/>
          </a:fontRef>
        </p:style>
        <p:txBody>
          <a:bodyPr>
            <a:normAutofit/>
          </a:bodyPr>
          <a:lstStyle/>
          <a:p>
            <a:r>
              <a:rPr lang="en-US" dirty="0" smtClean="0"/>
              <a:t>The Upper Level.</a:t>
            </a:r>
            <a:endParaRPr lang="en-US" dirty="0"/>
          </a:p>
        </p:txBody>
      </p:sp>
    </p:spTree>
    <p:extLst>
      <p:ext uri="{BB962C8B-B14F-4D97-AF65-F5344CB8AC3E}">
        <p14:creationId xmlns:p14="http://schemas.microsoft.com/office/powerpoint/2010/main" val="42917611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08 at 8.56.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99068" y="-636679"/>
            <a:ext cx="4954000" cy="8662422"/>
          </a:xfrm>
          <a:prstGeom prst="rect">
            <a:avLst/>
          </a:prstGeom>
        </p:spPr>
      </p:pic>
    </p:spTree>
    <p:extLst>
      <p:ext uri="{BB962C8B-B14F-4D97-AF65-F5344CB8AC3E}">
        <p14:creationId xmlns:p14="http://schemas.microsoft.com/office/powerpoint/2010/main" val="42695407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0" y="274320"/>
            <a:ext cx="8229600" cy="1143000"/>
          </a:xfrm>
        </p:spPr>
        <p:txBody>
          <a:bodyPr rIns="411444"/>
          <a:lstStyle/>
          <a:p>
            <a:pPr>
              <a:defRPr/>
            </a:pPr>
            <a:r>
              <a:rPr lang="en-US" sz="4300" dirty="0">
                <a:solidFill>
                  <a:srgbClr val="000000"/>
                </a:solidFill>
                <a:latin typeface="Comic Sans MS" charset="0"/>
                <a:ea typeface="Comic Sans MS" charset="0"/>
                <a:cs typeface="Comic Sans MS" charset="0"/>
                <a:sym typeface="Comic Sans MS" charset="0"/>
              </a:rPr>
              <a:t>Sampling Design</a:t>
            </a:r>
          </a:p>
        </p:txBody>
      </p:sp>
      <p:pic>
        <p:nvPicPr>
          <p:cNvPr id="1495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760" y="1783080"/>
            <a:ext cx="3451860" cy="381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1366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fade">
                                      <p:cBhvr>
                                        <p:cTn id="7" dur="500"/>
                                        <p:tgtEl>
                                          <p:spTgt spid="13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948690" y="1440180"/>
            <a:ext cx="7360920" cy="4149090"/>
          </a:xfrm>
          <a:prstGeom prst="rect">
            <a:avLst/>
          </a:prstGeom>
        </p:spPr>
        <p:txBody>
          <a:bodyPr lIns="91439" tIns="45719" rIns="411444" bIns="45719">
            <a:normAutofit lnSpcReduction="10000"/>
          </a:bodyPr>
          <a:lstStyle>
            <a:lvl1pPr marL="549275" indent="-341313" eaLnBrk="0" hangingPunct="0">
              <a:defRPr sz="3000">
                <a:solidFill>
                  <a:srgbClr val="727272"/>
                </a:solidFill>
                <a:latin typeface="Marker Felt" charset="0"/>
                <a:ea typeface="ＭＳ Ｐゴシック" charset="0"/>
                <a:cs typeface="Marker Felt" charset="0"/>
                <a:sym typeface="Marker Felt" charset="0"/>
              </a:defRPr>
            </a:lvl1pPr>
            <a:lvl2pPr marL="37931725" indent="-37474525" eaLnBrk="0" hangingPunct="0">
              <a:defRPr sz="3000">
                <a:solidFill>
                  <a:srgbClr val="727272"/>
                </a:solidFill>
                <a:latin typeface="Marker Felt" charset="0"/>
                <a:ea typeface="Marker Felt" charset="0"/>
                <a:cs typeface="Marker Felt" charset="0"/>
                <a:sym typeface="Marker Felt" charset="0"/>
              </a:defRPr>
            </a:lvl2pPr>
            <a:lvl3pPr eaLnBrk="0" hangingPunct="0">
              <a:defRPr sz="3000">
                <a:solidFill>
                  <a:srgbClr val="727272"/>
                </a:solidFill>
                <a:latin typeface="Marker Felt" charset="0"/>
                <a:ea typeface="Marker Felt" charset="0"/>
                <a:cs typeface="Marker Felt" charset="0"/>
                <a:sym typeface="Marker Felt" charset="0"/>
              </a:defRPr>
            </a:lvl3pPr>
            <a:lvl4pPr eaLnBrk="0" hangingPunct="0">
              <a:defRPr sz="3000">
                <a:solidFill>
                  <a:srgbClr val="727272"/>
                </a:solidFill>
                <a:latin typeface="Marker Felt" charset="0"/>
                <a:ea typeface="Marker Felt" charset="0"/>
                <a:cs typeface="Marker Felt" charset="0"/>
                <a:sym typeface="Marker Felt" charset="0"/>
              </a:defRPr>
            </a:lvl4pPr>
            <a:lvl5pPr eaLnBrk="0" hangingPunct="0">
              <a:defRPr sz="3000">
                <a:solidFill>
                  <a:srgbClr val="727272"/>
                </a:solidFill>
                <a:latin typeface="Marker Felt" charset="0"/>
                <a:ea typeface="Marker Felt" charset="0"/>
                <a:cs typeface="Marker Felt" charset="0"/>
                <a:sym typeface="Marker Felt" charset="0"/>
              </a:defRPr>
            </a:lvl5pPr>
            <a:lvl6pPr marL="4572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6pPr>
            <a:lvl7pPr marL="9144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7pPr>
            <a:lvl8pPr marL="13716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8pPr>
            <a:lvl9pPr marL="1828800" eaLnBrk="0" fontAlgn="base" hangingPunct="0">
              <a:spcBef>
                <a:spcPct val="0"/>
              </a:spcBef>
              <a:spcAft>
                <a:spcPct val="0"/>
              </a:spcAft>
              <a:defRPr sz="3000">
                <a:solidFill>
                  <a:srgbClr val="727272"/>
                </a:solidFill>
                <a:latin typeface="Marker Felt" charset="0"/>
                <a:ea typeface="Marker Felt" charset="0"/>
                <a:cs typeface="Marker Felt" charset="0"/>
                <a:sym typeface="Marker Felt" charset="0"/>
              </a:defRPr>
            </a:lvl9pPr>
          </a:lstStyle>
          <a:p>
            <a:pPr algn="l" eaLnBrk="1" hangingPunct="1">
              <a:lnSpc>
                <a:spcPct val="90000"/>
              </a:lnSpc>
              <a:buClr>
                <a:srgbClr val="F9F9F9"/>
              </a:buClr>
              <a:buSzPct val="65000"/>
              <a:buFont typeface="Wingdings 2" charset="0"/>
              <a:buBlip>
                <a:blip r:embed="rId2"/>
              </a:buBlip>
            </a:pPr>
            <a:endParaRPr lang="en-US" sz="2200" dirty="0">
              <a:solidFill>
                <a:srgbClr val="000000"/>
              </a:solidFill>
              <a:latin typeface="Times New Roman" charset="0"/>
              <a:cs typeface="Times New Roman" charset="0"/>
              <a:sym typeface="Times New Roman" charset="0"/>
            </a:endParaRPr>
          </a:p>
          <a:p>
            <a:pPr algn="l" eaLnBrk="1" hangingPunct="1">
              <a:lnSpc>
                <a:spcPct val="90000"/>
              </a:lnSpc>
              <a:buClr>
                <a:srgbClr val="F9F9F9"/>
              </a:buClr>
              <a:buSzPct val="65000"/>
              <a:buFont typeface="Wingdings 2" charset="0"/>
              <a:buBlip>
                <a:blip r:embed="rId2"/>
              </a:buBlip>
            </a:pPr>
            <a:r>
              <a:rPr lang="en-US" sz="2200" dirty="0">
                <a:solidFill>
                  <a:srgbClr val="000000"/>
                </a:solidFill>
                <a:latin typeface="Times New Roman" charset="0"/>
                <a:cs typeface="Times New Roman" charset="0"/>
                <a:sym typeface="Times New Roman" charset="0"/>
              </a:rPr>
              <a:t>A </a:t>
            </a:r>
            <a:r>
              <a:rPr lang="en-US" sz="2200" b="1" dirty="0">
                <a:solidFill>
                  <a:schemeClr val="tx1"/>
                </a:solidFill>
                <a:latin typeface="Times New Roman" charset="0"/>
                <a:cs typeface="Times New Roman" charset="0"/>
                <a:sym typeface="Times New Roman" charset="0"/>
              </a:rPr>
              <a:t>census</a:t>
            </a:r>
            <a:r>
              <a:rPr lang="en-US" sz="2200" dirty="0">
                <a:solidFill>
                  <a:srgbClr val="000000"/>
                </a:solidFill>
                <a:latin typeface="Times New Roman" charset="0"/>
                <a:cs typeface="Times New Roman" charset="0"/>
                <a:sym typeface="Times New Roman" charset="0"/>
              </a:rPr>
              <a:t> is an attempt to gather information about every individual member of the population.  Problems with census—costs; time needed to complete; sometimes testing can destroy item.</a:t>
            </a:r>
          </a:p>
          <a:p>
            <a:pPr eaLnBrk="1" hangingPunct="1">
              <a:lnSpc>
                <a:spcPct val="90000"/>
              </a:lnSpc>
              <a:spcBef>
                <a:spcPts val="540"/>
              </a:spcBef>
              <a:buClr>
                <a:srgbClr val="F9F9F9"/>
              </a:buClr>
              <a:buSzPct val="65000"/>
              <a:buBlip>
                <a:blip r:embed="rId2"/>
              </a:buBlip>
            </a:pPr>
            <a:r>
              <a:rPr lang="en-US" sz="2200" dirty="0">
                <a:solidFill>
                  <a:schemeClr val="tx1"/>
                </a:solidFill>
                <a:latin typeface="Times New Roman" charset="0"/>
                <a:cs typeface="Times New Roman" charset="0"/>
                <a:sym typeface="Times New Roman" charset="0"/>
              </a:rPr>
              <a:t>A </a:t>
            </a:r>
            <a:r>
              <a:rPr lang="en-US" sz="2200" b="1" dirty="0">
                <a:solidFill>
                  <a:schemeClr val="tx1"/>
                </a:solidFill>
                <a:latin typeface="Times New Roman" charset="0"/>
                <a:cs typeface="Times New Roman" charset="0"/>
                <a:sym typeface="Times New Roman" charset="0"/>
              </a:rPr>
              <a:t>sample</a:t>
            </a:r>
            <a:r>
              <a:rPr lang="en-US" sz="2200" dirty="0">
                <a:solidFill>
                  <a:schemeClr val="tx1"/>
                </a:solidFill>
                <a:latin typeface="Times New Roman" charset="0"/>
                <a:cs typeface="Times New Roman" charset="0"/>
                <a:sym typeface="Times New Roman" charset="0"/>
              </a:rPr>
              <a:t> </a:t>
            </a:r>
            <a:r>
              <a:rPr lang="en-US" sz="2200" dirty="0">
                <a:solidFill>
                  <a:srgbClr val="000000"/>
                </a:solidFill>
                <a:latin typeface="Times New Roman" charset="0"/>
                <a:cs typeface="Times New Roman" charset="0"/>
                <a:sym typeface="Times New Roman" charset="0"/>
              </a:rPr>
              <a:t>is a part of the population that we actually examine in order to gather information.</a:t>
            </a:r>
          </a:p>
          <a:p>
            <a:pPr eaLnBrk="1" hangingPunct="1">
              <a:lnSpc>
                <a:spcPct val="90000"/>
              </a:lnSpc>
              <a:spcBef>
                <a:spcPts val="540"/>
              </a:spcBef>
              <a:buClr>
                <a:srgbClr val="F9F9F9"/>
              </a:buClr>
              <a:buSzPct val="65000"/>
              <a:buBlip>
                <a:blip r:embed="rId2"/>
              </a:buBlip>
            </a:pPr>
            <a:r>
              <a:rPr lang="en-US" sz="2200" dirty="0">
                <a:solidFill>
                  <a:srgbClr val="000000"/>
                </a:solidFill>
                <a:latin typeface="Times New Roman" charset="0"/>
                <a:cs typeface="Times New Roman" charset="0"/>
                <a:sym typeface="Times New Roman" charset="0"/>
              </a:rPr>
              <a:t>The </a:t>
            </a:r>
            <a:r>
              <a:rPr lang="en-US" sz="2200" b="1" dirty="0">
                <a:solidFill>
                  <a:srgbClr val="000000"/>
                </a:solidFill>
                <a:latin typeface="Times New Roman" charset="0"/>
                <a:cs typeface="Times New Roman" charset="0"/>
                <a:sym typeface="Times New Roman" charset="0"/>
              </a:rPr>
              <a:t>design of a sample</a:t>
            </a:r>
            <a:r>
              <a:rPr lang="en-US" sz="2200" dirty="0">
                <a:solidFill>
                  <a:srgbClr val="000000"/>
                </a:solidFill>
                <a:latin typeface="Times New Roman" charset="0"/>
                <a:cs typeface="Times New Roman" charset="0"/>
                <a:sym typeface="Times New Roman" charset="0"/>
              </a:rPr>
              <a:t> refers to                                               the method used to choose the                                             sample from the population.</a:t>
            </a:r>
          </a:p>
          <a:p>
            <a:pPr eaLnBrk="1" hangingPunct="1">
              <a:lnSpc>
                <a:spcPct val="90000"/>
              </a:lnSpc>
              <a:spcBef>
                <a:spcPts val="540"/>
              </a:spcBef>
              <a:buClr>
                <a:srgbClr val="F9F9F9"/>
              </a:buClr>
              <a:buSzPct val="65000"/>
              <a:buBlip>
                <a:blip r:embed="rId2"/>
              </a:buBlip>
            </a:pPr>
            <a:r>
              <a:rPr lang="en-US" sz="2200" dirty="0">
                <a:solidFill>
                  <a:srgbClr val="000000"/>
                </a:solidFill>
                <a:latin typeface="Times New Roman" charset="0"/>
                <a:cs typeface="Times New Roman" charset="0"/>
                <a:sym typeface="Times New Roman" charset="0"/>
              </a:rPr>
              <a:t>The design of a study is </a:t>
            </a:r>
            <a:r>
              <a:rPr lang="en-US" sz="2200" b="1" dirty="0">
                <a:solidFill>
                  <a:srgbClr val="000000"/>
                </a:solidFill>
                <a:latin typeface="Times New Roman" charset="0"/>
                <a:cs typeface="Times New Roman" charset="0"/>
                <a:sym typeface="Times New Roman" charset="0"/>
              </a:rPr>
              <a:t>biased</a:t>
            </a:r>
            <a:r>
              <a:rPr lang="en-US" sz="2200" dirty="0">
                <a:solidFill>
                  <a:srgbClr val="000000"/>
                </a:solidFill>
                <a:latin typeface="Times New Roman" charset="0"/>
                <a:cs typeface="Times New Roman" charset="0"/>
                <a:sym typeface="Times New Roman" charset="0"/>
              </a:rPr>
              <a:t>                                              if it systematically favors certain                               outcomes.</a:t>
            </a:r>
          </a:p>
        </p:txBody>
      </p:sp>
      <p:sp>
        <p:nvSpPr>
          <p:cNvPr id="151555" name="Rectangle 2"/>
          <p:cNvSpPr>
            <a:spLocks noChangeArrowheads="1"/>
          </p:cNvSpPr>
          <p:nvPr/>
        </p:nvSpPr>
        <p:spPr bwMode="auto">
          <a:xfrm>
            <a:off x="865823" y="560070"/>
            <a:ext cx="730377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l"/>
            <a:r>
              <a:rPr lang="en-US" sz="2200" dirty="0">
                <a:solidFill>
                  <a:srgbClr val="000000"/>
                </a:solidFill>
                <a:latin typeface="Times New Roman" charset="0"/>
                <a:cs typeface="Times New Roman" charset="0"/>
                <a:sym typeface="Times New Roman" charset="0"/>
              </a:rPr>
              <a:t>The entire group of individuals that we want information about is called the </a:t>
            </a:r>
            <a:r>
              <a:rPr lang="en-US" sz="2200" b="1" dirty="0">
                <a:latin typeface="Times New Roman" charset="0"/>
                <a:cs typeface="Times New Roman" charset="0"/>
                <a:sym typeface="Times New Roman" charset="0"/>
              </a:rPr>
              <a:t>population</a:t>
            </a:r>
            <a:r>
              <a:rPr lang="en-US" sz="2200" dirty="0">
                <a:latin typeface="Times New Roman" charset="0"/>
                <a:cs typeface="Times New Roman" charset="0"/>
                <a:sym typeface="Times New Roman" charset="0"/>
              </a:rPr>
              <a:t>.</a:t>
            </a:r>
          </a:p>
        </p:txBody>
      </p:sp>
      <p:pic>
        <p:nvPicPr>
          <p:cNvPr id="15155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9340" y="3840480"/>
            <a:ext cx="219456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759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868680" y="1120140"/>
            <a:ext cx="8081010" cy="1143000"/>
          </a:xfrm>
        </p:spPr>
        <p:txBody>
          <a:bodyPr rIns="411444"/>
          <a:lstStyle/>
          <a:p>
            <a:pPr algn="l">
              <a:defRPr/>
            </a:pPr>
            <a:r>
              <a:rPr lang="en-US" sz="2200" dirty="0">
                <a:solidFill>
                  <a:srgbClr val="000000"/>
                </a:solidFill>
                <a:latin typeface="Times New Roman" charset="0"/>
                <a:ea typeface="Times New Roman" charset="0"/>
                <a:cs typeface="Times New Roman" charset="0"/>
                <a:sym typeface="Times New Roman" charset="0"/>
              </a:rPr>
              <a:t>Obtaining a randomly chosen sample refers to the way in which </a:t>
            </a:r>
            <a:br>
              <a:rPr lang="en-US" sz="2200" dirty="0">
                <a:solidFill>
                  <a:srgbClr val="000000"/>
                </a:solidFill>
                <a:latin typeface="Times New Roman" charset="0"/>
                <a:ea typeface="Times New Roman" charset="0"/>
                <a:cs typeface="Times New Roman" charset="0"/>
                <a:sym typeface="Times New Roman" charset="0"/>
              </a:rPr>
            </a:br>
            <a:r>
              <a:rPr lang="en-US" sz="2200" dirty="0">
                <a:solidFill>
                  <a:srgbClr val="000000"/>
                </a:solidFill>
                <a:latin typeface="Times New Roman" charset="0"/>
                <a:ea typeface="Times New Roman" charset="0"/>
                <a:cs typeface="Times New Roman" charset="0"/>
                <a:sym typeface="Times New Roman" charset="0"/>
              </a:rPr>
              <a:t>the sample is chosen, not the specific members of the population </a:t>
            </a:r>
            <a:br>
              <a:rPr lang="en-US" sz="2200" dirty="0">
                <a:solidFill>
                  <a:srgbClr val="000000"/>
                </a:solidFill>
                <a:latin typeface="Times New Roman" charset="0"/>
                <a:ea typeface="Times New Roman" charset="0"/>
                <a:cs typeface="Times New Roman" charset="0"/>
                <a:sym typeface="Times New Roman" charset="0"/>
              </a:rPr>
            </a:br>
            <a:r>
              <a:rPr lang="en-US" sz="2200" dirty="0">
                <a:solidFill>
                  <a:srgbClr val="000000"/>
                </a:solidFill>
                <a:latin typeface="Times New Roman" charset="0"/>
                <a:ea typeface="Times New Roman" charset="0"/>
                <a:cs typeface="Times New Roman" charset="0"/>
                <a:sym typeface="Times New Roman" charset="0"/>
              </a:rPr>
              <a:t>that happen to end up in the sample.</a:t>
            </a:r>
          </a:p>
        </p:txBody>
      </p:sp>
      <p:sp>
        <p:nvSpPr>
          <p:cNvPr id="15362" name="Rectangle 2"/>
          <p:cNvSpPr>
            <a:spLocks noGrp="1" noChangeArrowheads="1"/>
          </p:cNvSpPr>
          <p:nvPr>
            <p:ph idx="1"/>
          </p:nvPr>
        </p:nvSpPr>
        <p:spPr>
          <a:xfrm>
            <a:off x="1005840" y="3063240"/>
            <a:ext cx="8149590" cy="1668780"/>
          </a:xfrm>
        </p:spPr>
        <p:txBody>
          <a:bodyPr rIns="411444">
            <a:normAutofit lnSpcReduction="10000"/>
          </a:bodyPr>
          <a:lstStyle/>
          <a:p>
            <a:pPr marL="495732" indent="-308583">
              <a:spcBef>
                <a:spcPct val="0"/>
              </a:spcBef>
              <a:buClr>
                <a:schemeClr val="tx1">
                  <a:shade val="95000"/>
                </a:schemeClr>
              </a:buClr>
              <a:buBlip>
                <a:blip r:embed="rId3"/>
              </a:buBlip>
              <a:tabLst>
                <a:tab pos="411444" algn="l"/>
              </a:tabLst>
              <a:defRPr/>
            </a:pPr>
            <a:r>
              <a:rPr lang="en-US" sz="2200" dirty="0">
                <a:solidFill>
                  <a:srgbClr val="000000"/>
                </a:solidFill>
                <a:latin typeface="Times New Roman" charset="0"/>
                <a:ea typeface="Times New Roman" charset="0"/>
                <a:cs typeface="Times New Roman" charset="0"/>
                <a:sym typeface="Times New Roman" charset="0"/>
              </a:rPr>
              <a:t>each member of the population is equally likely to be chosen;</a:t>
            </a:r>
          </a:p>
          <a:p>
            <a:pPr marL="495732" indent="-308583">
              <a:spcBef>
                <a:spcPct val="0"/>
              </a:spcBef>
              <a:buClr>
                <a:schemeClr val="tx1">
                  <a:shade val="95000"/>
                </a:schemeClr>
              </a:buClr>
              <a:buBlip>
                <a:blip r:embed="rId3"/>
              </a:buBlip>
              <a:tabLst>
                <a:tab pos="411444" algn="l"/>
              </a:tabLst>
              <a:defRPr/>
            </a:pPr>
            <a:r>
              <a:rPr lang="en-US" sz="2200" dirty="0">
                <a:solidFill>
                  <a:srgbClr val="000000"/>
                </a:solidFill>
                <a:latin typeface="Times New Roman" charset="0"/>
                <a:ea typeface="Times New Roman" charset="0"/>
                <a:cs typeface="Times New Roman" charset="0"/>
                <a:sym typeface="Times New Roman" charset="0"/>
              </a:rPr>
              <a:t>the members of the sample are chosen independently of one other;</a:t>
            </a:r>
          </a:p>
          <a:p>
            <a:pPr marL="495732" indent="-308583">
              <a:spcBef>
                <a:spcPct val="0"/>
              </a:spcBef>
              <a:buClr>
                <a:schemeClr val="tx1">
                  <a:shade val="95000"/>
                </a:schemeClr>
              </a:buClr>
              <a:buBlip>
                <a:blip r:embed="rId3"/>
              </a:buBlip>
              <a:tabLst>
                <a:tab pos="411444" algn="l"/>
              </a:tabLst>
              <a:defRPr/>
            </a:pPr>
            <a:r>
              <a:rPr lang="en-US" sz="2200" dirty="0">
                <a:solidFill>
                  <a:srgbClr val="000000"/>
                </a:solidFill>
                <a:latin typeface="Times New Roman" charset="0"/>
                <a:ea typeface="Times New Roman" charset="0"/>
                <a:cs typeface="Times New Roman" charset="0"/>
                <a:sym typeface="Times New Roman" charset="0"/>
              </a:rPr>
              <a:t>every set of n units has an equal chance to be the sample actually selected.</a:t>
            </a:r>
          </a:p>
        </p:txBody>
      </p:sp>
      <p:sp>
        <p:nvSpPr>
          <p:cNvPr id="15363" name="Rectangle 3"/>
          <p:cNvSpPr>
            <a:spLocks noChangeArrowheads="1"/>
          </p:cNvSpPr>
          <p:nvPr/>
        </p:nvSpPr>
        <p:spPr bwMode="auto">
          <a:xfrm>
            <a:off x="874395" y="2343150"/>
            <a:ext cx="824103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l"/>
            <a:r>
              <a:rPr lang="en-US" sz="2200" b="1" dirty="0">
                <a:latin typeface="Times New Roman" charset="0"/>
                <a:cs typeface="Times New Roman" charset="0"/>
                <a:sym typeface="Times New Roman" charset="0"/>
              </a:rPr>
              <a:t>Simple</a:t>
            </a:r>
            <a:r>
              <a:rPr lang="en-US" sz="2200" dirty="0">
                <a:latin typeface="Times New Roman" charset="0"/>
                <a:cs typeface="Times New Roman" charset="0"/>
                <a:sym typeface="Times New Roman" charset="0"/>
              </a:rPr>
              <a:t> </a:t>
            </a:r>
            <a:r>
              <a:rPr lang="en-US" sz="2200" b="1" dirty="0">
                <a:latin typeface="Times New Roman" charset="0"/>
                <a:cs typeface="Times New Roman" charset="0"/>
                <a:sym typeface="Times New Roman" charset="0"/>
              </a:rPr>
              <a:t>random sample (SRS)</a:t>
            </a:r>
            <a:endParaRPr lang="en-US" sz="2200" dirty="0">
              <a:latin typeface="Times New Roman" charset="0"/>
              <a:cs typeface="Times New Roman" charset="0"/>
              <a:sym typeface="Times New Roman" charset="0"/>
            </a:endParaRPr>
          </a:p>
        </p:txBody>
      </p:sp>
      <p:sp>
        <p:nvSpPr>
          <p:cNvPr id="15365" name="Rectangle 5"/>
          <p:cNvSpPr>
            <a:spLocks noChangeArrowheads="1"/>
          </p:cNvSpPr>
          <p:nvPr/>
        </p:nvSpPr>
        <p:spPr bwMode="auto">
          <a:xfrm>
            <a:off x="1611630" y="5006340"/>
            <a:ext cx="6183630" cy="84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11444" bIns="0" anchor="ctr"/>
          <a:lstStyle/>
          <a:p>
            <a:pPr algn="l"/>
            <a:r>
              <a:rPr lang="ja-JP" altLang="en-US" sz="1600" i="1">
                <a:latin typeface="Times New Roman" charset="0"/>
                <a:cs typeface="Times New Roman" charset="0"/>
                <a:sym typeface="Times New Roman" charset="0"/>
              </a:rPr>
              <a:t>“</a:t>
            </a:r>
            <a:r>
              <a:rPr lang="en-US" sz="1600" i="1" dirty="0">
                <a:latin typeface="Times New Roman" charset="0"/>
                <a:cs typeface="Times New Roman" charset="0"/>
                <a:sym typeface="Times New Roman" charset="0"/>
              </a:rPr>
              <a:t>Classic</a:t>
            </a:r>
            <a:r>
              <a:rPr lang="ja-JP" altLang="en-US" sz="1600" i="1">
                <a:latin typeface="Times New Roman" charset="0"/>
                <a:cs typeface="Times New Roman" charset="0"/>
                <a:sym typeface="Times New Roman" charset="0"/>
              </a:rPr>
              <a:t>”</a:t>
            </a:r>
            <a:r>
              <a:rPr lang="en-US" sz="1600" i="1" dirty="0">
                <a:latin typeface="Times New Roman" charset="0"/>
                <a:cs typeface="Times New Roman" charset="0"/>
                <a:sym typeface="Times New Roman" charset="0"/>
              </a:rPr>
              <a:t> method—put names in hat and draw until have desired sample size; more commonly, number names and use random number table or other source of random numbers to select sample.</a:t>
            </a:r>
          </a:p>
        </p:txBody>
      </p:sp>
      <p:pic>
        <p:nvPicPr>
          <p:cNvPr id="15258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2360" y="4663440"/>
            <a:ext cx="1423035" cy="157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075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anim calcmode="lin" valueType="num">
                                      <p:cBhvr>
                                        <p:cTn id="7" dur="500" fill="hold"/>
                                        <p:tgtEl>
                                          <p:spTgt spid="15361"/>
                                        </p:tgtEl>
                                        <p:attrNameLst>
                                          <p:attrName>ppt_x</p:attrName>
                                        </p:attrNameLst>
                                      </p:cBhvr>
                                      <p:tavLst>
                                        <p:tav tm="0">
                                          <p:val>
                                            <p:strVal val="#ppt_x-#ppt_w/2"/>
                                          </p:val>
                                        </p:tav>
                                        <p:tav tm="100000">
                                          <p:val>
                                            <p:strVal val="#ppt_x"/>
                                          </p:val>
                                        </p:tav>
                                      </p:tavLst>
                                    </p:anim>
                                    <p:anim calcmode="lin" valueType="num">
                                      <p:cBhvr>
                                        <p:cTn id="8" dur="500" fill="hold"/>
                                        <p:tgtEl>
                                          <p:spTgt spid="15361"/>
                                        </p:tgtEl>
                                        <p:attrNameLst>
                                          <p:attrName>ppt_y</p:attrName>
                                        </p:attrNameLst>
                                      </p:cBhvr>
                                      <p:tavLst>
                                        <p:tav tm="0">
                                          <p:val>
                                            <p:strVal val="#ppt_y"/>
                                          </p:val>
                                        </p:tav>
                                        <p:tav tm="100000">
                                          <p:val>
                                            <p:strVal val="#ppt_y"/>
                                          </p:val>
                                        </p:tav>
                                      </p:tavLst>
                                    </p:anim>
                                    <p:anim calcmode="lin" valueType="num">
                                      <p:cBhvr>
                                        <p:cTn id="9" dur="500" fill="hold"/>
                                        <p:tgtEl>
                                          <p:spTgt spid="15361"/>
                                        </p:tgtEl>
                                        <p:attrNameLst>
                                          <p:attrName>ppt_w</p:attrName>
                                        </p:attrNameLst>
                                      </p:cBhvr>
                                      <p:tavLst>
                                        <p:tav tm="0">
                                          <p:val>
                                            <p:fltVal val="0"/>
                                          </p:val>
                                        </p:tav>
                                        <p:tav tm="100000">
                                          <p:val>
                                            <p:strVal val="#ppt_w"/>
                                          </p:val>
                                        </p:tav>
                                      </p:tavLst>
                                    </p:anim>
                                    <p:anim calcmode="lin" valueType="num">
                                      <p:cBhvr>
                                        <p:cTn id="10" dur="500" fill="hold"/>
                                        <p:tgtEl>
                                          <p:spTgt spid="1536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5363"/>
                                        </p:tgtEl>
                                        <p:attrNameLst>
                                          <p:attrName>style.visibility</p:attrName>
                                        </p:attrNameLst>
                                      </p:cBhvr>
                                      <p:to>
                                        <p:strVal val="visible"/>
                                      </p:to>
                                    </p:set>
                                    <p:anim calcmode="lin" valueType="num">
                                      <p:cBhvr>
                                        <p:cTn id="15" dur="500" fill="hold"/>
                                        <p:tgtEl>
                                          <p:spTgt spid="15363"/>
                                        </p:tgtEl>
                                        <p:attrNameLst>
                                          <p:attrName>ppt_x</p:attrName>
                                        </p:attrNameLst>
                                      </p:cBhvr>
                                      <p:tavLst>
                                        <p:tav tm="0">
                                          <p:val>
                                            <p:strVal val="#ppt_x-#ppt_w/2"/>
                                          </p:val>
                                        </p:tav>
                                        <p:tav tm="100000">
                                          <p:val>
                                            <p:strVal val="#ppt_x"/>
                                          </p:val>
                                        </p:tav>
                                      </p:tavLst>
                                    </p:anim>
                                    <p:anim calcmode="lin" valueType="num">
                                      <p:cBhvr>
                                        <p:cTn id="16" dur="500" fill="hold"/>
                                        <p:tgtEl>
                                          <p:spTgt spid="15363"/>
                                        </p:tgtEl>
                                        <p:attrNameLst>
                                          <p:attrName>ppt_y</p:attrName>
                                        </p:attrNameLst>
                                      </p:cBhvr>
                                      <p:tavLst>
                                        <p:tav tm="0">
                                          <p:val>
                                            <p:strVal val="#ppt_y"/>
                                          </p:val>
                                        </p:tav>
                                        <p:tav tm="100000">
                                          <p:val>
                                            <p:strVal val="#ppt_y"/>
                                          </p:val>
                                        </p:tav>
                                      </p:tavLst>
                                    </p:anim>
                                    <p:anim calcmode="lin" valueType="num">
                                      <p:cBhvr>
                                        <p:cTn id="17" dur="500" fill="hold"/>
                                        <p:tgtEl>
                                          <p:spTgt spid="15363"/>
                                        </p:tgtEl>
                                        <p:attrNameLst>
                                          <p:attrName>ppt_w</p:attrName>
                                        </p:attrNameLst>
                                      </p:cBhvr>
                                      <p:tavLst>
                                        <p:tav tm="0">
                                          <p:val>
                                            <p:fltVal val="0"/>
                                          </p:val>
                                        </p:tav>
                                        <p:tav tm="100000">
                                          <p:val>
                                            <p:strVal val="#ppt_w"/>
                                          </p:val>
                                        </p:tav>
                                      </p:tavLst>
                                    </p:anim>
                                    <p:anim calcmode="lin" valueType="num">
                                      <p:cBhvr>
                                        <p:cTn id="18" dur="500" fill="hold"/>
                                        <p:tgtEl>
                                          <p:spTgt spid="1536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5362">
                                            <p:txEl>
                                              <p:pRg st="0" end="0"/>
                                            </p:txEl>
                                          </p:spTgt>
                                        </p:tgtEl>
                                        <p:attrNameLst>
                                          <p:attrName>style.visibility</p:attrName>
                                        </p:attrNameLst>
                                      </p:cBhvr>
                                      <p:to>
                                        <p:strVal val="visible"/>
                                      </p:to>
                                    </p:set>
                                    <p:anim calcmode="lin" valueType="num">
                                      <p:cBhvr>
                                        <p:cTn id="23" dur="500" fill="hold"/>
                                        <p:tgtEl>
                                          <p:spTgt spid="15362">
                                            <p:txEl>
                                              <p:pRg st="0" end="0"/>
                                            </p:txEl>
                                          </p:spTgt>
                                        </p:tgtEl>
                                        <p:attrNameLst>
                                          <p:attrName>ppt_x</p:attrName>
                                        </p:attrNameLst>
                                      </p:cBhvr>
                                      <p:tavLst>
                                        <p:tav tm="0">
                                          <p:val>
                                            <p:strVal val="#ppt_x-#ppt_w/2"/>
                                          </p:val>
                                        </p:tav>
                                        <p:tav tm="100000">
                                          <p:val>
                                            <p:strVal val="#ppt_x"/>
                                          </p:val>
                                        </p:tav>
                                      </p:tavLst>
                                    </p:anim>
                                    <p:anim calcmode="lin" valueType="num">
                                      <p:cBhvr>
                                        <p:cTn id="24" dur="500" fill="hold"/>
                                        <p:tgtEl>
                                          <p:spTgt spid="15362">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1536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536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15362">
                                            <p:txEl>
                                              <p:pRg st="1" end="1"/>
                                            </p:txEl>
                                          </p:spTgt>
                                        </p:tgtEl>
                                        <p:attrNameLst>
                                          <p:attrName>style.visibility</p:attrName>
                                        </p:attrNameLst>
                                      </p:cBhvr>
                                      <p:to>
                                        <p:strVal val="visible"/>
                                      </p:to>
                                    </p:set>
                                    <p:anim calcmode="lin" valueType="num">
                                      <p:cBhvr>
                                        <p:cTn id="31" dur="500" fill="hold"/>
                                        <p:tgtEl>
                                          <p:spTgt spid="15362">
                                            <p:txEl>
                                              <p:pRg st="1" end="1"/>
                                            </p:txEl>
                                          </p:spTgt>
                                        </p:tgtEl>
                                        <p:attrNameLst>
                                          <p:attrName>ppt_x</p:attrName>
                                        </p:attrNameLst>
                                      </p:cBhvr>
                                      <p:tavLst>
                                        <p:tav tm="0">
                                          <p:val>
                                            <p:strVal val="#ppt_x-#ppt_w/2"/>
                                          </p:val>
                                        </p:tav>
                                        <p:tav tm="100000">
                                          <p:val>
                                            <p:strVal val="#ppt_x"/>
                                          </p:val>
                                        </p:tav>
                                      </p:tavLst>
                                    </p:anim>
                                    <p:anim calcmode="lin" valueType="num">
                                      <p:cBhvr>
                                        <p:cTn id="32" dur="500" fill="hold"/>
                                        <p:tgtEl>
                                          <p:spTgt spid="15362">
                                            <p:txEl>
                                              <p:pRg st="1" end="1"/>
                                            </p:txEl>
                                          </p:spTgt>
                                        </p:tgtEl>
                                        <p:attrNameLst>
                                          <p:attrName>ppt_y</p:attrName>
                                        </p:attrNameLst>
                                      </p:cBhvr>
                                      <p:tavLst>
                                        <p:tav tm="0">
                                          <p:val>
                                            <p:strVal val="#ppt_y"/>
                                          </p:val>
                                        </p:tav>
                                        <p:tav tm="100000">
                                          <p:val>
                                            <p:strVal val="#ppt_y"/>
                                          </p:val>
                                        </p:tav>
                                      </p:tavLst>
                                    </p:anim>
                                    <p:anim calcmode="lin" valueType="num">
                                      <p:cBhvr>
                                        <p:cTn id="33" dur="500" fill="hold"/>
                                        <p:tgtEl>
                                          <p:spTgt spid="15362">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536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5362">
                                            <p:txEl>
                                              <p:pRg st="2" end="2"/>
                                            </p:txEl>
                                          </p:spTgt>
                                        </p:tgtEl>
                                        <p:attrNameLst>
                                          <p:attrName>style.visibility</p:attrName>
                                        </p:attrNameLst>
                                      </p:cBhvr>
                                      <p:to>
                                        <p:strVal val="visible"/>
                                      </p:to>
                                    </p:set>
                                    <p:anim calcmode="lin" valueType="num">
                                      <p:cBhvr>
                                        <p:cTn id="39" dur="500" fill="hold"/>
                                        <p:tgtEl>
                                          <p:spTgt spid="15362">
                                            <p:txEl>
                                              <p:pRg st="2" end="2"/>
                                            </p:txEl>
                                          </p:spTgt>
                                        </p:tgtEl>
                                        <p:attrNameLst>
                                          <p:attrName>ppt_x</p:attrName>
                                        </p:attrNameLst>
                                      </p:cBhvr>
                                      <p:tavLst>
                                        <p:tav tm="0">
                                          <p:val>
                                            <p:strVal val="#ppt_x-#ppt_w/2"/>
                                          </p:val>
                                        </p:tav>
                                        <p:tav tm="100000">
                                          <p:val>
                                            <p:strVal val="#ppt_x"/>
                                          </p:val>
                                        </p:tav>
                                      </p:tavLst>
                                    </p:anim>
                                    <p:anim calcmode="lin" valueType="num">
                                      <p:cBhvr>
                                        <p:cTn id="40" dur="500" fill="hold"/>
                                        <p:tgtEl>
                                          <p:spTgt spid="15362">
                                            <p:txEl>
                                              <p:pRg st="2" end="2"/>
                                            </p:txEl>
                                          </p:spTgt>
                                        </p:tgtEl>
                                        <p:attrNameLst>
                                          <p:attrName>ppt_y</p:attrName>
                                        </p:attrNameLst>
                                      </p:cBhvr>
                                      <p:tavLst>
                                        <p:tav tm="0">
                                          <p:val>
                                            <p:strVal val="#ppt_y"/>
                                          </p:val>
                                        </p:tav>
                                        <p:tav tm="100000">
                                          <p:val>
                                            <p:strVal val="#ppt_y"/>
                                          </p:val>
                                        </p:tav>
                                      </p:tavLst>
                                    </p:anim>
                                    <p:anim calcmode="lin" valueType="num">
                                      <p:cBhvr>
                                        <p:cTn id="41" dur="500" fill="hold"/>
                                        <p:tgtEl>
                                          <p:spTgt spid="15362">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1536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15365"/>
                                        </p:tgtEl>
                                        <p:attrNameLst>
                                          <p:attrName>style.visibility</p:attrName>
                                        </p:attrNameLst>
                                      </p:cBhvr>
                                      <p:to>
                                        <p:strVal val="visible"/>
                                      </p:to>
                                    </p:set>
                                    <p:anim calcmode="lin" valueType="num">
                                      <p:cBhvr>
                                        <p:cTn id="47" dur="500" fill="hold"/>
                                        <p:tgtEl>
                                          <p:spTgt spid="15365"/>
                                        </p:tgtEl>
                                        <p:attrNameLst>
                                          <p:attrName>ppt_x</p:attrName>
                                        </p:attrNameLst>
                                      </p:cBhvr>
                                      <p:tavLst>
                                        <p:tav tm="0">
                                          <p:val>
                                            <p:strVal val="#ppt_x-#ppt_w/2"/>
                                          </p:val>
                                        </p:tav>
                                        <p:tav tm="100000">
                                          <p:val>
                                            <p:strVal val="#ppt_x"/>
                                          </p:val>
                                        </p:tav>
                                      </p:tavLst>
                                    </p:anim>
                                    <p:anim calcmode="lin" valueType="num">
                                      <p:cBhvr>
                                        <p:cTn id="48" dur="500" fill="hold"/>
                                        <p:tgtEl>
                                          <p:spTgt spid="15365"/>
                                        </p:tgtEl>
                                        <p:attrNameLst>
                                          <p:attrName>ppt_y</p:attrName>
                                        </p:attrNameLst>
                                      </p:cBhvr>
                                      <p:tavLst>
                                        <p:tav tm="0">
                                          <p:val>
                                            <p:strVal val="#ppt_y"/>
                                          </p:val>
                                        </p:tav>
                                        <p:tav tm="100000">
                                          <p:val>
                                            <p:strVal val="#ppt_y"/>
                                          </p:val>
                                        </p:tav>
                                      </p:tavLst>
                                    </p:anim>
                                    <p:anim calcmode="lin" valueType="num">
                                      <p:cBhvr>
                                        <p:cTn id="49" dur="500" fill="hold"/>
                                        <p:tgtEl>
                                          <p:spTgt spid="15365"/>
                                        </p:tgtEl>
                                        <p:attrNameLst>
                                          <p:attrName>ppt_w</p:attrName>
                                        </p:attrNameLst>
                                      </p:cBhvr>
                                      <p:tavLst>
                                        <p:tav tm="0">
                                          <p:val>
                                            <p:fltVal val="0"/>
                                          </p:val>
                                        </p:tav>
                                        <p:tav tm="100000">
                                          <p:val>
                                            <p:strVal val="#ppt_w"/>
                                          </p:val>
                                        </p:tav>
                                      </p:tavLst>
                                    </p:anim>
                                    <p:anim calcmode="lin" valueType="num">
                                      <p:cBhvr>
                                        <p:cTn id="50" dur="500" fill="hold"/>
                                        <p:tgtEl>
                                          <p:spTgt spid="153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bldLvl="5" autoUpdateAnimBg="0"/>
      <p:bldP spid="15363" grpId="0" autoUpdateAnimBg="0"/>
      <p:bldP spid="1536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08598" y="868680"/>
            <a:ext cx="9212580" cy="561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11444" bIns="0" anchor="ctr"/>
          <a:lstStyle/>
          <a:p>
            <a:pPr marL="491490" indent="-240030">
              <a:spcBef>
                <a:spcPts val="540"/>
              </a:spcBef>
            </a:pPr>
            <a:r>
              <a:rPr lang="en-US" sz="2000" dirty="0">
                <a:latin typeface="Times New Roman" charset="0"/>
                <a:cs typeface="Times New Roman" charset="0"/>
                <a:sym typeface="Times New Roman" charset="0"/>
              </a:rPr>
              <a:t>S</a:t>
            </a:r>
            <a:r>
              <a:rPr lang="en-US" sz="2000" b="1" u="sng" dirty="0">
                <a:latin typeface="Times New Roman" charset="0"/>
                <a:cs typeface="Times New Roman" charset="0"/>
                <a:sym typeface="Times New Roman" charset="0"/>
              </a:rPr>
              <a:t>ystematic sampling</a:t>
            </a:r>
            <a:r>
              <a:rPr lang="en-US" sz="2000" dirty="0">
                <a:solidFill>
                  <a:srgbClr val="000000"/>
                </a:solidFill>
                <a:latin typeface="Times New Roman" charset="0"/>
                <a:cs typeface="Times New Roman" charset="0"/>
                <a:sym typeface="Times New Roman" charset="0"/>
              </a:rPr>
              <a:t>—Select every </a:t>
            </a:r>
            <a:r>
              <a:rPr lang="en-US" sz="2000" dirty="0" err="1">
                <a:solidFill>
                  <a:srgbClr val="000000"/>
                </a:solidFill>
                <a:latin typeface="Times New Roman" charset="0"/>
                <a:cs typeface="Times New Roman" charset="0"/>
                <a:sym typeface="Times New Roman" charset="0"/>
              </a:rPr>
              <a:t>k</a:t>
            </a:r>
            <a:r>
              <a:rPr lang="en-US" sz="2000" baseline="32000" dirty="0" err="1">
                <a:solidFill>
                  <a:srgbClr val="000000"/>
                </a:solidFill>
                <a:latin typeface="Times New Roman" charset="0"/>
                <a:cs typeface="Times New Roman" charset="0"/>
                <a:sym typeface="Times New Roman" charset="0"/>
              </a:rPr>
              <a:t>th</a:t>
            </a:r>
            <a:r>
              <a:rPr lang="en-US" sz="2000" dirty="0">
                <a:solidFill>
                  <a:srgbClr val="000000"/>
                </a:solidFill>
                <a:latin typeface="Times New Roman" charset="0"/>
                <a:cs typeface="Times New Roman" charset="0"/>
                <a:sym typeface="Times New Roman" charset="0"/>
              </a:rPr>
              <a:t> element in the population. Easier than random sampling; also guarantees sample is taken from throughout the population—be careful how population is ordered. (i.e. take every 10</a:t>
            </a:r>
            <a:r>
              <a:rPr lang="en-US" sz="2000" baseline="32000" dirty="0">
                <a:solidFill>
                  <a:srgbClr val="000000"/>
                </a:solidFill>
                <a:latin typeface="Times New Roman" charset="0"/>
                <a:cs typeface="Times New Roman" charset="0"/>
                <a:sym typeface="Times New Roman" charset="0"/>
              </a:rPr>
              <a:t>th</a:t>
            </a:r>
            <a:r>
              <a:rPr lang="en-US" sz="2000" dirty="0">
                <a:solidFill>
                  <a:srgbClr val="000000"/>
                </a:solidFill>
                <a:latin typeface="Times New Roman" charset="0"/>
                <a:cs typeface="Times New Roman" charset="0"/>
                <a:sym typeface="Times New Roman" charset="0"/>
              </a:rPr>
              <a:t> student at RAHS; start at </a:t>
            </a:r>
            <a:r>
              <a:rPr lang="en-US" sz="2000" u="sng" dirty="0">
                <a:solidFill>
                  <a:srgbClr val="000000"/>
                </a:solidFill>
                <a:latin typeface="Times New Roman" charset="0"/>
                <a:cs typeface="Times New Roman" charset="0"/>
                <a:sym typeface="Times New Roman" charset="0"/>
              </a:rPr>
              <a:t>randomly</a:t>
            </a:r>
            <a:r>
              <a:rPr lang="en-US" sz="2000" dirty="0">
                <a:solidFill>
                  <a:srgbClr val="000000"/>
                </a:solidFill>
                <a:latin typeface="Times New Roman" charset="0"/>
                <a:cs typeface="Times New Roman" charset="0"/>
                <a:sym typeface="Times New Roman" charset="0"/>
              </a:rPr>
              <a:t> selected point—still requires list)</a:t>
            </a:r>
          </a:p>
          <a:p>
            <a:pPr marL="491490" indent="-240030">
              <a:spcBef>
                <a:spcPts val="540"/>
              </a:spcBef>
            </a:pPr>
            <a:r>
              <a:rPr lang="en-US" sz="2000" dirty="0">
                <a:latin typeface="Times New Roman" charset="0"/>
                <a:cs typeface="Times New Roman" charset="0"/>
                <a:sym typeface="Times New Roman" charset="0"/>
              </a:rPr>
              <a:t>C</a:t>
            </a:r>
            <a:r>
              <a:rPr lang="en-US" sz="2000" b="1" u="sng" dirty="0">
                <a:latin typeface="Times New Roman" charset="0"/>
                <a:cs typeface="Times New Roman" charset="0"/>
                <a:sym typeface="Times New Roman" charset="0"/>
              </a:rPr>
              <a:t>luster sampling</a:t>
            </a:r>
            <a:r>
              <a:rPr lang="en-US" sz="2000" dirty="0">
                <a:solidFill>
                  <a:srgbClr val="000000"/>
                </a:solidFill>
                <a:latin typeface="Times New Roman" charset="0"/>
                <a:cs typeface="Times New Roman" charset="0"/>
                <a:sym typeface="Times New Roman" charset="0"/>
              </a:rPr>
              <a:t>—divide the population into sections or clusters; randomly select a few of those sections and then choose all members from the selected sections (i.e. </a:t>
            </a:r>
            <a:r>
              <a:rPr lang="en-US" sz="2000" u="sng" dirty="0">
                <a:solidFill>
                  <a:srgbClr val="000000"/>
                </a:solidFill>
                <a:latin typeface="Times New Roman" charset="0"/>
                <a:cs typeface="Times New Roman" charset="0"/>
                <a:sym typeface="Times New Roman" charset="0"/>
              </a:rPr>
              <a:t>randomly</a:t>
            </a:r>
            <a:r>
              <a:rPr lang="en-US" sz="2000" dirty="0">
                <a:solidFill>
                  <a:srgbClr val="000000"/>
                </a:solidFill>
                <a:latin typeface="Times New Roman" charset="0"/>
                <a:cs typeface="Times New Roman" charset="0"/>
                <a:sym typeface="Times New Roman" charset="0"/>
              </a:rPr>
              <a:t> select 10 third period classes—survey all students in each class selected—</a:t>
            </a:r>
            <a:r>
              <a:rPr lang="en-US" sz="2000" u="sng" dirty="0">
                <a:solidFill>
                  <a:srgbClr val="000000"/>
                </a:solidFill>
                <a:latin typeface="Times New Roman" charset="0"/>
                <a:cs typeface="Times New Roman" charset="0"/>
                <a:sym typeface="Times New Roman" charset="0"/>
              </a:rPr>
              <a:t>faster</a:t>
            </a:r>
            <a:r>
              <a:rPr lang="en-US" sz="2000" dirty="0">
                <a:solidFill>
                  <a:srgbClr val="000000"/>
                </a:solidFill>
                <a:latin typeface="Times New Roman" charset="0"/>
                <a:cs typeface="Times New Roman" charset="0"/>
                <a:sym typeface="Times New Roman" charset="0"/>
              </a:rPr>
              <a:t> way to obtain sample)</a:t>
            </a:r>
          </a:p>
          <a:p>
            <a:pPr marL="491490" indent="-240030">
              <a:spcBef>
                <a:spcPts val="540"/>
              </a:spcBef>
            </a:pPr>
            <a:r>
              <a:rPr lang="en-US" sz="2000" dirty="0">
                <a:latin typeface="Times New Roman" charset="0"/>
                <a:cs typeface="Times New Roman" charset="0"/>
                <a:sym typeface="Times New Roman" charset="0"/>
              </a:rPr>
              <a:t>S</a:t>
            </a:r>
            <a:r>
              <a:rPr lang="en-US" sz="2000" b="1" u="sng" dirty="0">
                <a:latin typeface="Times New Roman" charset="0"/>
                <a:cs typeface="Times New Roman" charset="0"/>
                <a:sym typeface="Times New Roman" charset="0"/>
              </a:rPr>
              <a:t>tratified random sampling</a:t>
            </a:r>
            <a:r>
              <a:rPr lang="en-US" sz="2000" dirty="0">
                <a:solidFill>
                  <a:srgbClr val="000000"/>
                </a:solidFill>
                <a:latin typeface="Times New Roman" charset="0"/>
                <a:cs typeface="Times New Roman" charset="0"/>
                <a:sym typeface="Times New Roman" charset="0"/>
              </a:rPr>
              <a:t>—select subjects from similar groups called strata (i.e. select SRS from each grade-level at RAHS—9</a:t>
            </a:r>
            <a:r>
              <a:rPr lang="en-US" sz="2000" baseline="32000" dirty="0">
                <a:solidFill>
                  <a:srgbClr val="000000"/>
                </a:solidFill>
                <a:latin typeface="Times New Roman" charset="0"/>
                <a:cs typeface="Times New Roman" charset="0"/>
                <a:sym typeface="Times New Roman" charset="0"/>
              </a:rPr>
              <a:t>th</a:t>
            </a:r>
            <a:r>
              <a:rPr lang="en-US" sz="2000" dirty="0">
                <a:solidFill>
                  <a:srgbClr val="000000"/>
                </a:solidFill>
                <a:latin typeface="Times New Roman" charset="0"/>
                <a:cs typeface="Times New Roman" charset="0"/>
                <a:sym typeface="Times New Roman" charset="0"/>
              </a:rPr>
              <a:t>, 10</a:t>
            </a:r>
            <a:r>
              <a:rPr lang="en-US" sz="2000" baseline="32000" dirty="0">
                <a:solidFill>
                  <a:srgbClr val="000000"/>
                </a:solidFill>
                <a:latin typeface="Times New Roman" charset="0"/>
                <a:cs typeface="Times New Roman" charset="0"/>
                <a:sym typeface="Times New Roman" charset="0"/>
              </a:rPr>
              <a:t>th</a:t>
            </a:r>
            <a:r>
              <a:rPr lang="en-US" sz="2000" dirty="0">
                <a:solidFill>
                  <a:srgbClr val="000000"/>
                </a:solidFill>
                <a:latin typeface="Times New Roman" charset="0"/>
                <a:cs typeface="Times New Roman" charset="0"/>
                <a:sym typeface="Times New Roman" charset="0"/>
              </a:rPr>
              <a:t>, 11</a:t>
            </a:r>
            <a:r>
              <a:rPr lang="en-US" sz="2000" baseline="32000" dirty="0">
                <a:solidFill>
                  <a:srgbClr val="000000"/>
                </a:solidFill>
                <a:latin typeface="Times New Roman" charset="0"/>
                <a:cs typeface="Times New Roman" charset="0"/>
                <a:sym typeface="Times New Roman" charset="0"/>
              </a:rPr>
              <a:t>th</a:t>
            </a:r>
            <a:r>
              <a:rPr lang="en-US" sz="2000" dirty="0">
                <a:solidFill>
                  <a:srgbClr val="000000"/>
                </a:solidFill>
                <a:latin typeface="Times New Roman" charset="0"/>
                <a:cs typeface="Times New Roman" charset="0"/>
                <a:sym typeface="Times New Roman" charset="0"/>
              </a:rPr>
              <a:t>, 12</a:t>
            </a:r>
            <a:r>
              <a:rPr lang="en-US" sz="2000" baseline="32000" dirty="0">
                <a:solidFill>
                  <a:srgbClr val="000000"/>
                </a:solidFill>
                <a:latin typeface="Times New Roman" charset="0"/>
                <a:cs typeface="Times New Roman" charset="0"/>
                <a:sym typeface="Times New Roman" charset="0"/>
              </a:rPr>
              <a:t>th</a:t>
            </a:r>
            <a:r>
              <a:rPr lang="en-US" sz="2000" dirty="0">
                <a:solidFill>
                  <a:srgbClr val="000000"/>
                </a:solidFill>
                <a:latin typeface="Times New Roman" charset="0"/>
                <a:cs typeface="Times New Roman" charset="0"/>
                <a:sym typeface="Times New Roman" charset="0"/>
              </a:rPr>
              <a:t>—in proportion to number of students in each level) </a:t>
            </a:r>
          </a:p>
        </p:txBody>
      </p:sp>
    </p:spTree>
    <p:extLst>
      <p:ext uri="{BB962C8B-B14F-4D97-AF65-F5344CB8AC3E}">
        <p14:creationId xmlns:p14="http://schemas.microsoft.com/office/powerpoint/2010/main" val="5402969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 calcmode="lin" valueType="num">
                                      <p:cBhvr>
                                        <p:cTn id="7" dur="500" fill="hold"/>
                                        <p:tgtEl>
                                          <p:spTgt spid="18434">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843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8434">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843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8434">
                                            <p:txEl>
                                              <p:pRg st="1" end="1"/>
                                            </p:txEl>
                                          </p:spTgt>
                                        </p:tgtEl>
                                        <p:attrNameLst>
                                          <p:attrName>style.visibility</p:attrName>
                                        </p:attrNameLst>
                                      </p:cBhvr>
                                      <p:to>
                                        <p:strVal val="visible"/>
                                      </p:to>
                                    </p:set>
                                    <p:anim calcmode="lin" valueType="num">
                                      <p:cBhvr>
                                        <p:cTn id="15" dur="500" fill="hold"/>
                                        <p:tgtEl>
                                          <p:spTgt spid="18434">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18434">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1843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843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8434">
                                            <p:txEl>
                                              <p:pRg st="2" end="2"/>
                                            </p:txEl>
                                          </p:spTgt>
                                        </p:tgtEl>
                                        <p:attrNameLst>
                                          <p:attrName>style.visibility</p:attrName>
                                        </p:attrNameLst>
                                      </p:cBhvr>
                                      <p:to>
                                        <p:strVal val="visible"/>
                                      </p:to>
                                    </p:set>
                                    <p:anim calcmode="lin" valueType="num">
                                      <p:cBhvr>
                                        <p:cTn id="23" dur="500" fill="hold"/>
                                        <p:tgtEl>
                                          <p:spTgt spid="18434">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18434">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18434">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843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
          <p:cNvSpPr>
            <a:spLocks noGrp="1" noChangeArrowheads="1"/>
          </p:cNvSpPr>
          <p:nvPr>
            <p:ph type="title"/>
          </p:nvPr>
        </p:nvSpPr>
        <p:spPr>
          <a:xfrm>
            <a:off x="891540" y="822960"/>
            <a:ext cx="7360920" cy="548640"/>
          </a:xfrm>
        </p:spPr>
        <p:txBody>
          <a:bodyPr rIns="411444">
            <a:normAutofit fontScale="90000"/>
          </a:bodyPr>
          <a:lstStyle/>
          <a:p>
            <a:pPr algn="l">
              <a:defRPr/>
            </a:pPr>
            <a:r>
              <a:rPr lang="en-US" sz="3200" dirty="0">
                <a:solidFill>
                  <a:srgbClr val="000000"/>
                </a:solidFill>
                <a:latin typeface="Times New Roman" charset="0"/>
                <a:ea typeface="Times New Roman" charset="0"/>
                <a:cs typeface="Times New Roman" charset="0"/>
                <a:sym typeface="Times New Roman" charset="0"/>
              </a:rPr>
              <a:t>Sources of </a:t>
            </a:r>
            <a:r>
              <a:rPr lang="en-US" sz="3200" u="sng" dirty="0">
                <a:solidFill>
                  <a:schemeClr val="tx1"/>
                </a:solidFill>
                <a:latin typeface="Times New Roman" charset="0"/>
                <a:ea typeface="Times New Roman" charset="0"/>
                <a:cs typeface="Times New Roman" charset="0"/>
                <a:sym typeface="Times New Roman" charset="0"/>
              </a:rPr>
              <a:t>bias</a:t>
            </a:r>
            <a:r>
              <a:rPr lang="en-US" sz="3200" dirty="0">
                <a:solidFill>
                  <a:srgbClr val="000000"/>
                </a:solidFill>
                <a:latin typeface="Times New Roman" charset="0"/>
                <a:ea typeface="Times New Roman" charset="0"/>
                <a:cs typeface="Times New Roman" charset="0"/>
                <a:sym typeface="Times New Roman" charset="0"/>
              </a:rPr>
              <a:t> in probability samples:</a:t>
            </a:r>
          </a:p>
        </p:txBody>
      </p:sp>
      <p:sp>
        <p:nvSpPr>
          <p:cNvPr id="16386" name="Rectangle 2"/>
          <p:cNvSpPr>
            <a:spLocks noGrp="1" noChangeArrowheads="1"/>
          </p:cNvSpPr>
          <p:nvPr>
            <p:ph idx="1"/>
          </p:nvPr>
        </p:nvSpPr>
        <p:spPr>
          <a:xfrm>
            <a:off x="777240" y="1485900"/>
            <a:ext cx="7360920" cy="4320540"/>
          </a:xfrm>
        </p:spPr>
        <p:txBody>
          <a:bodyPr rIns="411444"/>
          <a:lstStyle/>
          <a:p>
            <a:pPr marL="700088" indent="-512922">
              <a:spcBef>
                <a:spcPct val="0"/>
              </a:spcBef>
              <a:buBlip>
                <a:blip r:embed="rId3"/>
              </a:buBlip>
              <a:tabLst>
                <a:tab pos="410052" algn="l"/>
              </a:tabLst>
            </a:pPr>
            <a:r>
              <a:rPr lang="en-US" sz="2200" b="1" dirty="0">
                <a:solidFill>
                  <a:srgbClr val="000000"/>
                </a:solidFill>
                <a:latin typeface="Times New Roman" charset="0"/>
                <a:cs typeface="Times New Roman" charset="0"/>
                <a:sym typeface="Times New Roman" charset="0"/>
              </a:rPr>
              <a:t>Under-coverage</a:t>
            </a:r>
            <a:r>
              <a:rPr lang="en-US" sz="2200" dirty="0">
                <a:solidFill>
                  <a:srgbClr val="000000"/>
                </a:solidFill>
                <a:latin typeface="Times New Roman" charset="0"/>
                <a:cs typeface="Times New Roman" charset="0"/>
                <a:sym typeface="Times New Roman" charset="0"/>
              </a:rPr>
              <a:t> occurs when some groups in the population are left out of the process of choosing the sample (i.e. telephone survey excludes those without phones). </a:t>
            </a:r>
            <a:r>
              <a:rPr lang="en-US" sz="2200" b="1" dirty="0">
                <a:solidFill>
                  <a:srgbClr val="000000"/>
                </a:solidFill>
                <a:latin typeface="Times New Roman" charset="0"/>
                <a:cs typeface="Times New Roman" charset="0"/>
                <a:sym typeface="Times New Roman" charset="0"/>
              </a:rPr>
              <a:t>	</a:t>
            </a:r>
          </a:p>
          <a:p>
            <a:pPr marL="700088" indent="-512922">
              <a:spcBef>
                <a:spcPct val="0"/>
              </a:spcBef>
              <a:buBlip>
                <a:blip r:embed="rId3"/>
              </a:buBlip>
              <a:tabLst>
                <a:tab pos="410052" algn="l"/>
              </a:tabLst>
            </a:pPr>
            <a:r>
              <a:rPr lang="en-US" sz="2200" b="1" dirty="0">
                <a:solidFill>
                  <a:srgbClr val="000000"/>
                </a:solidFill>
                <a:latin typeface="Times New Roman" charset="0"/>
                <a:cs typeface="Times New Roman" charset="0"/>
                <a:sym typeface="Times New Roman" charset="0"/>
              </a:rPr>
              <a:t>Response bias</a:t>
            </a:r>
            <a:r>
              <a:rPr lang="en-US" sz="2200" dirty="0">
                <a:solidFill>
                  <a:srgbClr val="000000"/>
                </a:solidFill>
                <a:latin typeface="Times New Roman" charset="0"/>
                <a:cs typeface="Times New Roman" charset="0"/>
                <a:sym typeface="Times New Roman" charset="0"/>
              </a:rPr>
              <a:t> occurs when the </a:t>
            </a:r>
            <a:r>
              <a:rPr lang="en-US" sz="2200" u="sng" dirty="0">
                <a:solidFill>
                  <a:srgbClr val="000000"/>
                </a:solidFill>
                <a:latin typeface="Times New Roman" charset="0"/>
                <a:cs typeface="Times New Roman" charset="0"/>
                <a:sym typeface="Times New Roman" charset="0"/>
              </a:rPr>
              <a:t>method</a:t>
            </a:r>
            <a:r>
              <a:rPr lang="en-US" sz="2200" dirty="0">
                <a:solidFill>
                  <a:srgbClr val="000000"/>
                </a:solidFill>
                <a:latin typeface="Times New Roman" charset="0"/>
                <a:cs typeface="Times New Roman" charset="0"/>
                <a:sym typeface="Times New Roman" charset="0"/>
              </a:rPr>
              <a:t> of observation tends to produce values that systematically differ from the true value in some way. BAD DESIGN</a:t>
            </a:r>
          </a:p>
          <a:p>
            <a:pPr marL="700088" indent="-512922">
              <a:spcBef>
                <a:spcPct val="0"/>
              </a:spcBef>
              <a:buBlip>
                <a:blip r:embed="rId3"/>
              </a:buBlip>
              <a:tabLst>
                <a:tab pos="410052" algn="l"/>
              </a:tabLst>
            </a:pPr>
            <a:r>
              <a:rPr lang="en-US" sz="2200" b="1" dirty="0">
                <a:solidFill>
                  <a:srgbClr val="000000"/>
                </a:solidFill>
                <a:latin typeface="Times New Roman" charset="0"/>
                <a:cs typeface="Times New Roman" charset="0"/>
                <a:sym typeface="Times New Roman" charset="0"/>
              </a:rPr>
              <a:t>Non-response bias</a:t>
            </a:r>
            <a:r>
              <a:rPr lang="en-US" sz="2200" dirty="0">
                <a:solidFill>
                  <a:srgbClr val="000000"/>
                </a:solidFill>
                <a:latin typeface="Times New Roman" charset="0"/>
                <a:cs typeface="Times New Roman" charset="0"/>
                <a:sym typeface="Times New Roman" charset="0"/>
              </a:rPr>
              <a:t> occurs when individuals chosen for the sample can</a:t>
            </a:r>
            <a:r>
              <a:rPr lang="ja-JP" altLang="en-US" sz="2200" dirty="0">
                <a:solidFill>
                  <a:srgbClr val="000000"/>
                </a:solidFill>
                <a:latin typeface="Times New Roman" charset="0"/>
                <a:cs typeface="Times New Roman" charset="0"/>
                <a:sym typeface="Times New Roman" charset="0"/>
              </a:rPr>
              <a:t>’</a:t>
            </a:r>
            <a:r>
              <a:rPr lang="en-US" sz="2200" dirty="0">
                <a:solidFill>
                  <a:srgbClr val="000000"/>
                </a:solidFill>
                <a:latin typeface="Times New Roman" charset="0"/>
                <a:cs typeface="Times New Roman" charset="0"/>
                <a:sym typeface="Times New Roman" charset="0"/>
              </a:rPr>
              <a:t>t be contacted or refuse to cooperate.</a:t>
            </a:r>
          </a:p>
        </p:txBody>
      </p:sp>
    </p:spTree>
    <p:extLst>
      <p:ext uri="{BB962C8B-B14F-4D97-AF65-F5344CB8AC3E}">
        <p14:creationId xmlns:p14="http://schemas.microsoft.com/office/powerpoint/2010/main" val="29481272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500"/>
                                        <p:tgtEl>
                                          <p:spTgt spid="163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6">
                                            <p:txEl>
                                              <p:pRg st="1" end="1"/>
                                            </p:txEl>
                                          </p:spTgt>
                                        </p:tgtEl>
                                        <p:attrNameLst>
                                          <p:attrName>style.visibility</p:attrName>
                                        </p:attrNameLst>
                                      </p:cBhvr>
                                      <p:to>
                                        <p:strVal val="visible"/>
                                      </p:to>
                                    </p:set>
                                    <p:animEffect transition="in" filter="fade">
                                      <p:cBhvr>
                                        <p:cTn id="12" dur="500"/>
                                        <p:tgtEl>
                                          <p:spTgt spid="163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6">
                                            <p:txEl>
                                              <p:pRg st="2" end="2"/>
                                            </p:txEl>
                                          </p:spTgt>
                                        </p:tgtEl>
                                        <p:attrNameLst>
                                          <p:attrName>style.visibility</p:attrName>
                                        </p:attrNameLst>
                                      </p:cBhvr>
                                      <p:to>
                                        <p:strVal val="visible"/>
                                      </p:to>
                                    </p:set>
                                    <p:animEffect transition="in" filter="fade">
                                      <p:cBhvr>
                                        <p:cTn id="17" dur="500"/>
                                        <p:tgtEl>
                                          <p:spTgt spid="163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bldLvl="5"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628650" y="577215"/>
            <a:ext cx="6457950" cy="221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11444" bIns="0" anchor="ctr"/>
          <a:lstStyle/>
          <a:p>
            <a:pPr algn="l"/>
            <a:r>
              <a:rPr lang="en-US" sz="2200" dirty="0">
                <a:solidFill>
                  <a:srgbClr val="000000"/>
                </a:solidFill>
                <a:latin typeface="Times New Roman" charset="0"/>
                <a:cs typeface="Times New Roman" charset="0"/>
                <a:sym typeface="Times New Roman" charset="0"/>
              </a:rPr>
              <a:t>Difficulties with probability sampling—may be no easy way to list all members of a population or to contact some people.  Can use: </a:t>
            </a:r>
            <a:r>
              <a:rPr lang="en-US" sz="2200" u="sng" dirty="0">
                <a:solidFill>
                  <a:srgbClr val="000000"/>
                </a:solidFill>
                <a:latin typeface="Times New Roman" charset="0"/>
                <a:cs typeface="Times New Roman" charset="0"/>
                <a:sym typeface="Times New Roman" charset="0"/>
              </a:rPr>
              <a:t>voter registration lists</a:t>
            </a:r>
            <a:r>
              <a:rPr lang="en-US" sz="2200" dirty="0">
                <a:solidFill>
                  <a:srgbClr val="000000"/>
                </a:solidFill>
                <a:latin typeface="Times New Roman" charset="0"/>
                <a:cs typeface="Times New Roman" charset="0"/>
                <a:sym typeface="Times New Roman" charset="0"/>
              </a:rPr>
              <a:t>—not everybody is registered; </a:t>
            </a:r>
            <a:r>
              <a:rPr lang="en-US" sz="2200" u="sng" dirty="0">
                <a:solidFill>
                  <a:srgbClr val="000000"/>
                </a:solidFill>
                <a:latin typeface="Times New Roman" charset="0"/>
                <a:cs typeface="Times New Roman" charset="0"/>
                <a:sym typeface="Times New Roman" charset="0"/>
              </a:rPr>
              <a:t>list of all addresses</a:t>
            </a:r>
            <a:r>
              <a:rPr lang="en-US" sz="2200" dirty="0">
                <a:solidFill>
                  <a:srgbClr val="000000"/>
                </a:solidFill>
                <a:latin typeface="Times New Roman" charset="0"/>
                <a:cs typeface="Times New Roman" charset="0"/>
                <a:sym typeface="Times New Roman" charset="0"/>
              </a:rPr>
              <a:t>—homeless, multiple people at same address; </a:t>
            </a:r>
            <a:r>
              <a:rPr lang="en-US" sz="2200" u="sng" dirty="0">
                <a:solidFill>
                  <a:srgbClr val="000000"/>
                </a:solidFill>
                <a:latin typeface="Times New Roman" charset="0"/>
                <a:cs typeface="Times New Roman" charset="0"/>
                <a:sym typeface="Times New Roman" charset="0"/>
              </a:rPr>
              <a:t>telephone numbers</a:t>
            </a:r>
            <a:r>
              <a:rPr lang="en-US" sz="2200" dirty="0">
                <a:solidFill>
                  <a:srgbClr val="000000"/>
                </a:solidFill>
                <a:latin typeface="Times New Roman" charset="0"/>
                <a:cs typeface="Times New Roman" charset="0"/>
                <a:sym typeface="Times New Roman" charset="0"/>
              </a:rPr>
              <a:t>—unlisted phone numbers, people with multiple numbers are over-represented cell phones </a:t>
            </a:r>
          </a:p>
        </p:txBody>
      </p:sp>
      <p:pic>
        <p:nvPicPr>
          <p:cNvPr id="15872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771900"/>
            <a:ext cx="3143250" cy="209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 y="3131820"/>
            <a:ext cx="4243388"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2558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
          <p:cNvSpPr>
            <a:spLocks noGrp="1" noChangeArrowheads="1"/>
          </p:cNvSpPr>
          <p:nvPr>
            <p:ph type="title"/>
          </p:nvPr>
        </p:nvSpPr>
        <p:spPr>
          <a:xfrm>
            <a:off x="240030" y="480060"/>
            <a:ext cx="8892540" cy="902970"/>
          </a:xfrm>
        </p:spPr>
        <p:txBody>
          <a:bodyPr rIns="411444"/>
          <a:lstStyle/>
          <a:p>
            <a:pPr algn="l">
              <a:defRPr/>
            </a:pPr>
            <a:r>
              <a:rPr lang="en-US" sz="2700" dirty="0">
                <a:solidFill>
                  <a:srgbClr val="000000"/>
                </a:solidFill>
                <a:latin typeface="Times New Roman" charset="0"/>
                <a:ea typeface="Times New Roman" charset="0"/>
                <a:cs typeface="Times New Roman" charset="0"/>
                <a:sym typeface="Times New Roman" charset="0"/>
              </a:rPr>
              <a:t>Other sampling techniques (</a:t>
            </a:r>
            <a:r>
              <a:rPr lang="en-US" sz="2700" dirty="0" err="1">
                <a:solidFill>
                  <a:srgbClr val="000000"/>
                </a:solidFill>
                <a:latin typeface="Times New Roman" charset="0"/>
                <a:ea typeface="Times New Roman" charset="0"/>
                <a:cs typeface="Times New Roman" charset="0"/>
                <a:sym typeface="Times New Roman" charset="0"/>
              </a:rPr>
              <a:t>nonprobability</a:t>
            </a:r>
            <a:r>
              <a:rPr lang="en-US" sz="2700" dirty="0">
                <a:solidFill>
                  <a:srgbClr val="000000"/>
                </a:solidFill>
                <a:latin typeface="Times New Roman" charset="0"/>
                <a:ea typeface="Times New Roman" charset="0"/>
                <a:cs typeface="Times New Roman" charset="0"/>
                <a:sym typeface="Times New Roman" charset="0"/>
              </a:rPr>
              <a:t>—BAD!):  </a:t>
            </a:r>
            <a:r>
              <a:rPr lang="en-US" sz="2200" dirty="0">
                <a:solidFill>
                  <a:srgbClr val="000000"/>
                </a:solidFill>
                <a:latin typeface="Times New Roman" charset="0"/>
                <a:ea typeface="Times New Roman" charset="0"/>
                <a:cs typeface="Times New Roman" charset="0"/>
                <a:sym typeface="Times New Roman" charset="0"/>
              </a:rPr>
              <a:t>   </a:t>
            </a:r>
            <a:br>
              <a:rPr lang="en-US" sz="2200" dirty="0">
                <a:solidFill>
                  <a:srgbClr val="000000"/>
                </a:solidFill>
                <a:latin typeface="Times New Roman" charset="0"/>
                <a:ea typeface="Times New Roman" charset="0"/>
                <a:cs typeface="Times New Roman" charset="0"/>
                <a:sym typeface="Times New Roman" charset="0"/>
              </a:rPr>
            </a:br>
            <a:r>
              <a:rPr lang="en-US" sz="2200" dirty="0">
                <a:solidFill>
                  <a:srgbClr val="000000"/>
                </a:solidFill>
                <a:latin typeface="Times New Roman" charset="0"/>
                <a:ea typeface="Times New Roman" charset="0"/>
                <a:cs typeface="Times New Roman" charset="0"/>
                <a:sym typeface="Times New Roman" charset="0"/>
              </a:rPr>
              <a:t>      </a:t>
            </a:r>
          </a:p>
        </p:txBody>
      </p:sp>
      <p:sp>
        <p:nvSpPr>
          <p:cNvPr id="19458" name="Rectangle 2"/>
          <p:cNvSpPr>
            <a:spLocks noChangeArrowheads="1"/>
          </p:cNvSpPr>
          <p:nvPr/>
        </p:nvSpPr>
        <p:spPr bwMode="auto">
          <a:xfrm>
            <a:off x="662940" y="2331720"/>
            <a:ext cx="8241030" cy="435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11444" bIns="0" anchor="ctr"/>
          <a:lstStyle/>
          <a:p>
            <a:pPr>
              <a:spcBef>
                <a:spcPts val="540"/>
              </a:spcBef>
            </a:pPr>
            <a:r>
              <a:rPr lang="en-US" sz="2000" b="1" u="sng">
                <a:latin typeface="Times New Roman" charset="0"/>
                <a:cs typeface="Times New Roman" charset="0"/>
                <a:sym typeface="Times New Roman" charset="0"/>
              </a:rPr>
              <a:t>Convenience sampling</a:t>
            </a:r>
            <a:r>
              <a:rPr lang="en-US" sz="2000" b="1">
                <a:solidFill>
                  <a:srgbClr val="000000"/>
                </a:solidFill>
                <a:latin typeface="Times New Roman" charset="0"/>
                <a:cs typeface="Times New Roman" charset="0"/>
                <a:sym typeface="Times New Roman" charset="0"/>
              </a:rPr>
              <a:t>—</a:t>
            </a:r>
            <a:r>
              <a:rPr lang="en-US" sz="2000">
                <a:solidFill>
                  <a:srgbClr val="000000"/>
                </a:solidFill>
                <a:latin typeface="Times New Roman" charset="0"/>
                <a:cs typeface="Times New Roman" charset="0"/>
                <a:sym typeface="Times New Roman" charset="0"/>
              </a:rPr>
              <a:t>easiest way to obtain a sample is to choose it without any random mechanism (Simply uses a sample that is readily available—often biased.</a:t>
            </a:r>
          </a:p>
          <a:p>
            <a:pPr>
              <a:spcBef>
                <a:spcPts val="540"/>
              </a:spcBef>
            </a:pPr>
            <a:r>
              <a:rPr lang="en-US" sz="2000" b="1" u="sng">
                <a:latin typeface="Times New Roman" charset="0"/>
                <a:cs typeface="Times New Roman" charset="0"/>
                <a:sym typeface="Times New Roman" charset="0"/>
              </a:rPr>
              <a:t>Voluntary</a:t>
            </a:r>
            <a:r>
              <a:rPr lang="en-US" sz="2000" u="sng">
                <a:latin typeface="Times New Roman" charset="0"/>
                <a:cs typeface="Times New Roman" charset="0"/>
                <a:sym typeface="Times New Roman" charset="0"/>
              </a:rPr>
              <a:t> </a:t>
            </a:r>
            <a:r>
              <a:rPr lang="en-US" sz="2000" b="1" u="sng">
                <a:latin typeface="Times New Roman" charset="0"/>
                <a:cs typeface="Times New Roman" charset="0"/>
                <a:sym typeface="Times New Roman" charset="0"/>
              </a:rPr>
              <a:t>sample</a:t>
            </a:r>
            <a:r>
              <a:rPr lang="en-US" sz="2000">
                <a:latin typeface="Times New Roman" charset="0"/>
                <a:cs typeface="Times New Roman" charset="0"/>
                <a:sym typeface="Times New Roman" charset="0"/>
              </a:rPr>
              <a:t>)</a:t>
            </a:r>
            <a:r>
              <a:rPr lang="en-US" sz="2000">
                <a:solidFill>
                  <a:srgbClr val="000000"/>
                </a:solidFill>
                <a:latin typeface="Times New Roman" charset="0"/>
                <a:cs typeface="Times New Roman" charset="0"/>
                <a:sym typeface="Times New Roman" charset="0"/>
              </a:rPr>
              <a:t>—when people participate in a survey by voluntarily responding.  People who care enough to respond usually are not representative of the whole population. Not random</a:t>
            </a:r>
            <a:r>
              <a:rPr lang="en-US" sz="2000">
                <a:latin typeface="Times New Roman" charset="0"/>
                <a:cs typeface="Times New Roman" charset="0"/>
                <a:sym typeface="Times New Roman" charset="0"/>
              </a:rPr>
              <a:t>.</a:t>
            </a:r>
          </a:p>
          <a:p>
            <a:pPr>
              <a:spcBef>
                <a:spcPts val="540"/>
              </a:spcBef>
            </a:pPr>
            <a:r>
              <a:rPr lang="en-US" sz="2000" b="1" u="sng">
                <a:latin typeface="Times New Roman" charset="0"/>
                <a:cs typeface="Times New Roman" charset="0"/>
                <a:sym typeface="Times New Roman" charset="0"/>
              </a:rPr>
              <a:t>Judgment sampling</a:t>
            </a:r>
            <a:r>
              <a:rPr lang="en-US" sz="2000">
                <a:solidFill>
                  <a:srgbClr val="000000"/>
                </a:solidFill>
                <a:latin typeface="Times New Roman" charset="0"/>
                <a:cs typeface="Times New Roman" charset="0"/>
                <a:sym typeface="Times New Roman" charset="0"/>
              </a:rPr>
              <a:t>—a form of convenience sampling where an </a:t>
            </a:r>
            <a:r>
              <a:rPr lang="ja-JP" altLang="en-US" sz="2000">
                <a:solidFill>
                  <a:srgbClr val="000000"/>
                </a:solidFill>
                <a:latin typeface="Times New Roman" charset="0"/>
                <a:cs typeface="Times New Roman" charset="0"/>
                <a:sym typeface="Times New Roman" charset="0"/>
              </a:rPr>
              <a:t>“</a:t>
            </a:r>
            <a:r>
              <a:rPr lang="en-US" sz="2000">
                <a:solidFill>
                  <a:srgbClr val="000000"/>
                </a:solidFill>
                <a:latin typeface="Times New Roman" charset="0"/>
                <a:cs typeface="Times New Roman" charset="0"/>
                <a:sym typeface="Times New Roman" charset="0"/>
              </a:rPr>
              <a:t>expert</a:t>
            </a:r>
            <a:r>
              <a:rPr lang="ja-JP" altLang="en-US" sz="2000">
                <a:solidFill>
                  <a:srgbClr val="000000"/>
                </a:solidFill>
                <a:latin typeface="Times New Roman" charset="0"/>
                <a:cs typeface="Times New Roman" charset="0"/>
                <a:sym typeface="Times New Roman" charset="0"/>
              </a:rPr>
              <a:t>”</a:t>
            </a:r>
            <a:r>
              <a:rPr lang="en-US" sz="2000">
                <a:solidFill>
                  <a:srgbClr val="000000"/>
                </a:solidFill>
                <a:latin typeface="Times New Roman" charset="0"/>
                <a:cs typeface="Times New Roman" charset="0"/>
                <a:sym typeface="Times New Roman" charset="0"/>
              </a:rPr>
              <a:t> selects a sample she/he considers representative. Not random</a:t>
            </a:r>
          </a:p>
        </p:txBody>
      </p:sp>
      <p:pic>
        <p:nvPicPr>
          <p:cNvPr id="1607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5960" y="1234440"/>
            <a:ext cx="398907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3056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 calcmode="lin" valueType="num">
                                      <p:cBhvr>
                                        <p:cTn id="7" dur="1000" fill="hold"/>
                                        <p:tgtEl>
                                          <p:spTgt spid="1945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945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945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5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458">
                                            <p:txEl>
                                              <p:pRg st="1" end="1"/>
                                            </p:txEl>
                                          </p:spTgt>
                                        </p:tgtEl>
                                        <p:attrNameLst>
                                          <p:attrName>style.visibility</p:attrName>
                                        </p:attrNameLst>
                                      </p:cBhvr>
                                      <p:to>
                                        <p:strVal val="visible"/>
                                      </p:to>
                                    </p:set>
                                    <p:anim calcmode="lin" valueType="num">
                                      <p:cBhvr>
                                        <p:cTn id="15" dur="1000" fill="hold"/>
                                        <p:tgtEl>
                                          <p:spTgt spid="1945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945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945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45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458">
                                            <p:txEl>
                                              <p:pRg st="2" end="2"/>
                                            </p:txEl>
                                          </p:spTgt>
                                        </p:tgtEl>
                                        <p:attrNameLst>
                                          <p:attrName>style.visibility</p:attrName>
                                        </p:attrNameLst>
                                      </p:cBhvr>
                                      <p:to>
                                        <p:strVal val="visible"/>
                                      </p:to>
                                    </p:set>
                                    <p:anim calcmode="lin" valueType="num">
                                      <p:cBhvr>
                                        <p:cTn id="23" dur="1000" fill="hold"/>
                                        <p:tgtEl>
                                          <p:spTgt spid="1945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945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945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45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Rancho Arena</a:t>
            </a:r>
            <a:endParaRPr lang="en-US" dirty="0"/>
          </a:p>
        </p:txBody>
      </p:sp>
      <p:sp>
        <p:nvSpPr>
          <p:cNvPr id="3" name="Content Placeholder 2"/>
          <p:cNvSpPr>
            <a:spLocks noGrp="1"/>
          </p:cNvSpPr>
          <p:nvPr>
            <p:ph idx="1"/>
          </p:nvPr>
        </p:nvSpPr>
        <p:spPr>
          <a:xfrm>
            <a:off x="726141" y="1586753"/>
            <a:ext cx="8019905" cy="4571999"/>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US" dirty="0" smtClean="0"/>
              <a:t>As a group come up with a plan to survey 1,000 guests.</a:t>
            </a:r>
          </a:p>
          <a:p>
            <a:r>
              <a:rPr lang="en-US" dirty="0" smtClean="0"/>
              <a:t>It needs to be detailed, EXPLAIN!!!</a:t>
            </a:r>
          </a:p>
          <a:p>
            <a:r>
              <a:rPr lang="en-US" dirty="0" smtClean="0"/>
              <a:t>You may draw a flow map or diagram.</a:t>
            </a:r>
          </a:p>
          <a:p>
            <a:r>
              <a:rPr lang="en-US" dirty="0" smtClean="0"/>
              <a:t>You cannot just hand the survey to random people, that is not good enough. The survey needs to be distributed randomly.</a:t>
            </a:r>
          </a:p>
          <a:p>
            <a:r>
              <a:rPr lang="en-US" dirty="0" smtClean="0"/>
              <a:t>Everyone’s opinion is important in a survey.</a:t>
            </a:r>
          </a:p>
          <a:p>
            <a:r>
              <a:rPr lang="en-US" dirty="0" smtClean="0"/>
              <a:t>Keep in mind that different types of people may be seated in different areas of the arena.</a:t>
            </a:r>
          </a:p>
          <a:p>
            <a:r>
              <a:rPr lang="en-US" dirty="0" smtClean="0"/>
              <a:t>Be Creative, Best design will earn baseball cards.</a:t>
            </a:r>
            <a:endParaRPr lang="en-US" dirty="0"/>
          </a:p>
        </p:txBody>
      </p:sp>
    </p:spTree>
    <p:extLst>
      <p:ext uri="{BB962C8B-B14F-4D97-AF65-F5344CB8AC3E}">
        <p14:creationId xmlns:p14="http://schemas.microsoft.com/office/powerpoint/2010/main" val="38775847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322898" y="274320"/>
            <a:ext cx="5209223" cy="596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l"/>
            <a:r>
              <a:rPr lang="en-US" sz="2200">
                <a:solidFill>
                  <a:srgbClr val="000000"/>
                </a:solidFill>
                <a:latin typeface="Times New Roman" charset="0"/>
                <a:cs typeface="Times New Roman" charset="0"/>
                <a:sym typeface="Times New Roman" charset="0"/>
              </a:rPr>
              <a:t>Random sampling is often difficult to do, especially for large populations.  (Convenience sampling is easy to do but not very useful—may be representative/ balanced for variables in strata but not for population as a whole.)</a:t>
            </a:r>
          </a:p>
          <a:p>
            <a:pPr algn="l"/>
            <a:endParaRPr lang="en-US" sz="2200">
              <a:latin typeface="Times New Roman" charset="0"/>
              <a:cs typeface="Times New Roman" charset="0"/>
              <a:sym typeface="Times New Roman" charset="0"/>
            </a:endParaRPr>
          </a:p>
          <a:p>
            <a:pPr algn="l"/>
            <a:r>
              <a:rPr lang="en-US" sz="2200">
                <a:latin typeface="Times New Roman" charset="0"/>
                <a:cs typeface="Times New Roman" charset="0"/>
                <a:sym typeface="Times New Roman" charset="0"/>
              </a:rPr>
              <a:t>The </a:t>
            </a:r>
            <a:r>
              <a:rPr lang="en-US" sz="2200" b="1">
                <a:latin typeface="Times New Roman" charset="0"/>
                <a:cs typeface="Times New Roman" charset="0"/>
                <a:sym typeface="Times New Roman" charset="0"/>
              </a:rPr>
              <a:t>wording of questions </a:t>
            </a:r>
            <a:r>
              <a:rPr lang="en-US" sz="2200">
                <a:solidFill>
                  <a:srgbClr val="000000"/>
                </a:solidFill>
                <a:latin typeface="Times New Roman" charset="0"/>
                <a:cs typeface="Times New Roman" charset="0"/>
                <a:sym typeface="Times New Roman" charset="0"/>
              </a:rPr>
              <a:t>is the most important influence on the answers given to a sample survey.  Confusing or leading questions can introduce measurement bias.  Even minor changes in wording can change the outcome of a survey—</a:t>
            </a:r>
            <a:r>
              <a:rPr lang="en-US" sz="2200" u="sng">
                <a:solidFill>
                  <a:srgbClr val="000000"/>
                </a:solidFill>
                <a:latin typeface="Times New Roman" charset="0"/>
                <a:cs typeface="Times New Roman" charset="0"/>
                <a:sym typeface="Times New Roman" charset="0"/>
              </a:rPr>
              <a:t>pretest</a:t>
            </a:r>
            <a:r>
              <a:rPr lang="en-US" sz="2200">
                <a:solidFill>
                  <a:srgbClr val="000000"/>
                </a:solidFill>
                <a:latin typeface="Times New Roman" charset="0"/>
                <a:cs typeface="Times New Roman" charset="0"/>
                <a:sym typeface="Times New Roman" charset="0"/>
              </a:rPr>
              <a:t> survey (often in interview format) to check clarity of questions.  </a:t>
            </a:r>
          </a:p>
        </p:txBody>
      </p:sp>
      <p:pic>
        <p:nvPicPr>
          <p:cNvPr id="162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120" y="1988820"/>
            <a:ext cx="3447574" cy="425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0456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1">
                                            <p:txEl>
                                              <p:pRg st="0" end="0"/>
                                            </p:txEl>
                                          </p:spTgt>
                                        </p:tgtEl>
                                        <p:attrNameLst>
                                          <p:attrName>style.visibility</p:attrName>
                                        </p:attrNameLst>
                                      </p:cBhvr>
                                      <p:to>
                                        <p:strVal val="visible"/>
                                      </p:to>
                                    </p:set>
                                    <p:anim calcmode="lin" valueType="num">
                                      <p:cBhvr>
                                        <p:cTn id="7" dur="500" fill="hold"/>
                                        <p:tgtEl>
                                          <p:spTgt spid="2048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81">
                                            <p:txEl>
                                              <p:pRg st="2" end="2"/>
                                            </p:txEl>
                                          </p:spTgt>
                                        </p:tgtEl>
                                        <p:attrNameLst>
                                          <p:attrName>style.visibility</p:attrName>
                                        </p:attrNameLst>
                                      </p:cBhvr>
                                      <p:to>
                                        <p:strVal val="visible"/>
                                      </p:to>
                                    </p:set>
                                    <p:anim calcmode="lin" valueType="num">
                                      <p:cBhvr>
                                        <p:cTn id="13" dur="500" fill="hold"/>
                                        <p:tgtEl>
                                          <p:spTgt spid="20481">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048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1005840" y="3063240"/>
            <a:ext cx="8149590" cy="1668780"/>
          </a:xfrm>
        </p:spPr>
        <p:txBody>
          <a:bodyPr rIns="411480">
            <a:normAutofit lnSpcReduction="10000"/>
          </a:bodyPr>
          <a:lstStyle/>
          <a:p>
            <a:pPr marL="495777" indent="-308610">
              <a:spcBef>
                <a:spcPct val="0"/>
              </a:spcBef>
              <a:buBlip>
                <a:blip r:embed="rId3"/>
              </a:buBlip>
              <a:tabLst>
                <a:tab pos="411480" algn="l"/>
              </a:tabLst>
            </a:pPr>
            <a:r>
              <a:rPr lang="en-US" sz="2200">
                <a:solidFill>
                  <a:srgbClr val="000000"/>
                </a:solidFill>
                <a:latin typeface="Times New Roman" charset="0"/>
                <a:cs typeface="Times New Roman" charset="0"/>
                <a:sym typeface="Times New Roman" charset="0"/>
              </a:rPr>
              <a:t>each member of the population is equally likely to be chosen;</a:t>
            </a:r>
          </a:p>
          <a:p>
            <a:pPr marL="495777" indent="-308610">
              <a:spcBef>
                <a:spcPct val="0"/>
              </a:spcBef>
              <a:buBlip>
                <a:blip r:embed="rId3"/>
              </a:buBlip>
              <a:tabLst>
                <a:tab pos="411480" algn="l"/>
              </a:tabLst>
            </a:pPr>
            <a:r>
              <a:rPr lang="en-US" sz="2200">
                <a:solidFill>
                  <a:srgbClr val="000000"/>
                </a:solidFill>
                <a:latin typeface="Times New Roman" charset="0"/>
                <a:cs typeface="Times New Roman" charset="0"/>
                <a:sym typeface="Times New Roman" charset="0"/>
              </a:rPr>
              <a:t>the members of the sample are chosen independently of one other;</a:t>
            </a:r>
          </a:p>
          <a:p>
            <a:pPr marL="495777" indent="-308610">
              <a:spcBef>
                <a:spcPct val="0"/>
              </a:spcBef>
              <a:buBlip>
                <a:blip r:embed="rId3"/>
              </a:buBlip>
              <a:tabLst>
                <a:tab pos="411480" algn="l"/>
              </a:tabLst>
            </a:pPr>
            <a:r>
              <a:rPr lang="en-US" sz="2200">
                <a:solidFill>
                  <a:srgbClr val="000000"/>
                </a:solidFill>
                <a:latin typeface="Times New Roman" charset="0"/>
                <a:cs typeface="Times New Roman" charset="0"/>
                <a:sym typeface="Times New Roman" charset="0"/>
              </a:rPr>
              <a:t>every set of n units has an equal chance to be the sample actually selected.</a:t>
            </a:r>
          </a:p>
        </p:txBody>
      </p:sp>
      <p:sp>
        <p:nvSpPr>
          <p:cNvPr id="15363" name="Rectangle 3"/>
          <p:cNvSpPr>
            <a:spLocks noChangeArrowheads="1"/>
          </p:cNvSpPr>
          <p:nvPr/>
        </p:nvSpPr>
        <p:spPr bwMode="auto">
          <a:xfrm>
            <a:off x="874395" y="2343150"/>
            <a:ext cx="824103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l"/>
            <a:r>
              <a:rPr lang="en-US" sz="2200">
                <a:latin typeface="Times New Roman" charset="0"/>
                <a:cs typeface="Times New Roman" charset="0"/>
                <a:sym typeface="Times New Roman" charset="0"/>
              </a:rPr>
              <a:t>A.</a:t>
            </a:r>
            <a:r>
              <a:rPr lang="en-US" sz="2200" b="1">
                <a:latin typeface="Times New Roman" charset="0"/>
                <a:cs typeface="Times New Roman" charset="0"/>
                <a:sym typeface="Times New Roman" charset="0"/>
              </a:rPr>
              <a:t> </a:t>
            </a:r>
            <a:r>
              <a:rPr lang="en-US" sz="2200">
                <a:latin typeface="Times New Roman" charset="0"/>
                <a:cs typeface="Times New Roman" charset="0"/>
                <a:sym typeface="Times New Roman" charset="0"/>
              </a:rPr>
              <a:t>A sample is a </a:t>
            </a:r>
            <a:r>
              <a:rPr lang="en-US" sz="2200" b="1">
                <a:latin typeface="Times New Roman" charset="0"/>
                <a:cs typeface="Times New Roman" charset="0"/>
                <a:sym typeface="Times New Roman" charset="0"/>
              </a:rPr>
              <a:t>simple random sample (SRS)</a:t>
            </a:r>
            <a:r>
              <a:rPr lang="en-US" sz="2200">
                <a:latin typeface="Times New Roman" charset="0"/>
                <a:cs typeface="Times New Roman" charset="0"/>
                <a:sym typeface="Times New Roman" charset="0"/>
              </a:rPr>
              <a:t> if it is selected </a:t>
            </a:r>
          </a:p>
          <a:p>
            <a:pPr algn="l"/>
            <a:r>
              <a:rPr lang="en-US" sz="2200">
                <a:latin typeface="Times New Roman" charset="0"/>
                <a:cs typeface="Times New Roman" charset="0"/>
                <a:sym typeface="Times New Roman" charset="0"/>
              </a:rPr>
              <a:t>      so  that:</a:t>
            </a:r>
          </a:p>
        </p:txBody>
      </p:sp>
      <p:sp>
        <p:nvSpPr>
          <p:cNvPr id="15365" name="Rectangle 5"/>
          <p:cNvSpPr>
            <a:spLocks noChangeArrowheads="1"/>
          </p:cNvSpPr>
          <p:nvPr/>
        </p:nvSpPr>
        <p:spPr bwMode="auto">
          <a:xfrm>
            <a:off x="1611630" y="5006340"/>
            <a:ext cx="6183630" cy="84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11480" bIns="0" anchor="ctr"/>
          <a:lstStyle/>
          <a:p>
            <a:pPr algn="l"/>
            <a:r>
              <a:rPr lang="ja-JP" altLang="en-US" sz="1600" i="1">
                <a:latin typeface="Times New Roman" charset="0"/>
                <a:cs typeface="Times New Roman" charset="0"/>
                <a:sym typeface="Times New Roman" charset="0"/>
              </a:rPr>
              <a:t>“</a:t>
            </a:r>
            <a:r>
              <a:rPr lang="en-US" sz="1600" i="1">
                <a:latin typeface="Times New Roman" charset="0"/>
                <a:cs typeface="Times New Roman" charset="0"/>
                <a:sym typeface="Times New Roman" charset="0"/>
              </a:rPr>
              <a:t>Classic</a:t>
            </a:r>
            <a:r>
              <a:rPr lang="ja-JP" altLang="en-US" sz="1600" i="1">
                <a:latin typeface="Times New Roman" charset="0"/>
                <a:cs typeface="Times New Roman" charset="0"/>
                <a:sym typeface="Times New Roman" charset="0"/>
              </a:rPr>
              <a:t>”</a:t>
            </a:r>
            <a:r>
              <a:rPr lang="en-US" sz="1600" i="1">
                <a:latin typeface="Times New Roman" charset="0"/>
                <a:cs typeface="Times New Roman" charset="0"/>
                <a:sym typeface="Times New Roman" charset="0"/>
              </a:rPr>
              <a:t> method—put names in hat and draw until have desired sample size; more commonly, number names and use random number table or other source of random numbers to select sample.</a:t>
            </a:r>
          </a:p>
        </p:txBody>
      </p:sp>
      <p:sp>
        <p:nvSpPr>
          <p:cNvPr id="149509" name="Title 6"/>
          <p:cNvSpPr>
            <a:spLocks noGrp="1"/>
          </p:cNvSpPr>
          <p:nvPr>
            <p:ph type="title"/>
          </p:nvPr>
        </p:nvSpPr>
        <p:spPr>
          <a:xfrm>
            <a:off x="388620" y="182880"/>
            <a:ext cx="7863840" cy="1714500"/>
          </a:xfrm>
        </p:spPr>
        <p:txBody>
          <a:bodyPr/>
          <a:lstStyle/>
          <a:p>
            <a:r>
              <a:rPr lang="en-US">
                <a:latin typeface="Marker Felt" charset="0"/>
                <a:cs typeface="Marker Felt" charset="0"/>
              </a:rPr>
              <a:t>Simple Random Sample (SRS)</a:t>
            </a:r>
          </a:p>
        </p:txBody>
      </p:sp>
    </p:spTree>
    <p:extLst>
      <p:ext uri="{BB962C8B-B14F-4D97-AF65-F5344CB8AC3E}">
        <p14:creationId xmlns:p14="http://schemas.microsoft.com/office/powerpoint/2010/main" val="3916782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500" fill="hold"/>
                                        <p:tgtEl>
                                          <p:spTgt spid="15363"/>
                                        </p:tgtEl>
                                        <p:attrNameLst>
                                          <p:attrName>ppt_x</p:attrName>
                                        </p:attrNameLst>
                                      </p:cBhvr>
                                      <p:tavLst>
                                        <p:tav tm="0">
                                          <p:val>
                                            <p:strVal val="#ppt_x-#ppt_w/2"/>
                                          </p:val>
                                        </p:tav>
                                        <p:tav tm="100000">
                                          <p:val>
                                            <p:strVal val="#ppt_x"/>
                                          </p:val>
                                        </p:tav>
                                      </p:tavLst>
                                    </p:anim>
                                    <p:anim calcmode="lin" valueType="num">
                                      <p:cBhvr>
                                        <p:cTn id="8" dur="500" fill="hold"/>
                                        <p:tgtEl>
                                          <p:spTgt spid="15363"/>
                                        </p:tgtEl>
                                        <p:attrNameLst>
                                          <p:attrName>ppt_y</p:attrName>
                                        </p:attrNameLst>
                                      </p:cBhvr>
                                      <p:tavLst>
                                        <p:tav tm="0">
                                          <p:val>
                                            <p:strVal val="#ppt_y"/>
                                          </p:val>
                                        </p:tav>
                                        <p:tav tm="100000">
                                          <p:val>
                                            <p:strVal val="#ppt_y"/>
                                          </p:val>
                                        </p:tav>
                                      </p:tavLst>
                                    </p:anim>
                                    <p:anim calcmode="lin" valueType="num">
                                      <p:cBhvr>
                                        <p:cTn id="9" dur="500" fill="hold"/>
                                        <p:tgtEl>
                                          <p:spTgt spid="15363"/>
                                        </p:tgtEl>
                                        <p:attrNameLst>
                                          <p:attrName>ppt_w</p:attrName>
                                        </p:attrNameLst>
                                      </p:cBhvr>
                                      <p:tavLst>
                                        <p:tav tm="0">
                                          <p:val>
                                            <p:fltVal val="0"/>
                                          </p:val>
                                        </p:tav>
                                        <p:tav tm="100000">
                                          <p:val>
                                            <p:strVal val="#ppt_w"/>
                                          </p:val>
                                        </p:tav>
                                      </p:tavLst>
                                    </p:anim>
                                    <p:anim calcmode="lin" valueType="num">
                                      <p:cBhvr>
                                        <p:cTn id="10" dur="500" fill="hold"/>
                                        <p:tgtEl>
                                          <p:spTgt spid="1536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5362">
                                            <p:txEl>
                                              <p:pRg st="0" end="0"/>
                                            </p:txEl>
                                          </p:spTgt>
                                        </p:tgtEl>
                                        <p:attrNameLst>
                                          <p:attrName>style.visibility</p:attrName>
                                        </p:attrNameLst>
                                      </p:cBhvr>
                                      <p:to>
                                        <p:strVal val="visible"/>
                                      </p:to>
                                    </p:set>
                                    <p:anim calcmode="lin" valueType="num">
                                      <p:cBhvr>
                                        <p:cTn id="15" dur="500" fill="hold"/>
                                        <p:tgtEl>
                                          <p:spTgt spid="15362">
                                            <p:txEl>
                                              <p:pRg st="0" end="0"/>
                                            </p:txEl>
                                          </p:spTgt>
                                        </p:tgtEl>
                                        <p:attrNameLst>
                                          <p:attrName>ppt_x</p:attrName>
                                        </p:attrNameLst>
                                      </p:cBhvr>
                                      <p:tavLst>
                                        <p:tav tm="0">
                                          <p:val>
                                            <p:strVal val="#ppt_x-#ppt_w/2"/>
                                          </p:val>
                                        </p:tav>
                                        <p:tav tm="100000">
                                          <p:val>
                                            <p:strVal val="#ppt_x"/>
                                          </p:val>
                                        </p:tav>
                                      </p:tavLst>
                                    </p:anim>
                                    <p:anim calcmode="lin" valueType="num">
                                      <p:cBhvr>
                                        <p:cTn id="16" dur="500" fill="hold"/>
                                        <p:tgtEl>
                                          <p:spTgt spid="15362">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1536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536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5362">
                                            <p:txEl>
                                              <p:pRg st="1" end="1"/>
                                            </p:txEl>
                                          </p:spTgt>
                                        </p:tgtEl>
                                        <p:attrNameLst>
                                          <p:attrName>style.visibility</p:attrName>
                                        </p:attrNameLst>
                                      </p:cBhvr>
                                      <p:to>
                                        <p:strVal val="visible"/>
                                      </p:to>
                                    </p:set>
                                    <p:anim calcmode="lin" valueType="num">
                                      <p:cBhvr>
                                        <p:cTn id="23" dur="500" fill="hold"/>
                                        <p:tgtEl>
                                          <p:spTgt spid="15362">
                                            <p:txEl>
                                              <p:pRg st="1" end="1"/>
                                            </p:txEl>
                                          </p:spTgt>
                                        </p:tgtEl>
                                        <p:attrNameLst>
                                          <p:attrName>ppt_x</p:attrName>
                                        </p:attrNameLst>
                                      </p:cBhvr>
                                      <p:tavLst>
                                        <p:tav tm="0">
                                          <p:val>
                                            <p:strVal val="#ppt_x-#ppt_w/2"/>
                                          </p:val>
                                        </p:tav>
                                        <p:tav tm="100000">
                                          <p:val>
                                            <p:strVal val="#ppt_x"/>
                                          </p:val>
                                        </p:tav>
                                      </p:tavLst>
                                    </p:anim>
                                    <p:anim calcmode="lin" valueType="num">
                                      <p:cBhvr>
                                        <p:cTn id="24" dur="500" fill="hold"/>
                                        <p:tgtEl>
                                          <p:spTgt spid="15362">
                                            <p:txEl>
                                              <p:pRg st="1" end="1"/>
                                            </p:txEl>
                                          </p:spTgt>
                                        </p:tgtEl>
                                        <p:attrNameLst>
                                          <p:attrName>ppt_y</p:attrName>
                                        </p:attrNameLst>
                                      </p:cBhvr>
                                      <p:tavLst>
                                        <p:tav tm="0">
                                          <p:val>
                                            <p:strVal val="#ppt_y"/>
                                          </p:val>
                                        </p:tav>
                                        <p:tav tm="100000">
                                          <p:val>
                                            <p:strVal val="#ppt_y"/>
                                          </p:val>
                                        </p:tav>
                                      </p:tavLst>
                                    </p:anim>
                                    <p:anim calcmode="lin" valueType="num">
                                      <p:cBhvr>
                                        <p:cTn id="25" dur="500" fill="hold"/>
                                        <p:tgtEl>
                                          <p:spTgt spid="15362">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536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15362">
                                            <p:txEl>
                                              <p:pRg st="2" end="2"/>
                                            </p:txEl>
                                          </p:spTgt>
                                        </p:tgtEl>
                                        <p:attrNameLst>
                                          <p:attrName>style.visibility</p:attrName>
                                        </p:attrNameLst>
                                      </p:cBhvr>
                                      <p:to>
                                        <p:strVal val="visible"/>
                                      </p:to>
                                    </p:set>
                                    <p:anim calcmode="lin" valueType="num">
                                      <p:cBhvr>
                                        <p:cTn id="31" dur="500" fill="hold"/>
                                        <p:tgtEl>
                                          <p:spTgt spid="15362">
                                            <p:txEl>
                                              <p:pRg st="2" end="2"/>
                                            </p:txEl>
                                          </p:spTgt>
                                        </p:tgtEl>
                                        <p:attrNameLst>
                                          <p:attrName>ppt_x</p:attrName>
                                        </p:attrNameLst>
                                      </p:cBhvr>
                                      <p:tavLst>
                                        <p:tav tm="0">
                                          <p:val>
                                            <p:strVal val="#ppt_x-#ppt_w/2"/>
                                          </p:val>
                                        </p:tav>
                                        <p:tav tm="100000">
                                          <p:val>
                                            <p:strVal val="#ppt_x"/>
                                          </p:val>
                                        </p:tav>
                                      </p:tavLst>
                                    </p:anim>
                                    <p:anim calcmode="lin" valueType="num">
                                      <p:cBhvr>
                                        <p:cTn id="32" dur="500" fill="hold"/>
                                        <p:tgtEl>
                                          <p:spTgt spid="15362">
                                            <p:txEl>
                                              <p:pRg st="2" end="2"/>
                                            </p:txEl>
                                          </p:spTgt>
                                        </p:tgtEl>
                                        <p:attrNameLst>
                                          <p:attrName>ppt_y</p:attrName>
                                        </p:attrNameLst>
                                      </p:cBhvr>
                                      <p:tavLst>
                                        <p:tav tm="0">
                                          <p:val>
                                            <p:strVal val="#ppt_y"/>
                                          </p:val>
                                        </p:tav>
                                        <p:tav tm="100000">
                                          <p:val>
                                            <p:strVal val="#ppt_y"/>
                                          </p:val>
                                        </p:tav>
                                      </p:tavLst>
                                    </p:anim>
                                    <p:anim calcmode="lin" valueType="num">
                                      <p:cBhvr>
                                        <p:cTn id="33" dur="500" fill="hold"/>
                                        <p:tgtEl>
                                          <p:spTgt spid="15362">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1536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5365"/>
                                        </p:tgtEl>
                                        <p:attrNameLst>
                                          <p:attrName>style.visibility</p:attrName>
                                        </p:attrNameLst>
                                      </p:cBhvr>
                                      <p:to>
                                        <p:strVal val="visible"/>
                                      </p:to>
                                    </p:set>
                                    <p:anim calcmode="lin" valueType="num">
                                      <p:cBhvr>
                                        <p:cTn id="39" dur="500" fill="hold"/>
                                        <p:tgtEl>
                                          <p:spTgt spid="15365"/>
                                        </p:tgtEl>
                                        <p:attrNameLst>
                                          <p:attrName>ppt_x</p:attrName>
                                        </p:attrNameLst>
                                      </p:cBhvr>
                                      <p:tavLst>
                                        <p:tav tm="0">
                                          <p:val>
                                            <p:strVal val="#ppt_x-#ppt_w/2"/>
                                          </p:val>
                                        </p:tav>
                                        <p:tav tm="100000">
                                          <p:val>
                                            <p:strVal val="#ppt_x"/>
                                          </p:val>
                                        </p:tav>
                                      </p:tavLst>
                                    </p:anim>
                                    <p:anim calcmode="lin" valueType="num">
                                      <p:cBhvr>
                                        <p:cTn id="40" dur="500" fill="hold"/>
                                        <p:tgtEl>
                                          <p:spTgt spid="15365"/>
                                        </p:tgtEl>
                                        <p:attrNameLst>
                                          <p:attrName>ppt_y</p:attrName>
                                        </p:attrNameLst>
                                      </p:cBhvr>
                                      <p:tavLst>
                                        <p:tav tm="0">
                                          <p:val>
                                            <p:strVal val="#ppt_y"/>
                                          </p:val>
                                        </p:tav>
                                        <p:tav tm="100000">
                                          <p:val>
                                            <p:strVal val="#ppt_y"/>
                                          </p:val>
                                        </p:tav>
                                      </p:tavLst>
                                    </p:anim>
                                    <p:anim calcmode="lin" valueType="num">
                                      <p:cBhvr>
                                        <p:cTn id="41" dur="500" fill="hold"/>
                                        <p:tgtEl>
                                          <p:spTgt spid="15365"/>
                                        </p:tgtEl>
                                        <p:attrNameLst>
                                          <p:attrName>ppt_w</p:attrName>
                                        </p:attrNameLst>
                                      </p:cBhvr>
                                      <p:tavLst>
                                        <p:tav tm="0">
                                          <p:val>
                                            <p:fltVal val="0"/>
                                          </p:val>
                                        </p:tav>
                                        <p:tav tm="100000">
                                          <p:val>
                                            <p:strVal val="#ppt_w"/>
                                          </p:val>
                                        </p:tav>
                                      </p:tavLst>
                                    </p:anim>
                                    <p:anim calcmode="lin" valueType="num">
                                      <p:cBhvr>
                                        <p:cTn id="42" dur="500" fill="hold"/>
                                        <p:tgtEl>
                                          <p:spTgt spid="153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bldLvl="5" autoUpdateAnimBg="0"/>
      <p:bldP spid="15363" grpId="0" autoUpdateAnimBg="0"/>
      <p:bldP spid="1536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a:latin typeface="Marker Felt" charset="0"/>
                <a:cs typeface="Marker Felt" charset="0"/>
              </a:rPr>
              <a:t>Random Digit Table</a:t>
            </a:r>
          </a:p>
        </p:txBody>
      </p:sp>
      <p:sp>
        <p:nvSpPr>
          <p:cNvPr id="151555" name="Content Placeholder 2"/>
          <p:cNvSpPr>
            <a:spLocks noGrp="1"/>
          </p:cNvSpPr>
          <p:nvPr>
            <p:ph idx="1"/>
          </p:nvPr>
        </p:nvSpPr>
        <p:spPr>
          <a:xfrm>
            <a:off x="525780" y="1920240"/>
            <a:ext cx="8092440" cy="1645920"/>
          </a:xfrm>
        </p:spPr>
        <p:txBody>
          <a:bodyPr anchor="t"/>
          <a:lstStyle/>
          <a:p>
            <a:pPr>
              <a:buFontTx/>
              <a:buNone/>
            </a:pPr>
            <a:r>
              <a:rPr lang="en-US" dirty="0">
                <a:latin typeface="Marker Felt" charset="0"/>
                <a:cs typeface="Marker Felt" charset="0"/>
              </a:rPr>
              <a:t>Use a random digit table to select 5 of the people below. Make sure to assign your digits</a:t>
            </a:r>
            <a:r>
              <a:rPr lang="en-US" dirty="0" smtClean="0">
                <a:latin typeface="Marker Felt" charset="0"/>
                <a:cs typeface="Marker Felt" charset="0"/>
              </a:rPr>
              <a:t>.</a:t>
            </a:r>
          </a:p>
          <a:p>
            <a:pPr>
              <a:buFontTx/>
              <a:buNone/>
            </a:pPr>
            <a:r>
              <a:rPr lang="en-US" dirty="0" smtClean="0">
                <a:solidFill>
                  <a:schemeClr val="accent1">
                    <a:lumMod val="50000"/>
                  </a:schemeClr>
                </a:solidFill>
                <a:latin typeface="Marker Felt" charset="0"/>
                <a:cs typeface="Marker Felt" charset="0"/>
              </a:rPr>
              <a:t>Use line 123 on your random digit table.</a:t>
            </a:r>
            <a:endParaRPr lang="en-US" dirty="0">
              <a:solidFill>
                <a:schemeClr val="accent1">
                  <a:lumMod val="50000"/>
                </a:schemeClr>
              </a:solidFill>
              <a:latin typeface="Marker Felt" charset="0"/>
              <a:cs typeface="Marker Felt" charset="0"/>
            </a:endParaRPr>
          </a:p>
        </p:txBody>
      </p:sp>
      <p:graphicFrame>
        <p:nvGraphicFramePr>
          <p:cNvPr id="5" name="Table 4"/>
          <p:cNvGraphicFramePr>
            <a:graphicFrameLocks noGrp="1"/>
          </p:cNvGraphicFramePr>
          <p:nvPr/>
        </p:nvGraphicFramePr>
        <p:xfrm>
          <a:off x="457200" y="3634740"/>
          <a:ext cx="8229600" cy="2468880"/>
        </p:xfrm>
        <a:graphic>
          <a:graphicData uri="http://schemas.openxmlformats.org/drawingml/2006/table">
            <a:tbl>
              <a:tblPr/>
              <a:tblGrid>
                <a:gridCol w="1028700"/>
                <a:gridCol w="1028700"/>
                <a:gridCol w="1028700"/>
                <a:gridCol w="1028700"/>
                <a:gridCol w="1028700"/>
                <a:gridCol w="1028700"/>
                <a:gridCol w="1028700"/>
                <a:gridCol w="1028700"/>
              </a:tblGrid>
              <a:tr h="8229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727272"/>
                          </a:solidFill>
                          <a:effectLst/>
                          <a:latin typeface="Marker Felt" charset="0"/>
                          <a:ea typeface="ＭＳ Ｐゴシック" charset="0"/>
                          <a:cs typeface="Marker Felt" charset="0"/>
                          <a:sym typeface="Marker Felt" charset="0"/>
                        </a:rPr>
                        <a:t>Erik</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727272"/>
                          </a:solidFill>
                          <a:effectLst/>
                          <a:latin typeface="Marker Felt" charset="0"/>
                          <a:ea typeface="ＭＳ Ｐゴシック" charset="0"/>
                          <a:cs typeface="Marker Felt" charset="0"/>
                          <a:sym typeface="Marker Felt" charset="0"/>
                        </a:rPr>
                        <a:t>Tammi</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727272"/>
                          </a:solidFill>
                          <a:effectLst/>
                          <a:latin typeface="Marker Felt" charset="0"/>
                          <a:ea typeface="ＭＳ Ｐゴシック" charset="0"/>
                          <a:cs typeface="Marker Felt" charset="0"/>
                          <a:sym typeface="Marker Felt" charset="0"/>
                        </a:rPr>
                        <a:t>Gracie</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727272"/>
                          </a:solidFill>
                          <a:effectLst/>
                          <a:latin typeface="Marker Felt" charset="0"/>
                          <a:ea typeface="ＭＳ Ｐゴシック" charset="0"/>
                          <a:cs typeface="Marker Felt" charset="0"/>
                          <a:sym typeface="Marker Felt" charset="0"/>
                        </a:rPr>
                        <a:t>Julie</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727272"/>
                          </a:solidFill>
                          <a:effectLst/>
                          <a:latin typeface="Marker Felt" charset="0"/>
                          <a:ea typeface="ＭＳ Ｐゴシック" charset="0"/>
                          <a:cs typeface="Marker Felt" charset="0"/>
                          <a:sym typeface="Marker Felt" charset="0"/>
                        </a:rPr>
                        <a:t>Matt</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727272"/>
                          </a:solidFill>
                          <a:effectLst/>
                          <a:latin typeface="Marker Felt" charset="0"/>
                          <a:ea typeface="ＭＳ Ｐゴシック" charset="0"/>
                          <a:cs typeface="Marker Felt" charset="0"/>
                          <a:sym typeface="Marker Felt" charset="0"/>
                        </a:rPr>
                        <a:t>Landry</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727272"/>
                          </a:solidFill>
                          <a:effectLst/>
                          <a:latin typeface="Marker Felt" charset="0"/>
                          <a:ea typeface="ＭＳ Ｐゴシック" charset="0"/>
                          <a:cs typeface="Marker Felt" charset="0"/>
                          <a:sym typeface="Marker Felt" charset="0"/>
                        </a:rPr>
                        <a:t>Tim</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727272"/>
                          </a:solidFill>
                          <a:effectLst/>
                          <a:latin typeface="Marker Felt" charset="0"/>
                          <a:ea typeface="ＭＳ Ｐゴシック" charset="0"/>
                          <a:cs typeface="Marker Felt" charset="0"/>
                          <a:sym typeface="Marker Felt" charset="0"/>
                        </a:rPr>
                        <a:t>Buddy</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r>
              <a:tr h="8229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Lyla</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Tyra</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Jason</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Billy</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Luke</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J.D.</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Mac</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Mindy</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B"/>
                    </a:solidFill>
                  </a:tcPr>
                </a:tc>
              </a:tr>
              <a:tr h="8229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Brian</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Vince</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Jess</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Becky</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Joe</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Wade</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Santiago</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727272"/>
                          </a:solidFill>
                          <a:effectLst/>
                          <a:latin typeface="Marker Felt" charset="0"/>
                          <a:ea typeface="ＭＳ Ｐゴシック" charset="0"/>
                          <a:cs typeface="Marker Felt" charset="0"/>
                          <a:sym typeface="Marker Felt" charset="0"/>
                        </a:rPr>
                        <a:t>Pam</a:t>
                      </a:r>
                    </a:p>
                  </a:txBody>
                  <a:tcPr marL="82296" marR="82296" marT="41148" marB="4114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D"/>
                    </a:solidFill>
                  </a:tcPr>
                </a:tc>
              </a:tr>
            </a:tbl>
          </a:graphicData>
        </a:graphic>
      </p:graphicFrame>
    </p:spTree>
    <p:extLst>
      <p:ext uri="{BB962C8B-B14F-4D97-AF65-F5344CB8AC3E}">
        <p14:creationId xmlns:p14="http://schemas.microsoft.com/office/powerpoint/2010/main" val="1456779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Content Placeholder 2"/>
          <p:cNvSpPr>
            <a:spLocks noGrp="1"/>
          </p:cNvSpPr>
          <p:nvPr>
            <p:ph idx="1"/>
          </p:nvPr>
        </p:nvSpPr>
        <p:spPr>
          <a:xfrm>
            <a:off x="605371" y="3088807"/>
            <a:ext cx="7360920" cy="2975392"/>
          </a:xfrm>
        </p:spPr>
        <p:style>
          <a:lnRef idx="2">
            <a:schemeClr val="accent5"/>
          </a:lnRef>
          <a:fillRef idx="1">
            <a:schemeClr val="lt1"/>
          </a:fillRef>
          <a:effectRef idx="0">
            <a:schemeClr val="accent5"/>
          </a:effectRef>
          <a:fontRef idx="minor">
            <a:schemeClr val="dk1"/>
          </a:fontRef>
        </p:style>
        <p:txBody>
          <a:bodyPr anchor="t"/>
          <a:lstStyle/>
          <a:p>
            <a:pPr>
              <a:buFontTx/>
              <a:buNone/>
            </a:pPr>
            <a:r>
              <a:rPr lang="en-US" dirty="0" smtClean="0">
                <a:latin typeface="Marker Felt" charset="0"/>
                <a:cs typeface="Marker Felt" charset="0"/>
              </a:rPr>
              <a:t>D: Digits, which ones are needed?</a:t>
            </a:r>
            <a:endParaRPr lang="en-US" dirty="0">
              <a:latin typeface="Marker Felt" charset="0"/>
              <a:cs typeface="Marker Felt" charset="0"/>
            </a:endParaRPr>
          </a:p>
          <a:p>
            <a:pPr>
              <a:buFontTx/>
              <a:buNone/>
            </a:pPr>
            <a:r>
              <a:rPr lang="en-US" dirty="0" smtClean="0">
                <a:latin typeface="Marker Felt" charset="0"/>
                <a:cs typeface="Marker Felt" charset="0"/>
              </a:rPr>
              <a:t>A: Assign them, what are the digits equivalent to?</a:t>
            </a:r>
          </a:p>
          <a:p>
            <a:pPr>
              <a:buFontTx/>
              <a:buNone/>
            </a:pPr>
            <a:r>
              <a:rPr lang="en-US" dirty="0" smtClean="0">
                <a:latin typeface="Marker Felt" charset="0"/>
                <a:cs typeface="Marker Felt" charset="0"/>
              </a:rPr>
              <a:t>R: Repeats? Are repeats allowed? Are any numbers skipped?</a:t>
            </a:r>
          </a:p>
          <a:p>
            <a:pPr>
              <a:buFontTx/>
              <a:buNone/>
            </a:pPr>
            <a:r>
              <a:rPr lang="en-US" dirty="0" smtClean="0">
                <a:latin typeface="Marker Felt" charset="0"/>
                <a:cs typeface="Marker Felt" charset="0"/>
              </a:rPr>
              <a:t>E: End…..when will you stop taking digits?</a:t>
            </a:r>
          </a:p>
        </p:txBody>
      </p:sp>
      <p:sp>
        <p:nvSpPr>
          <p:cNvPr id="2" name="TextBox 1"/>
          <p:cNvSpPr txBox="1"/>
          <p:nvPr/>
        </p:nvSpPr>
        <p:spPr>
          <a:xfrm>
            <a:off x="2325125" y="1216262"/>
            <a:ext cx="4000815" cy="13234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8000" dirty="0" smtClean="0"/>
              <a:t>D.A.R.E</a:t>
            </a:r>
            <a:endParaRPr lang="en-US" sz="8000" dirty="0"/>
          </a:p>
        </p:txBody>
      </p:sp>
      <p:sp>
        <p:nvSpPr>
          <p:cNvPr id="3" name="TextBox 2"/>
          <p:cNvSpPr txBox="1"/>
          <p:nvPr/>
        </p:nvSpPr>
        <p:spPr>
          <a:xfrm>
            <a:off x="1216219" y="297932"/>
            <a:ext cx="6129602" cy="584776"/>
          </a:xfrm>
          <a:prstGeom prst="rect">
            <a:avLst/>
          </a:prstGeom>
          <a:noFill/>
        </p:spPr>
        <p:txBody>
          <a:bodyPr wrap="none" rtlCol="0">
            <a:spAutoFit/>
          </a:bodyPr>
          <a:lstStyle/>
          <a:p>
            <a:r>
              <a:rPr lang="en-US" sz="3200" dirty="0" smtClean="0"/>
              <a:t>Use the acronym………………….</a:t>
            </a:r>
            <a:endParaRPr lang="en-US" sz="3200" dirty="0"/>
          </a:p>
        </p:txBody>
      </p:sp>
      <p:sp>
        <p:nvSpPr>
          <p:cNvPr id="4" name="TextBox 3"/>
          <p:cNvSpPr txBox="1"/>
          <p:nvPr/>
        </p:nvSpPr>
        <p:spPr>
          <a:xfrm>
            <a:off x="7027298" y="1234150"/>
            <a:ext cx="1877986" cy="1477328"/>
          </a:xfrm>
          <a:prstGeom prst="rect">
            <a:avLst/>
          </a:prstGeom>
          <a:noFill/>
        </p:spPr>
        <p:txBody>
          <a:bodyPr wrap="square" rtlCol="0">
            <a:spAutoFit/>
          </a:bodyPr>
          <a:lstStyle/>
          <a:p>
            <a:r>
              <a:rPr lang="en-US" dirty="0">
                <a:latin typeface="Marker Felt" charset="0"/>
                <a:cs typeface="Marker Felt" charset="0"/>
              </a:rPr>
              <a:t>Make sure to show your method </a:t>
            </a:r>
            <a:r>
              <a:rPr lang="en-US" dirty="0">
                <a:solidFill>
                  <a:srgbClr val="FF0000"/>
                </a:solidFill>
                <a:latin typeface="Marker Felt" charset="0"/>
                <a:cs typeface="Marker Felt" charset="0"/>
              </a:rPr>
              <a:t>CLEARLY!</a:t>
            </a:r>
          </a:p>
          <a:p>
            <a:endParaRPr lang="en-US" dirty="0"/>
          </a:p>
        </p:txBody>
      </p:sp>
    </p:spTree>
    <p:extLst>
      <p:ext uri="{BB962C8B-B14F-4D97-AF65-F5344CB8AC3E}">
        <p14:creationId xmlns:p14="http://schemas.microsoft.com/office/powerpoint/2010/main" val="238674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Content Placeholder 2"/>
          <p:cNvSpPr>
            <a:spLocks noGrp="1"/>
          </p:cNvSpPr>
          <p:nvPr>
            <p:ph idx="1"/>
          </p:nvPr>
        </p:nvSpPr>
        <p:spPr>
          <a:xfrm>
            <a:off x="891540" y="548640"/>
            <a:ext cx="7360920" cy="5760720"/>
          </a:xfrm>
        </p:spPr>
        <p:txBody>
          <a:bodyPr anchor="t"/>
          <a:lstStyle/>
          <a:p>
            <a:pPr>
              <a:buNone/>
            </a:pPr>
            <a:r>
              <a:rPr lang="en-US" dirty="0" smtClean="0">
                <a:latin typeface="Marker Felt" charset="0"/>
                <a:cs typeface="Marker Felt" charset="0"/>
              </a:rPr>
              <a:t>We will be using digits 01</a:t>
            </a:r>
            <a:r>
              <a:rPr lang="en-US" dirty="0">
                <a:latin typeface="Marker Felt" charset="0"/>
                <a:cs typeface="Marker Felt" charset="0"/>
              </a:rPr>
              <a:t>-24, </a:t>
            </a:r>
            <a:r>
              <a:rPr lang="en-US" dirty="0" smtClean="0">
                <a:latin typeface="Marker Felt" charset="0"/>
                <a:cs typeface="Marker Felt" charset="0"/>
              </a:rPr>
              <a:t>we </a:t>
            </a:r>
            <a:r>
              <a:rPr lang="en-US" dirty="0">
                <a:latin typeface="Marker Felt" charset="0"/>
                <a:cs typeface="Marker Felt" charset="0"/>
              </a:rPr>
              <a:t>will take 2 digits at a time from line 123 on our random digit table.</a:t>
            </a:r>
          </a:p>
          <a:p>
            <a:pPr>
              <a:buFontTx/>
              <a:buNone/>
            </a:pPr>
            <a:r>
              <a:rPr lang="en-US" dirty="0" smtClean="0">
                <a:latin typeface="Marker Felt" charset="0"/>
                <a:cs typeface="Marker Felt" charset="0"/>
              </a:rPr>
              <a:t>Each </a:t>
            </a:r>
            <a:r>
              <a:rPr lang="en-US" dirty="0">
                <a:latin typeface="Marker Felt" charset="0"/>
                <a:cs typeface="Marker Felt" charset="0"/>
              </a:rPr>
              <a:t>person is assigned a number starting with Erik(01), </a:t>
            </a:r>
            <a:r>
              <a:rPr lang="en-US" dirty="0" err="1">
                <a:latin typeface="Marker Felt" charset="0"/>
                <a:cs typeface="Marker Felt" charset="0"/>
              </a:rPr>
              <a:t>Tammi</a:t>
            </a:r>
            <a:r>
              <a:rPr lang="en-US" dirty="0">
                <a:latin typeface="Marker Felt" charset="0"/>
                <a:cs typeface="Marker Felt" charset="0"/>
              </a:rPr>
              <a:t>(02)….</a:t>
            </a:r>
            <a:r>
              <a:rPr lang="en-US" dirty="0" smtClean="0">
                <a:latin typeface="Marker Felt" charset="0"/>
                <a:cs typeface="Marker Felt" charset="0"/>
              </a:rPr>
              <a:t>.Pam(24)</a:t>
            </a:r>
            <a:endParaRPr lang="en-US" dirty="0">
              <a:latin typeface="Marker Felt" charset="0"/>
              <a:cs typeface="Marker Felt" charset="0"/>
            </a:endParaRPr>
          </a:p>
          <a:p>
            <a:pPr>
              <a:buFontTx/>
              <a:buNone/>
            </a:pPr>
            <a:r>
              <a:rPr lang="en-US" dirty="0" smtClean="0">
                <a:latin typeface="Marker Felt" charset="0"/>
                <a:cs typeface="Marker Felt" charset="0"/>
              </a:rPr>
              <a:t>We </a:t>
            </a:r>
            <a:r>
              <a:rPr lang="en-US" dirty="0">
                <a:latin typeface="Marker Felt" charset="0"/>
                <a:cs typeface="Marker Felt" charset="0"/>
              </a:rPr>
              <a:t>will ignore repeats and ignore numbers larger than 24</a:t>
            </a:r>
            <a:r>
              <a:rPr lang="en-US" dirty="0" smtClean="0">
                <a:latin typeface="Marker Felt" charset="0"/>
                <a:cs typeface="Marker Felt" charset="0"/>
              </a:rPr>
              <a:t>.</a:t>
            </a:r>
          </a:p>
          <a:p>
            <a:pPr>
              <a:buFontTx/>
              <a:buNone/>
            </a:pPr>
            <a:r>
              <a:rPr lang="en-US" dirty="0" smtClean="0">
                <a:latin typeface="Marker Felt" charset="0"/>
                <a:cs typeface="Marker Felt" charset="0"/>
              </a:rPr>
              <a:t>Once we have 5 different people chosen we will stop.</a:t>
            </a:r>
            <a:endParaRPr lang="en-US" dirty="0">
              <a:latin typeface="Marker Felt" charset="0"/>
              <a:cs typeface="Marker Felt" charset="0"/>
            </a:endParaRPr>
          </a:p>
        </p:txBody>
      </p:sp>
    </p:spTree>
    <p:extLst>
      <p:ext uri="{BB962C8B-B14F-4D97-AF65-F5344CB8AC3E}">
        <p14:creationId xmlns:p14="http://schemas.microsoft.com/office/powerpoint/2010/main" val="106155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Sleepy Time</a:t>
            </a:r>
            <a:endParaRPr lang="en-US" dirty="0"/>
          </a:p>
        </p:txBody>
      </p:sp>
      <p:sp>
        <p:nvSpPr>
          <p:cNvPr id="3" name="Content Placeholder 2"/>
          <p:cNvSpPr>
            <a:spLocks noGrp="1"/>
          </p:cNvSpPr>
          <p:nvPr>
            <p:ph idx="1"/>
          </p:nvPr>
        </p:nvSpPr>
        <p:spPr>
          <a:xfrm>
            <a:off x="726141" y="1819304"/>
            <a:ext cx="7691719" cy="4571999"/>
          </a:xfrm>
          <a:solidFill>
            <a:srgbClr val="505990"/>
          </a:solidFill>
        </p:spPr>
        <p:style>
          <a:lnRef idx="1">
            <a:schemeClr val="dk1"/>
          </a:lnRef>
          <a:fillRef idx="2">
            <a:schemeClr val="dk1"/>
          </a:fillRef>
          <a:effectRef idx="1">
            <a:schemeClr val="dk1"/>
          </a:effectRef>
          <a:fontRef idx="minor">
            <a:schemeClr val="dk1"/>
          </a:fontRef>
        </p:style>
        <p:txBody>
          <a:bodyPr>
            <a:normAutofit lnSpcReduction="10000"/>
          </a:bodyPr>
          <a:lstStyle/>
          <a:p>
            <a:pPr marL="0" indent="0">
              <a:buNone/>
            </a:pPr>
            <a:r>
              <a:rPr lang="en-US" dirty="0" smtClean="0">
                <a:solidFill>
                  <a:schemeClr val="bg1">
                    <a:lumMod val="85000"/>
                  </a:schemeClr>
                </a:solidFill>
              </a:rPr>
              <a:t>How much sleep do high school students get on a typical school night? An interested student in Mr. Pines AP Stats class designed a survey to find out. This student surveyed the first 160 students to arrive at school on a particular morning. These students reported an average of 7 hours of sleep on the previous night.</a:t>
            </a:r>
          </a:p>
          <a:p>
            <a:pPr>
              <a:buAutoNum type="alphaLcParenR"/>
            </a:pPr>
            <a:r>
              <a:rPr lang="en-US" dirty="0" smtClean="0">
                <a:solidFill>
                  <a:schemeClr val="bg1">
                    <a:lumMod val="85000"/>
                  </a:schemeClr>
                </a:solidFill>
              </a:rPr>
              <a:t>What type of sample did the student obtain?</a:t>
            </a:r>
          </a:p>
          <a:p>
            <a:pPr>
              <a:buAutoNum type="alphaLcParenR"/>
            </a:pPr>
            <a:r>
              <a:rPr lang="en-US" dirty="0" smtClean="0">
                <a:solidFill>
                  <a:schemeClr val="bg1">
                    <a:lumMod val="85000"/>
                  </a:schemeClr>
                </a:solidFill>
              </a:rPr>
              <a:t>Explain why this sampling method is biased. Is 7 hours probably higher or lower than the true average amount of sleep last night for all students at the school? Why?</a:t>
            </a:r>
            <a:endParaRPr lang="en-US" dirty="0">
              <a:solidFill>
                <a:schemeClr val="bg1">
                  <a:lumMod val="85000"/>
                </a:schemeClr>
              </a:solidFill>
            </a:endParaRPr>
          </a:p>
        </p:txBody>
      </p:sp>
      <p:pic>
        <p:nvPicPr>
          <p:cNvPr id="4" name="Picture 3" descr="Screen Shot 2013-10-13 at 5.29.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906" y="129995"/>
            <a:ext cx="1994332" cy="1456758"/>
          </a:xfrm>
          <a:prstGeom prst="rect">
            <a:avLst/>
          </a:prstGeom>
        </p:spPr>
      </p:pic>
      <p:sp>
        <p:nvSpPr>
          <p:cNvPr id="5" name="TextBox 4"/>
          <p:cNvSpPr txBox="1"/>
          <p:nvPr/>
        </p:nvSpPr>
        <p:spPr>
          <a:xfrm>
            <a:off x="6975374" y="4364792"/>
            <a:ext cx="1969898"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CONVENIENCE</a:t>
            </a:r>
            <a:endParaRPr lang="en-US" dirty="0"/>
          </a:p>
        </p:txBody>
      </p:sp>
      <p:sp>
        <p:nvSpPr>
          <p:cNvPr id="6" name="TextBox 5"/>
          <p:cNvSpPr txBox="1"/>
          <p:nvPr/>
        </p:nvSpPr>
        <p:spPr>
          <a:xfrm>
            <a:off x="3121064" y="5755647"/>
            <a:ext cx="5057174"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Higher, theses students were the first to arrive because they were probably well rested, the other students were probably tired and running late.</a:t>
            </a:r>
            <a:endParaRPr lang="en-US" dirty="0"/>
          </a:p>
        </p:txBody>
      </p:sp>
    </p:spTree>
    <p:extLst>
      <p:ext uri="{BB962C8B-B14F-4D97-AF65-F5344CB8AC3E}">
        <p14:creationId xmlns:p14="http://schemas.microsoft.com/office/powerpoint/2010/main" val="2776527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Sleepy Time</a:t>
            </a:r>
            <a:endParaRPr lang="en-US" dirty="0"/>
          </a:p>
        </p:txBody>
      </p:sp>
      <p:sp>
        <p:nvSpPr>
          <p:cNvPr id="3" name="Content Placeholder 2"/>
          <p:cNvSpPr>
            <a:spLocks noGrp="1"/>
          </p:cNvSpPr>
          <p:nvPr>
            <p:ph idx="1"/>
          </p:nvPr>
        </p:nvSpPr>
        <p:spPr>
          <a:xfrm>
            <a:off x="726141" y="1819304"/>
            <a:ext cx="7691719" cy="4571999"/>
          </a:xfrm>
          <a:solidFill>
            <a:srgbClr val="505990"/>
          </a:solidFill>
        </p:spPr>
        <p:style>
          <a:lnRef idx="1">
            <a:schemeClr val="dk1"/>
          </a:lnRef>
          <a:fillRef idx="2">
            <a:schemeClr val="dk1"/>
          </a:fillRef>
          <a:effectRef idx="1">
            <a:schemeClr val="dk1"/>
          </a:effectRef>
          <a:fontRef idx="minor">
            <a:schemeClr val="dk1"/>
          </a:fontRef>
        </p:style>
        <p:txBody>
          <a:bodyPr>
            <a:normAutofit/>
          </a:bodyPr>
          <a:lstStyle/>
          <a:p>
            <a:pPr marL="0" indent="0">
              <a:buNone/>
            </a:pPr>
            <a:r>
              <a:rPr lang="en-US" dirty="0" smtClean="0">
                <a:solidFill>
                  <a:schemeClr val="bg1">
                    <a:lumMod val="85000"/>
                  </a:schemeClr>
                </a:solidFill>
              </a:rPr>
              <a:t>Mr. Pines suggested that the student redo the survey and this time use a proper sampling method. Keep in mind that there are 1827 students at the school.</a:t>
            </a:r>
          </a:p>
          <a:p>
            <a:pPr marL="0" indent="0">
              <a:buNone/>
            </a:pPr>
            <a:r>
              <a:rPr lang="en-US" dirty="0" smtClean="0">
                <a:solidFill>
                  <a:schemeClr val="bg1">
                    <a:lumMod val="85000"/>
                  </a:schemeClr>
                </a:solidFill>
              </a:rPr>
              <a:t>c) Explain how the student can use a random digit table to obtain an SRS of 160 students.  </a:t>
            </a:r>
            <a:endParaRPr lang="en-US" dirty="0">
              <a:solidFill>
                <a:schemeClr val="bg1">
                  <a:lumMod val="85000"/>
                </a:schemeClr>
              </a:solidFill>
            </a:endParaRPr>
          </a:p>
          <a:p>
            <a:pPr marL="0" indent="0">
              <a:buNone/>
            </a:pPr>
            <a:endParaRPr lang="en-US" dirty="0" smtClean="0">
              <a:solidFill>
                <a:schemeClr val="bg1">
                  <a:lumMod val="85000"/>
                </a:schemeClr>
              </a:solidFill>
            </a:endParaRPr>
          </a:p>
          <a:p>
            <a:pPr marL="0" indent="0">
              <a:buNone/>
            </a:pPr>
            <a:r>
              <a:rPr lang="en-US" dirty="0" smtClean="0">
                <a:solidFill>
                  <a:schemeClr val="bg1">
                    <a:lumMod val="85000"/>
                  </a:schemeClr>
                </a:solidFill>
              </a:rPr>
              <a:t>d) What would the first 4 students be if line 138 was used on the random digit table?</a:t>
            </a:r>
          </a:p>
        </p:txBody>
      </p:sp>
      <p:pic>
        <p:nvPicPr>
          <p:cNvPr id="4" name="Picture 3" descr="Screen Shot 2013-10-13 at 5.29.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906" y="129995"/>
            <a:ext cx="1994332" cy="1456758"/>
          </a:xfrm>
          <a:prstGeom prst="rect">
            <a:avLst/>
          </a:prstGeom>
        </p:spPr>
      </p:pic>
      <p:sp>
        <p:nvSpPr>
          <p:cNvPr id="5" name="TextBox 4"/>
          <p:cNvSpPr txBox="1"/>
          <p:nvPr/>
        </p:nvSpPr>
        <p:spPr>
          <a:xfrm>
            <a:off x="1120530" y="4126936"/>
            <a:ext cx="6723187"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smtClean="0"/>
              <a:t>Use digits 0001 – 1827, each student will be assigned a number between 0001 and 1827, ignore any repeats and digits larger than 1827. Choose a line to start at and take 4 digits at a time until 160 different students are chosen.</a:t>
            </a:r>
            <a:endParaRPr lang="en-US" sz="2400" dirty="0"/>
          </a:p>
        </p:txBody>
      </p:sp>
    </p:spTree>
    <p:extLst>
      <p:ext uri="{BB962C8B-B14F-4D97-AF65-F5344CB8AC3E}">
        <p14:creationId xmlns:p14="http://schemas.microsoft.com/office/powerpoint/2010/main" val="1356827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grpId="1" nodeType="clickEffect">
                                  <p:stCondLst>
                                    <p:cond delay="0"/>
                                  </p:stCondLst>
                                  <p:childTnLst>
                                    <p:animEffect transition="out" filter="checkerboard(across)">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Sleepy Time</a:t>
            </a:r>
            <a:endParaRPr lang="en-US" dirty="0"/>
          </a:p>
        </p:txBody>
      </p:sp>
      <p:sp>
        <p:nvSpPr>
          <p:cNvPr id="3" name="Content Placeholder 2"/>
          <p:cNvSpPr>
            <a:spLocks noGrp="1"/>
          </p:cNvSpPr>
          <p:nvPr>
            <p:ph idx="1"/>
          </p:nvPr>
        </p:nvSpPr>
        <p:spPr>
          <a:xfrm>
            <a:off x="726141" y="1819304"/>
            <a:ext cx="7691719" cy="4571999"/>
          </a:xfrm>
          <a:solidFill>
            <a:srgbClr val="505990"/>
          </a:solidFill>
        </p:spPr>
        <p:style>
          <a:lnRef idx="1">
            <a:schemeClr val="dk1"/>
          </a:lnRef>
          <a:fillRef idx="2">
            <a:schemeClr val="dk1"/>
          </a:fillRef>
          <a:effectRef idx="1">
            <a:schemeClr val="dk1"/>
          </a:effectRef>
          <a:fontRef idx="minor">
            <a:schemeClr val="dk1"/>
          </a:fontRef>
        </p:style>
        <p:txBody>
          <a:bodyPr>
            <a:normAutofit/>
          </a:bodyPr>
          <a:lstStyle/>
          <a:p>
            <a:pPr marL="0" indent="0">
              <a:buNone/>
            </a:pPr>
            <a:endParaRPr lang="en-US" dirty="0" smtClean="0">
              <a:solidFill>
                <a:schemeClr val="bg1">
                  <a:lumMod val="85000"/>
                </a:schemeClr>
              </a:solidFill>
            </a:endParaRPr>
          </a:p>
          <a:p>
            <a:pPr marL="0" indent="0">
              <a:buNone/>
            </a:pPr>
            <a:r>
              <a:rPr lang="en-US" dirty="0">
                <a:solidFill>
                  <a:schemeClr val="bg1">
                    <a:lumMod val="85000"/>
                  </a:schemeClr>
                </a:solidFill>
              </a:rPr>
              <a:t>e</a:t>
            </a:r>
            <a:r>
              <a:rPr lang="en-US" dirty="0" smtClean="0">
                <a:solidFill>
                  <a:schemeClr val="bg1">
                    <a:lumMod val="85000"/>
                  </a:schemeClr>
                </a:solidFill>
              </a:rPr>
              <a:t>) What is a possible consequence of using an SRS for this situation?</a:t>
            </a:r>
          </a:p>
          <a:p>
            <a:pPr marL="0" indent="0">
              <a:buNone/>
            </a:pPr>
            <a:endParaRPr lang="en-US" dirty="0">
              <a:solidFill>
                <a:schemeClr val="bg1">
                  <a:lumMod val="85000"/>
                </a:schemeClr>
              </a:solidFill>
            </a:endParaRPr>
          </a:p>
          <a:p>
            <a:pPr marL="0" indent="0">
              <a:buNone/>
            </a:pPr>
            <a:r>
              <a:rPr lang="en-US" dirty="0" smtClean="0">
                <a:solidFill>
                  <a:schemeClr val="bg1">
                    <a:lumMod val="85000"/>
                  </a:schemeClr>
                </a:solidFill>
              </a:rPr>
              <a:t>f) What would be a better sampling method? Explain.</a:t>
            </a:r>
          </a:p>
        </p:txBody>
      </p:sp>
      <p:pic>
        <p:nvPicPr>
          <p:cNvPr id="4" name="Picture 3" descr="Screen Shot 2013-10-13 at 5.29.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906" y="129995"/>
            <a:ext cx="1994332" cy="1456758"/>
          </a:xfrm>
          <a:prstGeom prst="rect">
            <a:avLst/>
          </a:prstGeom>
        </p:spPr>
      </p:pic>
      <p:sp>
        <p:nvSpPr>
          <p:cNvPr id="5" name="TextBox 4"/>
          <p:cNvSpPr txBox="1"/>
          <p:nvPr/>
        </p:nvSpPr>
        <p:spPr>
          <a:xfrm>
            <a:off x="383932" y="3753460"/>
            <a:ext cx="8760068"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All students chosen could possibly be the same grade or the sample may exclude a grade.</a:t>
            </a:r>
            <a:endParaRPr lang="en-US" dirty="0"/>
          </a:p>
        </p:txBody>
      </p:sp>
      <p:sp>
        <p:nvSpPr>
          <p:cNvPr id="6" name="TextBox 5"/>
          <p:cNvSpPr txBox="1"/>
          <p:nvPr/>
        </p:nvSpPr>
        <p:spPr>
          <a:xfrm>
            <a:off x="382294" y="5082317"/>
            <a:ext cx="832049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A </a:t>
            </a:r>
            <a:r>
              <a:rPr lang="en-US" dirty="0" err="1" smtClean="0"/>
              <a:t>statified</a:t>
            </a:r>
            <a:r>
              <a:rPr lang="en-US" dirty="0" smtClean="0"/>
              <a:t> sample on grade would be effective since it would guarantee that students from each grade level will be included in the survey.</a:t>
            </a:r>
            <a:endParaRPr lang="en-US" dirty="0"/>
          </a:p>
        </p:txBody>
      </p:sp>
    </p:spTree>
    <p:extLst>
      <p:ext uri="{BB962C8B-B14F-4D97-AF65-F5344CB8AC3E}">
        <p14:creationId xmlns:p14="http://schemas.microsoft.com/office/powerpoint/2010/main" val="1257242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32558"/>
          </a:xfrm>
        </p:spPr>
        <p:txBody>
          <a:bodyPr/>
          <a:lstStyle/>
          <a:p>
            <a:r>
              <a:rPr lang="en-US" dirty="0" smtClean="0"/>
              <a:t>Lincolns Gettysburg Address</a:t>
            </a:r>
            <a:endParaRPr lang="en-US" dirty="0"/>
          </a:p>
        </p:txBody>
      </p:sp>
      <p:sp>
        <p:nvSpPr>
          <p:cNvPr id="3" name="Content Placeholder 2"/>
          <p:cNvSpPr>
            <a:spLocks noGrp="1"/>
          </p:cNvSpPr>
          <p:nvPr>
            <p:ph idx="1"/>
          </p:nvPr>
        </p:nvSpPr>
        <p:spPr>
          <a:xfrm>
            <a:off x="596371" y="2502998"/>
            <a:ext cx="8229600" cy="3794011"/>
          </a:xfrm>
        </p:spPr>
        <p:style>
          <a:lnRef idx="2">
            <a:schemeClr val="accent3"/>
          </a:lnRef>
          <a:fillRef idx="1">
            <a:schemeClr val="lt1"/>
          </a:fillRef>
          <a:effectRef idx="0">
            <a:schemeClr val="accent3"/>
          </a:effectRef>
          <a:fontRef idx="minor">
            <a:schemeClr val="dk1"/>
          </a:fontRef>
        </p:style>
        <p:txBody>
          <a:bodyPr/>
          <a:lstStyle/>
          <a:p>
            <a:r>
              <a:rPr lang="en-US" dirty="0" smtClean="0"/>
              <a:t>Choose 5 words that are good examples of the typical length of the words in Lincoln’s speech.</a:t>
            </a:r>
          </a:p>
          <a:p>
            <a:endParaRPr lang="en-US" dirty="0" smtClean="0"/>
          </a:p>
          <a:p>
            <a:r>
              <a:rPr lang="en-US" dirty="0" smtClean="0"/>
              <a:t>Find the mean length of these 5 words</a:t>
            </a:r>
          </a:p>
          <a:p>
            <a:endParaRPr lang="en-US" dirty="0" smtClean="0"/>
          </a:p>
          <a:p>
            <a:r>
              <a:rPr lang="en-US" dirty="0" smtClean="0"/>
              <a:t>We will create a boxplot as </a:t>
            </a:r>
            <a:r>
              <a:rPr lang="en-US" dirty="0" smtClean="0"/>
              <a:t>a class</a:t>
            </a:r>
            <a:endParaRPr lang="en-US" dirty="0"/>
          </a:p>
        </p:txBody>
      </p:sp>
    </p:spTree>
    <p:extLst>
      <p:ext uri="{BB962C8B-B14F-4D97-AF65-F5344CB8AC3E}">
        <p14:creationId xmlns:p14="http://schemas.microsoft.com/office/powerpoint/2010/main" val="3221312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slide(fromBottom)">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Bottom)">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slide(fromBottom)">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47472"/>
          </a:xfrm>
        </p:spPr>
        <p:txBody>
          <a:bodyPr/>
          <a:lstStyle/>
          <a:p>
            <a:r>
              <a:rPr lang="en-US" dirty="0" smtClean="0"/>
              <a:t>Lincolns Gettysburg Address</a:t>
            </a:r>
            <a:endParaRPr lang="en-US" dirty="0"/>
          </a:p>
        </p:txBody>
      </p:sp>
      <p:sp>
        <p:nvSpPr>
          <p:cNvPr id="3" name="Content Placeholder 2"/>
          <p:cNvSpPr>
            <a:spLocks noGrp="1"/>
          </p:cNvSpPr>
          <p:nvPr>
            <p:ph idx="1"/>
          </p:nvPr>
        </p:nvSpPr>
        <p:spPr>
          <a:xfrm>
            <a:off x="457200" y="2346441"/>
            <a:ext cx="8229600" cy="4057466"/>
          </a:xfrm>
        </p:spPr>
        <p:style>
          <a:lnRef idx="2">
            <a:schemeClr val="accent4"/>
          </a:lnRef>
          <a:fillRef idx="1">
            <a:schemeClr val="lt1"/>
          </a:fillRef>
          <a:effectRef idx="0">
            <a:schemeClr val="accent4"/>
          </a:effectRef>
          <a:fontRef idx="minor">
            <a:schemeClr val="dk1"/>
          </a:fontRef>
        </p:style>
        <p:txBody>
          <a:bodyPr/>
          <a:lstStyle/>
          <a:p>
            <a:r>
              <a:rPr lang="en-US" dirty="0" smtClean="0"/>
              <a:t>Use a random digit table to select an SRS of 5 words. Use the line number according to YOUR class number.</a:t>
            </a:r>
          </a:p>
          <a:p>
            <a:endParaRPr lang="en-US" dirty="0" smtClean="0"/>
          </a:p>
          <a:p>
            <a:r>
              <a:rPr lang="en-US" dirty="0" smtClean="0"/>
              <a:t>Find the mean length of these 5 words</a:t>
            </a:r>
          </a:p>
          <a:p>
            <a:endParaRPr lang="en-US" dirty="0" smtClean="0"/>
          </a:p>
          <a:p>
            <a:r>
              <a:rPr lang="en-US" dirty="0" smtClean="0"/>
              <a:t>We will c</a:t>
            </a:r>
            <a:r>
              <a:rPr lang="en-US" dirty="0" smtClean="0"/>
              <a:t>reate </a:t>
            </a:r>
            <a:r>
              <a:rPr lang="en-US" dirty="0" smtClean="0"/>
              <a:t>a </a:t>
            </a:r>
            <a:r>
              <a:rPr lang="en-US" dirty="0" smtClean="0"/>
              <a:t>boxplot as a class</a:t>
            </a:r>
            <a:endParaRPr lang="en-US" dirty="0"/>
          </a:p>
        </p:txBody>
      </p:sp>
    </p:spTree>
    <p:extLst>
      <p:ext uri="{BB962C8B-B14F-4D97-AF65-F5344CB8AC3E}">
        <p14:creationId xmlns:p14="http://schemas.microsoft.com/office/powerpoint/2010/main" val="1873365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726141" y="314979"/>
            <a:ext cx="769171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dirty="0" smtClean="0"/>
              <a:t>Rancho Arena</a:t>
            </a:r>
            <a:endParaRPr lang="en-US" dirty="0"/>
          </a:p>
        </p:txBody>
      </p:sp>
      <p:sp>
        <p:nvSpPr>
          <p:cNvPr id="5" name="TextBox 4"/>
          <p:cNvSpPr txBox="1"/>
          <p:nvPr/>
        </p:nvSpPr>
        <p:spPr>
          <a:xfrm>
            <a:off x="457200" y="1849598"/>
            <a:ext cx="8229600" cy="1200329"/>
          </a:xfrm>
          <a:prstGeom prst="rect">
            <a:avLst/>
          </a:prstGeom>
          <a:noFill/>
        </p:spPr>
        <p:txBody>
          <a:bodyPr wrap="square" rtlCol="0">
            <a:spAutoFit/>
          </a:bodyPr>
          <a:lstStyle/>
          <a:p>
            <a:r>
              <a:rPr lang="en-US" sz="3600" dirty="0" smtClean="0"/>
              <a:t>Who gets the survey?........this is most important…….avoid BIAS!</a:t>
            </a:r>
            <a:endParaRPr lang="en-US" sz="3600" dirty="0"/>
          </a:p>
        </p:txBody>
      </p:sp>
      <p:sp>
        <p:nvSpPr>
          <p:cNvPr id="6" name="TextBox 5"/>
          <p:cNvSpPr txBox="1"/>
          <p:nvPr/>
        </p:nvSpPr>
        <p:spPr>
          <a:xfrm>
            <a:off x="457200" y="3899756"/>
            <a:ext cx="8229600" cy="646331"/>
          </a:xfrm>
          <a:prstGeom prst="rect">
            <a:avLst/>
          </a:prstGeom>
          <a:noFill/>
        </p:spPr>
        <p:txBody>
          <a:bodyPr wrap="square" rtlCol="0">
            <a:spAutoFit/>
          </a:bodyPr>
          <a:lstStyle/>
          <a:p>
            <a:r>
              <a:rPr lang="en-US" sz="3600" dirty="0" smtClean="0"/>
              <a:t>How do you give the survey?</a:t>
            </a:r>
            <a:endParaRPr lang="en-US" sz="3600" dirty="0"/>
          </a:p>
        </p:txBody>
      </p:sp>
    </p:spTree>
    <p:extLst>
      <p:ext uri="{BB962C8B-B14F-4D97-AF65-F5344CB8AC3E}">
        <p14:creationId xmlns:p14="http://schemas.microsoft.com/office/powerpoint/2010/main" val="22633083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the Samples</a:t>
            </a:r>
            <a:endParaRPr lang="en-US" dirty="0"/>
          </a:p>
        </p:txBody>
      </p:sp>
      <p:sp>
        <p:nvSpPr>
          <p:cNvPr id="11" name="TextBox 10"/>
          <p:cNvSpPr txBox="1"/>
          <p:nvPr/>
        </p:nvSpPr>
        <p:spPr>
          <a:xfrm>
            <a:off x="8217450" y="314979"/>
            <a:ext cx="612292" cy="369332"/>
          </a:xfrm>
          <a:prstGeom prst="rect">
            <a:avLst/>
          </a:prstGeom>
          <a:solidFill>
            <a:schemeClr val="accent5">
              <a:lumMod val="60000"/>
              <a:lumOff val="40000"/>
            </a:schemeClr>
          </a:solidFill>
        </p:spPr>
        <p:txBody>
          <a:bodyPr wrap="none" rtlCol="0">
            <a:spAutoFit/>
          </a:bodyPr>
          <a:lstStyle/>
          <a:p>
            <a:r>
              <a:rPr lang="en-US" dirty="0" smtClean="0">
                <a:solidFill>
                  <a:schemeClr val="bg1"/>
                </a:solidFill>
              </a:rPr>
              <a:t>per2</a:t>
            </a:r>
            <a:endParaRPr lang="en-US" dirty="0">
              <a:solidFill>
                <a:schemeClr val="bg1"/>
              </a:solidFill>
            </a:endParaRPr>
          </a:p>
        </p:txBody>
      </p:sp>
      <p:pic>
        <p:nvPicPr>
          <p:cNvPr id="12" name="Picture 11" descr="per2bo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79" y="2932927"/>
            <a:ext cx="6919905" cy="2490318"/>
          </a:xfrm>
          <a:prstGeom prst="rect">
            <a:avLst/>
          </a:prstGeom>
        </p:spPr>
      </p:pic>
      <p:sp>
        <p:nvSpPr>
          <p:cNvPr id="10" name="TextBox 9"/>
          <p:cNvSpPr txBox="1"/>
          <p:nvPr/>
        </p:nvSpPr>
        <p:spPr>
          <a:xfrm>
            <a:off x="0" y="5053913"/>
            <a:ext cx="2558024" cy="369332"/>
          </a:xfrm>
          <a:prstGeom prst="rect">
            <a:avLst/>
          </a:prstGeom>
          <a:solidFill>
            <a:srgbClr val="CCFFCC"/>
          </a:solidFill>
        </p:spPr>
        <p:txBody>
          <a:bodyPr wrap="none" rtlCol="0">
            <a:spAutoFit/>
          </a:bodyPr>
          <a:lstStyle/>
          <a:p>
            <a:r>
              <a:rPr lang="en-US" dirty="0" smtClean="0"/>
              <a:t>Simple Random Sample</a:t>
            </a:r>
            <a:endParaRPr lang="en-US" dirty="0"/>
          </a:p>
        </p:txBody>
      </p:sp>
      <p:sp>
        <p:nvSpPr>
          <p:cNvPr id="9" name="TextBox 8"/>
          <p:cNvSpPr txBox="1"/>
          <p:nvPr/>
        </p:nvSpPr>
        <p:spPr>
          <a:xfrm>
            <a:off x="204850" y="2932927"/>
            <a:ext cx="1929209" cy="369332"/>
          </a:xfrm>
          <a:prstGeom prst="rect">
            <a:avLst/>
          </a:prstGeom>
          <a:solidFill>
            <a:srgbClr val="EFE1A2"/>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Judgment Sample</a:t>
            </a:r>
            <a:endParaRPr lang="en-US" dirty="0"/>
          </a:p>
        </p:txBody>
      </p:sp>
      <p:cxnSp>
        <p:nvCxnSpPr>
          <p:cNvPr id="14" name="Straight Connector 13"/>
          <p:cNvCxnSpPr/>
          <p:nvPr/>
        </p:nvCxnSpPr>
        <p:spPr>
          <a:xfrm>
            <a:off x="3154693" y="2335510"/>
            <a:ext cx="20485" cy="4035925"/>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29358" y="1946258"/>
            <a:ext cx="1938564" cy="369332"/>
          </a:xfrm>
          <a:prstGeom prst="rect">
            <a:avLst/>
          </a:prstGeom>
          <a:solidFill>
            <a:srgbClr val="C74444"/>
          </a:solidFill>
        </p:spPr>
        <p:txBody>
          <a:bodyPr wrap="none" rtlCol="0">
            <a:spAutoFit/>
          </a:bodyPr>
          <a:lstStyle/>
          <a:p>
            <a:r>
              <a:rPr lang="en-US" dirty="0" smtClean="0">
                <a:solidFill>
                  <a:srgbClr val="FFFFFF"/>
                </a:solidFill>
              </a:rPr>
              <a:t>True mean = 4.29</a:t>
            </a:r>
            <a:endParaRPr lang="en-US" dirty="0">
              <a:solidFill>
                <a:srgbClr val="FFFFFF"/>
              </a:solidFill>
            </a:endParaRPr>
          </a:p>
        </p:txBody>
      </p:sp>
    </p:spTree>
    <p:extLst>
      <p:ext uri="{BB962C8B-B14F-4D97-AF65-F5344CB8AC3E}">
        <p14:creationId xmlns:p14="http://schemas.microsoft.com/office/powerpoint/2010/main" val="1762892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the Samples</a:t>
            </a:r>
            <a:endParaRPr lang="en-US" dirty="0"/>
          </a:p>
        </p:txBody>
      </p:sp>
      <p:pic>
        <p:nvPicPr>
          <p:cNvPr id="5" name="Picture 4" descr="per2expertme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90" y="2281656"/>
            <a:ext cx="3378545" cy="1300260"/>
          </a:xfrm>
          <a:prstGeom prst="rect">
            <a:avLst/>
          </a:prstGeom>
        </p:spPr>
      </p:pic>
      <p:pic>
        <p:nvPicPr>
          <p:cNvPr id="6" name="Picture 5" descr="per2expertsumma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90" y="3716732"/>
            <a:ext cx="3553596" cy="2586809"/>
          </a:xfrm>
          <a:prstGeom prst="rect">
            <a:avLst/>
          </a:prstGeom>
        </p:spPr>
      </p:pic>
      <p:pic>
        <p:nvPicPr>
          <p:cNvPr id="7" name="Picture 6" descr="per2srssummar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296" y="3926214"/>
            <a:ext cx="3174642" cy="2541222"/>
          </a:xfrm>
          <a:prstGeom prst="rect">
            <a:avLst/>
          </a:prstGeom>
        </p:spPr>
      </p:pic>
      <p:pic>
        <p:nvPicPr>
          <p:cNvPr id="8" name="Picture 7" descr="per2srsme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1960" y="2307566"/>
            <a:ext cx="3877260" cy="1454753"/>
          </a:xfrm>
          <a:prstGeom prst="rect">
            <a:avLst/>
          </a:prstGeom>
        </p:spPr>
      </p:pic>
      <p:sp>
        <p:nvSpPr>
          <p:cNvPr id="9" name="TextBox 8"/>
          <p:cNvSpPr txBox="1"/>
          <p:nvPr/>
        </p:nvSpPr>
        <p:spPr>
          <a:xfrm>
            <a:off x="921826" y="1802850"/>
            <a:ext cx="1929209" cy="369332"/>
          </a:xfrm>
          <a:prstGeom prst="rect">
            <a:avLst/>
          </a:prstGeom>
          <a:solidFill>
            <a:srgbClr val="EFE1A2"/>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Judgment Sample</a:t>
            </a:r>
            <a:endParaRPr lang="en-US" dirty="0"/>
          </a:p>
        </p:txBody>
      </p:sp>
      <p:sp>
        <p:nvSpPr>
          <p:cNvPr id="10" name="TextBox 9"/>
          <p:cNvSpPr txBox="1"/>
          <p:nvPr/>
        </p:nvSpPr>
        <p:spPr>
          <a:xfrm>
            <a:off x="5387560" y="1823337"/>
            <a:ext cx="2558024" cy="369332"/>
          </a:xfrm>
          <a:prstGeom prst="rect">
            <a:avLst/>
          </a:prstGeom>
          <a:solidFill>
            <a:srgbClr val="CCFFCC"/>
          </a:solidFill>
        </p:spPr>
        <p:txBody>
          <a:bodyPr wrap="none" rtlCol="0">
            <a:spAutoFit/>
          </a:bodyPr>
          <a:lstStyle/>
          <a:p>
            <a:r>
              <a:rPr lang="en-US" dirty="0" smtClean="0"/>
              <a:t>Simple Random Sample</a:t>
            </a:r>
            <a:endParaRPr lang="en-US" dirty="0"/>
          </a:p>
        </p:txBody>
      </p:sp>
      <p:sp>
        <p:nvSpPr>
          <p:cNvPr id="11" name="TextBox 10"/>
          <p:cNvSpPr txBox="1"/>
          <p:nvPr/>
        </p:nvSpPr>
        <p:spPr>
          <a:xfrm>
            <a:off x="8217450" y="314979"/>
            <a:ext cx="612292" cy="369332"/>
          </a:xfrm>
          <a:prstGeom prst="rect">
            <a:avLst/>
          </a:prstGeom>
          <a:solidFill>
            <a:schemeClr val="accent5">
              <a:lumMod val="60000"/>
              <a:lumOff val="40000"/>
            </a:schemeClr>
          </a:solidFill>
        </p:spPr>
        <p:txBody>
          <a:bodyPr wrap="none" rtlCol="0">
            <a:spAutoFit/>
          </a:bodyPr>
          <a:lstStyle/>
          <a:p>
            <a:r>
              <a:rPr lang="en-US" dirty="0" smtClean="0">
                <a:solidFill>
                  <a:schemeClr val="bg1"/>
                </a:solidFill>
              </a:rPr>
              <a:t>per2</a:t>
            </a:r>
            <a:endParaRPr lang="en-US" dirty="0">
              <a:solidFill>
                <a:schemeClr val="bg1"/>
              </a:solidFill>
            </a:endParaRPr>
          </a:p>
        </p:txBody>
      </p:sp>
      <p:sp>
        <p:nvSpPr>
          <p:cNvPr id="12" name="TextBox 11"/>
          <p:cNvSpPr txBox="1"/>
          <p:nvPr/>
        </p:nvSpPr>
        <p:spPr>
          <a:xfrm>
            <a:off x="5387560" y="2745248"/>
            <a:ext cx="1938564" cy="369332"/>
          </a:xfrm>
          <a:prstGeom prst="rect">
            <a:avLst/>
          </a:prstGeom>
          <a:solidFill>
            <a:srgbClr val="C74444"/>
          </a:solidFill>
        </p:spPr>
        <p:txBody>
          <a:bodyPr wrap="none" rtlCol="0">
            <a:spAutoFit/>
          </a:bodyPr>
          <a:lstStyle/>
          <a:p>
            <a:r>
              <a:rPr lang="en-US" dirty="0" smtClean="0">
                <a:solidFill>
                  <a:srgbClr val="FFFFFF"/>
                </a:solidFill>
              </a:rPr>
              <a:t>True mean = 4.29</a:t>
            </a:r>
            <a:endParaRPr lang="en-US" dirty="0">
              <a:solidFill>
                <a:srgbClr val="FFFFFF"/>
              </a:solidFill>
            </a:endParaRPr>
          </a:p>
        </p:txBody>
      </p:sp>
    </p:spTree>
    <p:extLst>
      <p:ext uri="{BB962C8B-B14F-4D97-AF65-F5344CB8AC3E}">
        <p14:creationId xmlns:p14="http://schemas.microsoft.com/office/powerpoint/2010/main" val="1504263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0-13 at 11.02.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60" y="2693434"/>
            <a:ext cx="7848827" cy="2804008"/>
          </a:xfrm>
          <a:prstGeom prst="rect">
            <a:avLst/>
          </a:prstGeom>
        </p:spPr>
      </p:pic>
      <p:sp>
        <p:nvSpPr>
          <p:cNvPr id="2" name="Title 1"/>
          <p:cNvSpPr>
            <a:spLocks noGrp="1"/>
          </p:cNvSpPr>
          <p:nvPr>
            <p:ph type="title"/>
          </p:nvPr>
        </p:nvSpPr>
        <p:spPr/>
        <p:txBody>
          <a:bodyPr/>
          <a:lstStyle/>
          <a:p>
            <a:r>
              <a:rPr lang="en-US" dirty="0" smtClean="0"/>
              <a:t>Compare the Samples</a:t>
            </a:r>
            <a:endParaRPr lang="en-US" dirty="0"/>
          </a:p>
        </p:txBody>
      </p:sp>
      <p:sp>
        <p:nvSpPr>
          <p:cNvPr id="11" name="TextBox 10"/>
          <p:cNvSpPr txBox="1"/>
          <p:nvPr/>
        </p:nvSpPr>
        <p:spPr>
          <a:xfrm>
            <a:off x="8217450" y="314979"/>
            <a:ext cx="61229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solidFill>
                  <a:schemeClr val="bg1"/>
                </a:solidFill>
              </a:rPr>
              <a:t>per3</a:t>
            </a:r>
            <a:endParaRPr lang="en-US" dirty="0">
              <a:solidFill>
                <a:schemeClr val="bg1"/>
              </a:solidFill>
            </a:endParaRPr>
          </a:p>
        </p:txBody>
      </p:sp>
      <p:sp>
        <p:nvSpPr>
          <p:cNvPr id="10" name="TextBox 9"/>
          <p:cNvSpPr txBox="1"/>
          <p:nvPr/>
        </p:nvSpPr>
        <p:spPr>
          <a:xfrm>
            <a:off x="0" y="5053913"/>
            <a:ext cx="2558024" cy="369332"/>
          </a:xfrm>
          <a:prstGeom prst="rect">
            <a:avLst/>
          </a:prstGeom>
          <a:solidFill>
            <a:srgbClr val="CCFFCC"/>
          </a:solidFill>
        </p:spPr>
        <p:txBody>
          <a:bodyPr wrap="none" rtlCol="0">
            <a:spAutoFit/>
          </a:bodyPr>
          <a:lstStyle/>
          <a:p>
            <a:r>
              <a:rPr lang="en-US" dirty="0" smtClean="0"/>
              <a:t>Simple Random Sample</a:t>
            </a:r>
            <a:endParaRPr lang="en-US" dirty="0"/>
          </a:p>
        </p:txBody>
      </p:sp>
      <p:sp>
        <p:nvSpPr>
          <p:cNvPr id="9" name="TextBox 8"/>
          <p:cNvSpPr txBox="1"/>
          <p:nvPr/>
        </p:nvSpPr>
        <p:spPr>
          <a:xfrm>
            <a:off x="204850" y="2932927"/>
            <a:ext cx="1929209" cy="369332"/>
          </a:xfrm>
          <a:prstGeom prst="rect">
            <a:avLst/>
          </a:prstGeom>
          <a:solidFill>
            <a:srgbClr val="EFE1A2"/>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Judgment Sample</a:t>
            </a:r>
            <a:endParaRPr lang="en-US" dirty="0"/>
          </a:p>
        </p:txBody>
      </p:sp>
      <p:cxnSp>
        <p:nvCxnSpPr>
          <p:cNvPr id="14" name="Straight Connector 13"/>
          <p:cNvCxnSpPr/>
          <p:nvPr/>
        </p:nvCxnSpPr>
        <p:spPr>
          <a:xfrm>
            <a:off x="3154693" y="2335510"/>
            <a:ext cx="20485" cy="4035925"/>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29358" y="1946258"/>
            <a:ext cx="1938564" cy="369332"/>
          </a:xfrm>
          <a:prstGeom prst="rect">
            <a:avLst/>
          </a:prstGeom>
          <a:solidFill>
            <a:srgbClr val="C74444"/>
          </a:solidFill>
        </p:spPr>
        <p:txBody>
          <a:bodyPr wrap="none" rtlCol="0">
            <a:spAutoFit/>
          </a:bodyPr>
          <a:lstStyle/>
          <a:p>
            <a:r>
              <a:rPr lang="en-US" dirty="0" smtClean="0">
                <a:solidFill>
                  <a:srgbClr val="FFFFFF"/>
                </a:solidFill>
              </a:rPr>
              <a:t>True mean = 4.29</a:t>
            </a:r>
            <a:endParaRPr lang="en-US" dirty="0">
              <a:solidFill>
                <a:srgbClr val="FFFFFF"/>
              </a:solidFill>
            </a:endParaRPr>
          </a:p>
        </p:txBody>
      </p:sp>
    </p:spTree>
    <p:extLst>
      <p:ext uri="{BB962C8B-B14F-4D97-AF65-F5344CB8AC3E}">
        <p14:creationId xmlns:p14="http://schemas.microsoft.com/office/powerpoint/2010/main" val="2636249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5-10-13 at 11.09.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962" y="2192669"/>
            <a:ext cx="3651898" cy="1399800"/>
          </a:xfrm>
          <a:prstGeom prst="rect">
            <a:avLst/>
          </a:prstGeom>
        </p:spPr>
      </p:pic>
      <p:sp>
        <p:nvSpPr>
          <p:cNvPr id="2" name="Title 1"/>
          <p:cNvSpPr>
            <a:spLocks noGrp="1"/>
          </p:cNvSpPr>
          <p:nvPr>
            <p:ph type="title"/>
          </p:nvPr>
        </p:nvSpPr>
        <p:spPr/>
        <p:txBody>
          <a:bodyPr/>
          <a:lstStyle/>
          <a:p>
            <a:r>
              <a:rPr lang="en-US" dirty="0" smtClean="0"/>
              <a:t>Compare the Samples</a:t>
            </a:r>
            <a:endParaRPr lang="en-US" dirty="0"/>
          </a:p>
        </p:txBody>
      </p:sp>
      <p:sp>
        <p:nvSpPr>
          <p:cNvPr id="9" name="TextBox 8"/>
          <p:cNvSpPr txBox="1"/>
          <p:nvPr/>
        </p:nvSpPr>
        <p:spPr>
          <a:xfrm>
            <a:off x="921826" y="1802850"/>
            <a:ext cx="1929209" cy="369332"/>
          </a:xfrm>
          <a:prstGeom prst="rect">
            <a:avLst/>
          </a:prstGeom>
          <a:solidFill>
            <a:srgbClr val="EFE1A2"/>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Judgment Sample</a:t>
            </a:r>
            <a:endParaRPr lang="en-US" dirty="0"/>
          </a:p>
        </p:txBody>
      </p:sp>
      <p:sp>
        <p:nvSpPr>
          <p:cNvPr id="10" name="TextBox 9"/>
          <p:cNvSpPr txBox="1"/>
          <p:nvPr/>
        </p:nvSpPr>
        <p:spPr>
          <a:xfrm>
            <a:off x="5387560" y="1823337"/>
            <a:ext cx="2558024" cy="369332"/>
          </a:xfrm>
          <a:prstGeom prst="rect">
            <a:avLst/>
          </a:prstGeom>
          <a:solidFill>
            <a:srgbClr val="CCFFCC"/>
          </a:solidFill>
        </p:spPr>
        <p:txBody>
          <a:bodyPr wrap="none" rtlCol="0">
            <a:spAutoFit/>
          </a:bodyPr>
          <a:lstStyle/>
          <a:p>
            <a:r>
              <a:rPr lang="en-US" dirty="0" smtClean="0"/>
              <a:t>Simple Random Sample</a:t>
            </a:r>
            <a:endParaRPr lang="en-US" dirty="0"/>
          </a:p>
        </p:txBody>
      </p:sp>
      <p:sp>
        <p:nvSpPr>
          <p:cNvPr id="11" name="TextBox 10"/>
          <p:cNvSpPr txBox="1"/>
          <p:nvPr/>
        </p:nvSpPr>
        <p:spPr>
          <a:xfrm>
            <a:off x="8217450" y="314979"/>
            <a:ext cx="61229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solidFill>
                  <a:schemeClr val="bg1"/>
                </a:solidFill>
              </a:rPr>
              <a:t>per3</a:t>
            </a:r>
            <a:endParaRPr lang="en-US" dirty="0">
              <a:solidFill>
                <a:schemeClr val="bg1"/>
              </a:solidFill>
            </a:endParaRPr>
          </a:p>
        </p:txBody>
      </p:sp>
      <p:sp>
        <p:nvSpPr>
          <p:cNvPr id="12" name="TextBox 11"/>
          <p:cNvSpPr txBox="1"/>
          <p:nvPr/>
        </p:nvSpPr>
        <p:spPr>
          <a:xfrm>
            <a:off x="5387560" y="2745248"/>
            <a:ext cx="1938564" cy="369332"/>
          </a:xfrm>
          <a:prstGeom prst="rect">
            <a:avLst/>
          </a:prstGeom>
          <a:solidFill>
            <a:srgbClr val="C74444"/>
          </a:solidFill>
        </p:spPr>
        <p:txBody>
          <a:bodyPr wrap="none" rtlCol="0">
            <a:spAutoFit/>
          </a:bodyPr>
          <a:lstStyle/>
          <a:p>
            <a:r>
              <a:rPr lang="en-US" dirty="0" smtClean="0">
                <a:solidFill>
                  <a:srgbClr val="FFFFFF"/>
                </a:solidFill>
              </a:rPr>
              <a:t>True mean = 4.29</a:t>
            </a:r>
            <a:endParaRPr lang="en-US" dirty="0">
              <a:solidFill>
                <a:srgbClr val="FFFFFF"/>
              </a:solidFill>
            </a:endParaRPr>
          </a:p>
        </p:txBody>
      </p:sp>
      <p:pic>
        <p:nvPicPr>
          <p:cNvPr id="3" name="Picture 2" descr="Screen Shot 2015-10-13 at 11.07.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16" y="3926214"/>
            <a:ext cx="3739783" cy="2760538"/>
          </a:xfrm>
          <a:prstGeom prst="rect">
            <a:avLst/>
          </a:prstGeom>
        </p:spPr>
      </p:pic>
      <p:pic>
        <p:nvPicPr>
          <p:cNvPr id="4" name="Picture 3" descr="Screen Shot 2015-10-13 at 11.07.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46" y="2287079"/>
            <a:ext cx="3892153" cy="1450378"/>
          </a:xfrm>
          <a:prstGeom prst="rect">
            <a:avLst/>
          </a:prstGeom>
        </p:spPr>
      </p:pic>
      <p:pic>
        <p:nvPicPr>
          <p:cNvPr id="14" name="Picture 13" descr="Screen Shot 2015-10-13 at 11.10.0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962" y="3737457"/>
            <a:ext cx="3928484" cy="2956184"/>
          </a:xfrm>
          <a:prstGeom prst="rect">
            <a:avLst/>
          </a:prstGeom>
        </p:spPr>
      </p:pic>
    </p:spTree>
    <p:extLst>
      <p:ext uri="{BB962C8B-B14F-4D97-AF65-F5344CB8AC3E}">
        <p14:creationId xmlns:p14="http://schemas.microsoft.com/office/powerpoint/2010/main" val="1819156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13 at 12.07.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247213"/>
            <a:ext cx="8305800" cy="2806700"/>
          </a:xfrm>
          <a:prstGeom prst="rect">
            <a:avLst/>
          </a:prstGeom>
        </p:spPr>
      </p:pic>
      <p:sp>
        <p:nvSpPr>
          <p:cNvPr id="2" name="Title 1"/>
          <p:cNvSpPr>
            <a:spLocks noGrp="1"/>
          </p:cNvSpPr>
          <p:nvPr>
            <p:ph type="title"/>
          </p:nvPr>
        </p:nvSpPr>
        <p:spPr/>
        <p:txBody>
          <a:bodyPr/>
          <a:lstStyle/>
          <a:p>
            <a:r>
              <a:rPr lang="en-US" dirty="0" smtClean="0"/>
              <a:t>Compare the Samples</a:t>
            </a:r>
            <a:endParaRPr lang="en-US" dirty="0"/>
          </a:p>
        </p:txBody>
      </p:sp>
      <p:sp>
        <p:nvSpPr>
          <p:cNvPr id="11" name="TextBox 10"/>
          <p:cNvSpPr txBox="1"/>
          <p:nvPr/>
        </p:nvSpPr>
        <p:spPr>
          <a:xfrm>
            <a:off x="8217450" y="314979"/>
            <a:ext cx="612292"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schemeClr val="bg1"/>
                </a:solidFill>
              </a:rPr>
              <a:t>per4</a:t>
            </a:r>
            <a:endParaRPr lang="en-US" dirty="0">
              <a:solidFill>
                <a:schemeClr val="bg1"/>
              </a:solidFill>
            </a:endParaRPr>
          </a:p>
        </p:txBody>
      </p:sp>
      <p:sp>
        <p:nvSpPr>
          <p:cNvPr id="10" name="TextBox 9"/>
          <p:cNvSpPr txBox="1"/>
          <p:nvPr/>
        </p:nvSpPr>
        <p:spPr>
          <a:xfrm>
            <a:off x="0" y="5053913"/>
            <a:ext cx="2558024" cy="369332"/>
          </a:xfrm>
          <a:prstGeom prst="rect">
            <a:avLst/>
          </a:prstGeom>
          <a:solidFill>
            <a:srgbClr val="CCFFCC"/>
          </a:solidFill>
        </p:spPr>
        <p:txBody>
          <a:bodyPr wrap="none" rtlCol="0">
            <a:spAutoFit/>
          </a:bodyPr>
          <a:lstStyle/>
          <a:p>
            <a:r>
              <a:rPr lang="en-US" dirty="0" smtClean="0"/>
              <a:t>Simple Random Sample</a:t>
            </a:r>
            <a:endParaRPr lang="en-US" dirty="0"/>
          </a:p>
        </p:txBody>
      </p:sp>
      <p:sp>
        <p:nvSpPr>
          <p:cNvPr id="9" name="TextBox 8"/>
          <p:cNvSpPr txBox="1"/>
          <p:nvPr/>
        </p:nvSpPr>
        <p:spPr>
          <a:xfrm>
            <a:off x="204850" y="2932927"/>
            <a:ext cx="1929209" cy="369332"/>
          </a:xfrm>
          <a:prstGeom prst="rect">
            <a:avLst/>
          </a:prstGeom>
          <a:solidFill>
            <a:srgbClr val="EFE1A2"/>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Judgment Sample</a:t>
            </a:r>
            <a:endParaRPr lang="en-US" dirty="0"/>
          </a:p>
        </p:txBody>
      </p:sp>
      <p:cxnSp>
        <p:nvCxnSpPr>
          <p:cNvPr id="14" name="Straight Connector 13"/>
          <p:cNvCxnSpPr/>
          <p:nvPr/>
        </p:nvCxnSpPr>
        <p:spPr>
          <a:xfrm>
            <a:off x="3154693" y="2335510"/>
            <a:ext cx="20485" cy="4035925"/>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29358" y="1946258"/>
            <a:ext cx="1938564" cy="369332"/>
          </a:xfrm>
          <a:prstGeom prst="rect">
            <a:avLst/>
          </a:prstGeom>
          <a:solidFill>
            <a:srgbClr val="C74444"/>
          </a:solidFill>
        </p:spPr>
        <p:txBody>
          <a:bodyPr wrap="none" rtlCol="0">
            <a:spAutoFit/>
          </a:bodyPr>
          <a:lstStyle/>
          <a:p>
            <a:r>
              <a:rPr lang="en-US" dirty="0" smtClean="0">
                <a:solidFill>
                  <a:srgbClr val="FFFFFF"/>
                </a:solidFill>
              </a:rPr>
              <a:t>True mean = 4.29</a:t>
            </a:r>
            <a:endParaRPr lang="en-US" dirty="0">
              <a:solidFill>
                <a:srgbClr val="FFFFFF"/>
              </a:solidFill>
            </a:endParaRPr>
          </a:p>
        </p:txBody>
      </p:sp>
    </p:spTree>
    <p:extLst>
      <p:ext uri="{BB962C8B-B14F-4D97-AF65-F5344CB8AC3E}">
        <p14:creationId xmlns:p14="http://schemas.microsoft.com/office/powerpoint/2010/main" val="3167845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10-13 at 12.21.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937" y="2172183"/>
            <a:ext cx="4207805" cy="1596064"/>
          </a:xfrm>
          <a:prstGeom prst="rect">
            <a:avLst/>
          </a:prstGeom>
        </p:spPr>
      </p:pic>
      <p:sp>
        <p:nvSpPr>
          <p:cNvPr id="2" name="Title 1"/>
          <p:cNvSpPr>
            <a:spLocks noGrp="1"/>
          </p:cNvSpPr>
          <p:nvPr>
            <p:ph type="title"/>
          </p:nvPr>
        </p:nvSpPr>
        <p:spPr/>
        <p:txBody>
          <a:bodyPr/>
          <a:lstStyle/>
          <a:p>
            <a:r>
              <a:rPr lang="en-US" dirty="0" smtClean="0"/>
              <a:t>Compare the Samples</a:t>
            </a:r>
            <a:endParaRPr lang="en-US" dirty="0"/>
          </a:p>
        </p:txBody>
      </p:sp>
      <p:sp>
        <p:nvSpPr>
          <p:cNvPr id="9" name="TextBox 8"/>
          <p:cNvSpPr txBox="1"/>
          <p:nvPr/>
        </p:nvSpPr>
        <p:spPr>
          <a:xfrm>
            <a:off x="921826" y="1802850"/>
            <a:ext cx="1929209" cy="369332"/>
          </a:xfrm>
          <a:prstGeom prst="rect">
            <a:avLst/>
          </a:prstGeom>
          <a:solidFill>
            <a:srgbClr val="EFE1A2"/>
          </a:solidFill>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smtClean="0"/>
              <a:t>Judgment Sample</a:t>
            </a:r>
            <a:endParaRPr lang="en-US" dirty="0"/>
          </a:p>
        </p:txBody>
      </p:sp>
      <p:sp>
        <p:nvSpPr>
          <p:cNvPr id="10" name="TextBox 9"/>
          <p:cNvSpPr txBox="1"/>
          <p:nvPr/>
        </p:nvSpPr>
        <p:spPr>
          <a:xfrm>
            <a:off x="5387560" y="1823337"/>
            <a:ext cx="2558024" cy="369332"/>
          </a:xfrm>
          <a:prstGeom prst="rect">
            <a:avLst/>
          </a:prstGeom>
          <a:solidFill>
            <a:srgbClr val="CCFFCC"/>
          </a:solidFill>
        </p:spPr>
        <p:txBody>
          <a:bodyPr wrap="none" rtlCol="0">
            <a:spAutoFit/>
          </a:bodyPr>
          <a:lstStyle/>
          <a:p>
            <a:r>
              <a:rPr lang="en-US" dirty="0" smtClean="0"/>
              <a:t>Simple Random Sample</a:t>
            </a:r>
            <a:endParaRPr lang="en-US" dirty="0"/>
          </a:p>
        </p:txBody>
      </p:sp>
      <p:sp>
        <p:nvSpPr>
          <p:cNvPr id="12" name="TextBox 11"/>
          <p:cNvSpPr txBox="1"/>
          <p:nvPr/>
        </p:nvSpPr>
        <p:spPr>
          <a:xfrm>
            <a:off x="5387560" y="2745248"/>
            <a:ext cx="1938564" cy="369332"/>
          </a:xfrm>
          <a:prstGeom prst="rect">
            <a:avLst/>
          </a:prstGeom>
          <a:solidFill>
            <a:srgbClr val="C74444"/>
          </a:solidFill>
        </p:spPr>
        <p:txBody>
          <a:bodyPr wrap="none" rtlCol="0">
            <a:spAutoFit/>
          </a:bodyPr>
          <a:lstStyle/>
          <a:p>
            <a:r>
              <a:rPr lang="en-US" dirty="0" smtClean="0">
                <a:solidFill>
                  <a:srgbClr val="FFFFFF"/>
                </a:solidFill>
              </a:rPr>
              <a:t>True mean = 4.29</a:t>
            </a:r>
            <a:endParaRPr lang="en-US" dirty="0">
              <a:solidFill>
                <a:srgbClr val="FFFFFF"/>
              </a:solidFill>
            </a:endParaRPr>
          </a:p>
        </p:txBody>
      </p:sp>
      <p:sp>
        <p:nvSpPr>
          <p:cNvPr id="15" name="TextBox 14"/>
          <p:cNvSpPr txBox="1"/>
          <p:nvPr/>
        </p:nvSpPr>
        <p:spPr>
          <a:xfrm>
            <a:off x="8217450" y="314979"/>
            <a:ext cx="612292"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solidFill>
                  <a:schemeClr val="bg1"/>
                </a:solidFill>
              </a:rPr>
              <a:t>per4</a:t>
            </a:r>
            <a:endParaRPr lang="en-US" dirty="0">
              <a:solidFill>
                <a:schemeClr val="bg1"/>
              </a:solidFill>
            </a:endParaRPr>
          </a:p>
        </p:txBody>
      </p:sp>
      <p:pic>
        <p:nvPicPr>
          <p:cNvPr id="5" name="Picture 4" descr="Screen Shot 2015-10-13 at 12.07.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06" y="4109561"/>
            <a:ext cx="3894368" cy="2748439"/>
          </a:xfrm>
          <a:prstGeom prst="rect">
            <a:avLst/>
          </a:prstGeom>
        </p:spPr>
      </p:pic>
      <p:pic>
        <p:nvPicPr>
          <p:cNvPr id="6" name="Picture 5" descr="Screen Shot 2015-10-13 at 12.07.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01079"/>
            <a:ext cx="4284436" cy="1627001"/>
          </a:xfrm>
          <a:prstGeom prst="rect">
            <a:avLst/>
          </a:prstGeom>
        </p:spPr>
      </p:pic>
      <p:pic>
        <p:nvPicPr>
          <p:cNvPr id="7" name="Picture 6" descr="Screen Shot 2015-10-13 at 12.22.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810" y="4109561"/>
            <a:ext cx="3516640" cy="2684941"/>
          </a:xfrm>
          <a:prstGeom prst="rect">
            <a:avLst/>
          </a:prstGeom>
        </p:spPr>
      </p:pic>
    </p:spTree>
    <p:extLst>
      <p:ext uri="{BB962C8B-B14F-4D97-AF65-F5344CB8AC3E}">
        <p14:creationId xmlns:p14="http://schemas.microsoft.com/office/powerpoint/2010/main" val="2269328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2.png"/>
          <p:cNvPicPr>
            <a:picLocks noChangeAspect="1"/>
          </p:cNvPicPr>
          <p:nvPr/>
        </p:nvPicPr>
        <p:blipFill>
          <a:blip r:embed="rId2"/>
          <a:stretch>
            <a:fillRect/>
          </a:stretch>
        </p:blipFill>
        <p:spPr>
          <a:xfrm>
            <a:off x="1466849" y="415444"/>
            <a:ext cx="6206437" cy="4555567"/>
          </a:xfrm>
          <a:prstGeom prst="rect">
            <a:avLst/>
          </a:prstGeom>
        </p:spPr>
      </p:pic>
      <p:sp>
        <p:nvSpPr>
          <p:cNvPr id="5" name="TextBox 4"/>
          <p:cNvSpPr txBox="1"/>
          <p:nvPr/>
        </p:nvSpPr>
        <p:spPr>
          <a:xfrm>
            <a:off x="370434" y="5539323"/>
            <a:ext cx="8133394"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smtClean="0"/>
              <a:t>The true mean length of the words in the Gettysburg Address is.…………….</a:t>
            </a:r>
            <a:endParaRPr lang="en-US" dirty="0"/>
          </a:p>
        </p:txBody>
      </p:sp>
      <p:sp>
        <p:nvSpPr>
          <p:cNvPr id="6" name="TextBox 5"/>
          <p:cNvSpPr txBox="1"/>
          <p:nvPr/>
        </p:nvSpPr>
        <p:spPr>
          <a:xfrm>
            <a:off x="-17482" y="-708541"/>
            <a:ext cx="9161482" cy="6247864"/>
          </a:xfrm>
          <a:prstGeom prst="rect">
            <a:avLst/>
          </a:prstGeom>
          <a:noFill/>
        </p:spPr>
        <p:txBody>
          <a:bodyPr wrap="none" rtlCol="0">
            <a:spAutoFit/>
          </a:bodyPr>
          <a:lstStyle/>
          <a:p>
            <a:r>
              <a:rPr lang="en-US" sz="40000" dirty="0" smtClean="0">
                <a:solidFill>
                  <a:srgbClr val="FF0000"/>
                </a:solidFill>
              </a:rPr>
              <a:t>4.29</a:t>
            </a:r>
            <a:endParaRPr lang="en-US" sz="40000" dirty="0">
              <a:solidFill>
                <a:srgbClr val="FF0000"/>
              </a:solidFill>
            </a:endParaRPr>
          </a:p>
        </p:txBody>
      </p:sp>
    </p:spTree>
    <p:extLst>
      <p:ext uri="{BB962C8B-B14F-4D97-AF65-F5344CB8AC3E}">
        <p14:creationId xmlns:p14="http://schemas.microsoft.com/office/powerpoint/2010/main" val="322802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4.png"/>
          <p:cNvPicPr>
            <a:picLocks noChangeAspect="1"/>
          </p:cNvPicPr>
          <p:nvPr/>
        </p:nvPicPr>
        <p:blipFill>
          <a:blip r:embed="rId2"/>
          <a:stretch>
            <a:fillRect/>
          </a:stretch>
        </p:blipFill>
        <p:spPr>
          <a:xfrm>
            <a:off x="1604277" y="338750"/>
            <a:ext cx="5663296" cy="6142728"/>
          </a:xfrm>
          <a:prstGeom prst="rect">
            <a:avLst/>
          </a:prstGeom>
        </p:spPr>
      </p:pic>
    </p:spTree>
    <p:extLst>
      <p:ext uri="{BB962C8B-B14F-4D97-AF65-F5344CB8AC3E}">
        <p14:creationId xmlns:p14="http://schemas.microsoft.com/office/powerpoint/2010/main" val="98086502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Evaluating Bias in Surveys</a:t>
            </a:r>
          </a:p>
        </p:txBody>
      </p:sp>
      <p:sp>
        <p:nvSpPr>
          <p:cNvPr id="2051" name="Rectangle 3"/>
          <p:cNvSpPr>
            <a:spLocks noGrp="1" noChangeArrowheads="1"/>
          </p:cNvSpPr>
          <p:nvPr>
            <p:ph type="subTitle" idx="1"/>
          </p:nvPr>
        </p:nvSpPr>
        <p:spPr/>
        <p:txBody>
          <a:bodyPr/>
          <a:lstStyle/>
          <a:p>
            <a:r>
              <a:rPr lang="en-US" dirty="0" smtClean="0"/>
              <a:t>Thanks to Mr</a:t>
            </a:r>
            <a:r>
              <a:rPr lang="en-US" dirty="0"/>
              <a:t>. Snider</a:t>
            </a:r>
          </a:p>
        </p:txBody>
      </p:sp>
    </p:spTree>
    <p:extLst>
      <p:ext uri="{BB962C8B-B14F-4D97-AF65-F5344CB8AC3E}">
        <p14:creationId xmlns:p14="http://schemas.microsoft.com/office/powerpoint/2010/main" val="972523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fade">
                                      <p:cBhvr>
                                        <p:cTn id="7" dur="800" decel="100000"/>
                                        <p:tgtEl>
                                          <p:spTgt spid="2051">
                                            <p:txEl>
                                              <p:pRg st="0" end="0"/>
                                            </p:txEl>
                                          </p:spTgt>
                                        </p:tgtEl>
                                      </p:cBhvr>
                                    </p:animEffect>
                                    <p:anim calcmode="lin" valueType="num">
                                      <p:cBhvr>
                                        <p:cTn id="8" dur="800" decel="100000" fill="hold"/>
                                        <p:tgtEl>
                                          <p:spTgt spid="2051">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051">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051">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1">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1">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0" y="381000"/>
            <a:ext cx="8229600" cy="4525963"/>
          </a:xfrm>
        </p:spPr>
        <p:txBody>
          <a:bodyPr/>
          <a:lstStyle/>
          <a:p>
            <a:r>
              <a:rPr lang="en-US" sz="2800"/>
              <a:t>One year after the Detroit race riots of 1967, interviewers asked a sample of black residents in Detroit if they felt they could trust most white people, some white people, or none at all. When the interviewer was white, 35% answered </a:t>
            </a:r>
            <a:r>
              <a:rPr lang="ja-JP" altLang="en-US" sz="2800">
                <a:latin typeface="Arial"/>
              </a:rPr>
              <a:t>“</a:t>
            </a:r>
            <a:r>
              <a:rPr lang="en-US" sz="2800"/>
              <a:t>most</a:t>
            </a:r>
            <a:r>
              <a:rPr lang="ja-JP" altLang="en-US" sz="2800">
                <a:latin typeface="Arial"/>
              </a:rPr>
              <a:t>”</a:t>
            </a:r>
            <a:r>
              <a:rPr lang="en-US" sz="2800"/>
              <a:t>; when the interviewer was black, 7% answered </a:t>
            </a:r>
            <a:r>
              <a:rPr lang="ja-JP" altLang="en-US" sz="2800">
                <a:latin typeface="Arial"/>
              </a:rPr>
              <a:t>“</a:t>
            </a:r>
            <a:r>
              <a:rPr lang="en-US" sz="2800"/>
              <a:t>most</a:t>
            </a:r>
            <a:r>
              <a:rPr lang="ja-JP" altLang="en-US" sz="2800">
                <a:latin typeface="Arial"/>
              </a:rPr>
              <a:t>”</a:t>
            </a:r>
            <a:r>
              <a:rPr lang="en-US" sz="2800"/>
              <a:t>.</a:t>
            </a:r>
            <a:endParaRPr lang="en-US" sz="2000"/>
          </a:p>
        </p:txBody>
      </p:sp>
      <p:pic>
        <p:nvPicPr>
          <p:cNvPr id="3077" name="Picture 5" descr="African American girl and white caucasian b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810000"/>
            <a:ext cx="3352800" cy="259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96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wedge">
                                      <p:cBhvr>
                                        <p:cTn id="7" dur="20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2272"/>
            <a:ext cx="7691719" cy="803691"/>
          </a:xfrm>
        </p:spPr>
        <p:txBody>
          <a:bodyPr/>
          <a:lstStyle/>
          <a:p>
            <a:r>
              <a:rPr lang="en-US" dirty="0" smtClean="0"/>
              <a:t>How many?</a:t>
            </a:r>
            <a:endParaRPr lang="en-US" dirty="0"/>
          </a:p>
        </p:txBody>
      </p:sp>
      <p:sp>
        <p:nvSpPr>
          <p:cNvPr id="3" name="Content Placeholder 2"/>
          <p:cNvSpPr>
            <a:spLocks noGrp="1"/>
          </p:cNvSpPr>
          <p:nvPr>
            <p:ph idx="1"/>
          </p:nvPr>
        </p:nvSpPr>
        <p:spPr>
          <a:xfrm>
            <a:off x="384809" y="1084140"/>
            <a:ext cx="8485016" cy="917213"/>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One way to determine the number of surveys to each level in the arena is to base it on the % of people in those levels.</a:t>
            </a:r>
          </a:p>
          <a:p>
            <a:pPr marL="0" indent="0">
              <a:buNone/>
            </a:pPr>
            <a:endParaRPr lang="en-US" dirty="0"/>
          </a:p>
        </p:txBody>
      </p:sp>
      <p:sp>
        <p:nvSpPr>
          <p:cNvPr id="4" name="TextBox 3"/>
          <p:cNvSpPr txBox="1"/>
          <p:nvPr/>
        </p:nvSpPr>
        <p:spPr>
          <a:xfrm>
            <a:off x="1226392" y="2249246"/>
            <a:ext cx="6263253" cy="304698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342900" indent="-342900">
              <a:buFont typeface="Arial"/>
              <a:buChar char="•"/>
            </a:pPr>
            <a:r>
              <a:rPr lang="en-US" sz="2400" dirty="0"/>
              <a:t>There are 15,000 in the arena</a:t>
            </a:r>
            <a:r>
              <a:rPr lang="en-US" sz="2400" dirty="0" smtClean="0"/>
              <a:t>.</a:t>
            </a:r>
          </a:p>
          <a:p>
            <a:pPr marL="342900" indent="-342900">
              <a:buFont typeface="Arial"/>
              <a:buChar char="•"/>
            </a:pPr>
            <a:endParaRPr lang="en-US" sz="2400" dirty="0"/>
          </a:p>
          <a:p>
            <a:pPr marL="342900" indent="-342900">
              <a:buFont typeface="Arial"/>
              <a:buChar char="•"/>
            </a:pPr>
            <a:r>
              <a:rPr lang="en-US" sz="2400" dirty="0" smtClean="0"/>
              <a:t>12,000 are in the upper level which is 80%</a:t>
            </a:r>
          </a:p>
          <a:p>
            <a:endParaRPr lang="en-US" sz="2400" dirty="0"/>
          </a:p>
          <a:p>
            <a:pPr marL="342900" indent="-342900">
              <a:buFont typeface="Arial"/>
              <a:buChar char="•"/>
            </a:pPr>
            <a:r>
              <a:rPr lang="en-US" sz="2400" dirty="0" smtClean="0"/>
              <a:t>640 in the luxury suites which is about 4.3%</a:t>
            </a:r>
          </a:p>
          <a:p>
            <a:pPr marL="342900" indent="-342900">
              <a:buFont typeface="Arial"/>
              <a:buChar char="•"/>
            </a:pPr>
            <a:endParaRPr lang="en-US" sz="2400" dirty="0"/>
          </a:p>
          <a:p>
            <a:pPr marL="342900" indent="-342900">
              <a:buFont typeface="Arial"/>
              <a:buChar char="•"/>
            </a:pPr>
            <a:r>
              <a:rPr lang="en-US" sz="2400" dirty="0" smtClean="0"/>
              <a:t>2,360 on the floor which is about 15.7%</a:t>
            </a:r>
            <a:endParaRPr lang="en-US" sz="2400" dirty="0"/>
          </a:p>
          <a:p>
            <a:endParaRPr lang="en-US" sz="2400" dirty="0"/>
          </a:p>
        </p:txBody>
      </p:sp>
      <p:sp>
        <p:nvSpPr>
          <p:cNvPr id="5" name="TextBox 4"/>
          <p:cNvSpPr txBox="1"/>
          <p:nvPr/>
        </p:nvSpPr>
        <p:spPr>
          <a:xfrm>
            <a:off x="836774" y="5830863"/>
            <a:ext cx="8033051"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Multiplying 1,000 surveys by those </a:t>
            </a:r>
            <a:r>
              <a:rPr lang="en-US" sz="2400" dirty="0" err="1" smtClean="0"/>
              <a:t>percents</a:t>
            </a:r>
            <a:r>
              <a:rPr lang="en-US" sz="2400" dirty="0" smtClean="0"/>
              <a:t> give us the following……</a:t>
            </a:r>
            <a:endParaRPr lang="en-US" sz="2400" dirty="0"/>
          </a:p>
        </p:txBody>
      </p:sp>
    </p:spTree>
    <p:extLst>
      <p:ext uri="{BB962C8B-B14F-4D97-AF65-F5344CB8AC3E}">
        <p14:creationId xmlns:p14="http://schemas.microsoft.com/office/powerpoint/2010/main" val="726333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heckerboard(across)">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81000" y="381000"/>
            <a:ext cx="8229600" cy="4525963"/>
          </a:xfrm>
        </p:spPr>
        <p:txBody>
          <a:bodyPr/>
          <a:lstStyle/>
          <a:p>
            <a:r>
              <a:rPr lang="en-US"/>
              <a:t>A Gallup poll found that 81% of U.S. parents say they have spoken with their teenagers about the dangers of drinking and driving. Only 64% of the teens remember such a discussion.</a:t>
            </a:r>
          </a:p>
        </p:txBody>
      </p:sp>
      <p:pic>
        <p:nvPicPr>
          <p:cNvPr id="4101" name="Picture 5" descr="drinking-and-dr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429000"/>
            <a:ext cx="24288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web_teenagers400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4724400" cy="276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142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9">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57200" y="381000"/>
            <a:ext cx="8229600" cy="5745163"/>
          </a:xfrm>
        </p:spPr>
        <p:txBody>
          <a:bodyPr/>
          <a:lstStyle/>
          <a:p>
            <a:r>
              <a:rPr lang="en-US"/>
              <a:t>The U.S. census of 1980 states that the 32,194 Americans are 100 years old or older. However, Social Security figures show only 15,258 adults of this advanced age </a:t>
            </a:r>
            <a:r>
              <a:rPr lang="en-US" sz="2000"/>
              <a:t>(</a:t>
            </a:r>
            <a:r>
              <a:rPr lang="en-US" sz="2000" i="1"/>
              <a:t>Los Angeles Times, </a:t>
            </a:r>
            <a:r>
              <a:rPr lang="en-US" sz="2000"/>
              <a:t>December 16, 1982).</a:t>
            </a:r>
          </a:p>
        </p:txBody>
      </p:sp>
      <p:pic>
        <p:nvPicPr>
          <p:cNvPr id="5125" name="Picture 5" descr="old-people-cro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200400"/>
            <a:ext cx="3810000" cy="3363913"/>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_41934092_ice_cream_416af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52800"/>
            <a:ext cx="39624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653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500" fill="hold"/>
                                        <p:tgtEl>
                                          <p:spTgt spid="512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12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12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457200" y="304800"/>
            <a:ext cx="8229600" cy="5821363"/>
          </a:xfrm>
        </p:spPr>
        <p:txBody>
          <a:bodyPr/>
          <a:lstStyle/>
          <a:p>
            <a:r>
              <a:rPr lang="en-US" sz="2400"/>
              <a:t>In a 1983 survey of fourth graders (nine-year-olds), </a:t>
            </a:r>
            <a:r>
              <a:rPr lang="en-US" sz="2400" i="1"/>
              <a:t>Weekly Reader </a:t>
            </a:r>
            <a:r>
              <a:rPr lang="en-US" sz="2400"/>
              <a:t>found that 30% felt peer pressure from other children to drink alcoholic beverages </a:t>
            </a:r>
            <a:r>
              <a:rPr lang="en-US" sz="2000"/>
              <a:t>(</a:t>
            </a:r>
            <a:r>
              <a:rPr lang="en-US" sz="2000" i="1"/>
              <a:t>Cincinnati Enquirer, </a:t>
            </a:r>
            <a:r>
              <a:rPr lang="en-US" sz="2000"/>
              <a:t>April 22, 1982).</a:t>
            </a:r>
            <a:r>
              <a:rPr lang="en-US" sz="2400"/>
              <a:t> The newspaper article did not publish the wording of the question. (</a:t>
            </a:r>
            <a:r>
              <a:rPr lang="en-US" sz="2400" i="1"/>
              <a:t>Hint: Try to write a question that you are sure nine-year-olds will understand that asks if they feel peer pressure to drink.)</a:t>
            </a:r>
            <a:endParaRPr lang="en-US" sz="2400"/>
          </a:p>
        </p:txBody>
      </p:sp>
      <p:pic>
        <p:nvPicPr>
          <p:cNvPr id="6150" name="Picture 6" descr="138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57600"/>
            <a:ext cx="3810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46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500" fill="hold"/>
                                        <p:tgtEl>
                                          <p:spTgt spid="614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14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14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457200"/>
            <a:ext cx="8229600" cy="5668963"/>
          </a:xfrm>
        </p:spPr>
        <p:txBody>
          <a:bodyPr/>
          <a:lstStyle/>
          <a:p>
            <a:r>
              <a:rPr lang="en-US" dirty="0"/>
              <a:t>In a census in Russia, 1.4 million more women </a:t>
            </a:r>
            <a:r>
              <a:rPr lang="en-US" dirty="0" smtClean="0"/>
              <a:t>than </a:t>
            </a:r>
            <a:r>
              <a:rPr lang="en-US" dirty="0"/>
              <a:t>men reported that they were married </a:t>
            </a:r>
            <a:r>
              <a:rPr lang="en-US" sz="2000" dirty="0"/>
              <a:t>(</a:t>
            </a:r>
            <a:r>
              <a:rPr lang="en-US" sz="2000" i="1" dirty="0"/>
              <a:t>U.S. News &amp; World Report, </a:t>
            </a:r>
            <a:r>
              <a:rPr lang="en-US" sz="2000" dirty="0"/>
              <a:t> August 30, 2006).</a:t>
            </a:r>
          </a:p>
        </p:txBody>
      </p:sp>
      <p:pic>
        <p:nvPicPr>
          <p:cNvPr id="7173" name="Picture 5" descr="86376_F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438400"/>
            <a:ext cx="44767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631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500" fill="hold"/>
                                        <p:tgtEl>
                                          <p:spTgt spid="7171">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7171">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7171">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eaLnBrk="1" hangingPunct="1"/>
            <a:r>
              <a:rPr lang="en-US">
                <a:latin typeface="Arial" charset="0"/>
              </a:rPr>
              <a:t>Experimental Design</a:t>
            </a:r>
          </a:p>
        </p:txBody>
      </p:sp>
      <p:sp>
        <p:nvSpPr>
          <p:cNvPr id="2053" name="Rectangle 5"/>
          <p:cNvSpPr>
            <a:spLocks noGrp="1" noChangeArrowheads="1"/>
          </p:cNvSpPr>
          <p:nvPr>
            <p:ph type="body" sz="half" idx="1"/>
          </p:nvPr>
        </p:nvSpPr>
        <p:spPr/>
        <p:txBody>
          <a:bodyPr/>
          <a:lstStyle/>
          <a:p>
            <a:pPr eaLnBrk="1" hangingPunct="1"/>
            <a:r>
              <a:rPr lang="en-US" sz="2800">
                <a:latin typeface="Arial" charset="0"/>
              </a:rPr>
              <a:t>3 major components of experimental design.</a:t>
            </a:r>
          </a:p>
          <a:p>
            <a:pPr lvl="1" eaLnBrk="1" hangingPunct="1"/>
            <a:r>
              <a:rPr lang="en-US" sz="2400">
                <a:latin typeface="Arial" charset="0"/>
                <a:ea typeface="ＭＳ Ｐゴシック" charset="0"/>
              </a:rPr>
              <a:t>Control</a:t>
            </a:r>
          </a:p>
          <a:p>
            <a:pPr lvl="1" eaLnBrk="1" hangingPunct="1"/>
            <a:r>
              <a:rPr lang="en-US" sz="2400">
                <a:latin typeface="Arial" charset="0"/>
                <a:ea typeface="ＭＳ Ｐゴシック" charset="0"/>
              </a:rPr>
              <a:t>Randomization</a:t>
            </a:r>
          </a:p>
          <a:p>
            <a:pPr lvl="1" eaLnBrk="1" hangingPunct="1"/>
            <a:r>
              <a:rPr lang="en-US" sz="2400">
                <a:latin typeface="Arial" charset="0"/>
                <a:ea typeface="ＭＳ Ｐゴシック" charset="0"/>
              </a:rPr>
              <a:t>Replication</a:t>
            </a:r>
          </a:p>
          <a:p>
            <a:pPr lvl="1" eaLnBrk="1" hangingPunct="1"/>
            <a:endParaRPr lang="en-US" sz="2400">
              <a:latin typeface="Arial" charset="0"/>
              <a:ea typeface="ＭＳ Ｐゴシック" charset="0"/>
            </a:endParaRPr>
          </a:p>
        </p:txBody>
      </p:sp>
      <p:pic>
        <p:nvPicPr>
          <p:cNvPr id="18436" name="Picture 7" descr="Picture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0200"/>
            <a:ext cx="43132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133254"/>
      </p:ext>
    </p:extLst>
  </p:cSld>
  <p:clrMapOvr>
    <a:masterClrMapping/>
  </p:clrMapOvr>
  <p:transition xmlns:p14="http://schemas.microsoft.com/office/powerpoint/2010/main" spd="slow">
    <p:cover dir="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Effect transition="in" filter="checkerboard(across)">
                                      <p:cBhvr>
                                        <p:cTn id="7" dur="500"/>
                                        <p:tgtEl>
                                          <p:spTgt spid="20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053">
                                            <p:txEl>
                                              <p:pRg st="1" end="1"/>
                                            </p:txEl>
                                          </p:spTgt>
                                        </p:tgtEl>
                                        <p:attrNameLst>
                                          <p:attrName>style.visibility</p:attrName>
                                        </p:attrNameLst>
                                      </p:cBhvr>
                                      <p:to>
                                        <p:strVal val="visible"/>
                                      </p:to>
                                    </p:set>
                                    <p:animEffect transition="in" filter="diamond(in)">
                                      <p:cBhvr>
                                        <p:cTn id="12" dur="2000"/>
                                        <p:tgtEl>
                                          <p:spTgt spid="205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53">
                                            <p:txEl>
                                              <p:pRg st="2" end="2"/>
                                            </p:txEl>
                                          </p:spTgt>
                                        </p:tgtEl>
                                        <p:attrNameLst>
                                          <p:attrName>style.visibility</p:attrName>
                                        </p:attrNameLst>
                                      </p:cBhvr>
                                      <p:to>
                                        <p:strVal val="visible"/>
                                      </p:to>
                                    </p:set>
                                    <p:animEffect transition="in" filter="blinds(horizontal)">
                                      <p:cBhvr>
                                        <p:cTn id="17" dur="500"/>
                                        <p:tgtEl>
                                          <p:spTgt spid="205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053">
                                            <p:txEl>
                                              <p:pRg st="3" end="3"/>
                                            </p:txEl>
                                          </p:spTgt>
                                        </p:tgtEl>
                                        <p:attrNameLst>
                                          <p:attrName>style.visibility</p:attrName>
                                        </p:attrNameLst>
                                      </p:cBhvr>
                                      <p:to>
                                        <p:strVal val="visible"/>
                                      </p:to>
                                    </p:set>
                                    <p:animEffect transition="in" filter="box(in)">
                                      <p:cBhvr>
                                        <p:cTn id="22" dur="500"/>
                                        <p:tgtEl>
                                          <p:spTgt spid="20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atin typeface="Arial" charset="0"/>
              </a:rPr>
              <a:t>Control</a:t>
            </a:r>
          </a:p>
        </p:txBody>
      </p:sp>
      <p:sp>
        <p:nvSpPr>
          <p:cNvPr id="4100" name="Rectangle 4"/>
          <p:cNvSpPr>
            <a:spLocks noGrp="1" noChangeArrowheads="1"/>
          </p:cNvSpPr>
          <p:nvPr>
            <p:ph type="body" sz="half" idx="1"/>
          </p:nvPr>
        </p:nvSpPr>
        <p:spPr/>
        <p:txBody>
          <a:bodyPr/>
          <a:lstStyle/>
          <a:p>
            <a:pPr eaLnBrk="1" hangingPunct="1"/>
            <a:r>
              <a:rPr lang="en-US" sz="2800">
                <a:latin typeface="Arial" charset="0"/>
              </a:rPr>
              <a:t>What are we trying to control?</a:t>
            </a:r>
          </a:p>
          <a:p>
            <a:pPr lvl="1" eaLnBrk="1" hangingPunct="1"/>
            <a:r>
              <a:rPr lang="en-US" sz="2400">
                <a:latin typeface="Arial" charset="0"/>
                <a:ea typeface="ＭＳ Ｐゴシック" charset="0"/>
              </a:rPr>
              <a:t>Lurking variables.</a:t>
            </a:r>
          </a:p>
          <a:p>
            <a:pPr lvl="2" eaLnBrk="1" hangingPunct="1"/>
            <a:r>
              <a:rPr lang="en-US" sz="2000">
                <a:latin typeface="Arial" charset="0"/>
                <a:ea typeface="ＭＳ Ｐゴシック" charset="0"/>
              </a:rPr>
              <a:t>Example: To test which tires work or wear best on a car, what things to we have to control?</a:t>
            </a:r>
          </a:p>
          <a:p>
            <a:pPr lvl="3" eaLnBrk="1" hangingPunct="1"/>
            <a:r>
              <a:rPr lang="en-US" sz="1800">
                <a:latin typeface="Arial" charset="0"/>
                <a:ea typeface="ＭＳ Ｐゴシック" charset="0"/>
              </a:rPr>
              <a:t>Tire pressure, weight of car, speed of car, road conditions…the list is endless.</a:t>
            </a:r>
          </a:p>
          <a:p>
            <a:pPr lvl="1" eaLnBrk="1" hangingPunct="1"/>
            <a:endParaRPr lang="en-US" sz="2400">
              <a:latin typeface="Arial" charset="0"/>
              <a:ea typeface="ＭＳ Ｐゴシック" charset="0"/>
            </a:endParaRPr>
          </a:p>
          <a:p>
            <a:pPr lvl="1" eaLnBrk="1" hangingPunct="1"/>
            <a:endParaRPr lang="en-US" sz="2400">
              <a:latin typeface="Arial" charset="0"/>
              <a:ea typeface="ＭＳ Ｐゴシック" charset="0"/>
            </a:endParaRPr>
          </a:p>
          <a:p>
            <a:pPr lvl="2" eaLnBrk="1" hangingPunct="1"/>
            <a:endParaRPr lang="en-US" sz="2000">
              <a:latin typeface="Arial" charset="0"/>
              <a:ea typeface="ＭＳ Ｐゴシック" charset="0"/>
            </a:endParaRPr>
          </a:p>
        </p:txBody>
      </p:sp>
      <p:pic>
        <p:nvPicPr>
          <p:cNvPr id="19460" name="Picture 7" descr="Picture 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14600"/>
            <a:ext cx="44196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672289"/>
      </p:ext>
    </p:extLst>
  </p:cSld>
  <p:clrMapOvr>
    <a:masterClrMapping/>
  </p:clrMapOvr>
  <p:transition xmlns:p14="http://schemas.microsoft.com/office/powerpoint/2010/main" spd="slow">
    <p:cover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blinds(horizontal)">
                                      <p:cBhvr>
                                        <p:cTn id="7" dur="500"/>
                                        <p:tgtEl>
                                          <p:spTgt spid="4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checkerboard(across)">
                                      <p:cBhvr>
                                        <p:cTn id="12" dur="500"/>
                                        <p:tgtEl>
                                          <p:spTgt spid="4100">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checkerboard(across)">
                                      <p:cBhvr>
                                        <p:cTn id="15" dur="500"/>
                                        <p:tgtEl>
                                          <p:spTgt spid="410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4100">
                                            <p:txEl>
                                              <p:pRg st="3" end="3"/>
                                            </p:txEl>
                                          </p:spTgt>
                                        </p:tgtEl>
                                        <p:attrNameLst>
                                          <p:attrName>style.visibility</p:attrName>
                                        </p:attrNameLst>
                                      </p:cBhvr>
                                      <p:to>
                                        <p:strVal val="visible"/>
                                      </p:to>
                                    </p:set>
                                    <p:anim calcmode="lin" valueType="num">
                                      <p:cBhvr additive="base">
                                        <p:cTn id="20" dur="500" fill="hold"/>
                                        <p:tgtEl>
                                          <p:spTgt spid="4100">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1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en-US">
                <a:latin typeface="Arial" charset="0"/>
              </a:rPr>
              <a:t>Control--continued</a:t>
            </a:r>
          </a:p>
        </p:txBody>
      </p:sp>
      <p:sp>
        <p:nvSpPr>
          <p:cNvPr id="6149" name="Rectangle 5"/>
          <p:cNvSpPr>
            <a:spLocks noGrp="1" noChangeArrowheads="1"/>
          </p:cNvSpPr>
          <p:nvPr>
            <p:ph type="body" sz="half" idx="1"/>
          </p:nvPr>
        </p:nvSpPr>
        <p:spPr/>
        <p:txBody>
          <a:bodyPr/>
          <a:lstStyle/>
          <a:p>
            <a:pPr eaLnBrk="1" hangingPunct="1"/>
            <a:r>
              <a:rPr lang="en-US">
                <a:latin typeface="Arial" charset="0"/>
              </a:rPr>
              <a:t>Example 2: New medicine to help with headaches. They want to compare it with the old.</a:t>
            </a:r>
          </a:p>
          <a:p>
            <a:pPr lvl="1" eaLnBrk="1" hangingPunct="1"/>
            <a:r>
              <a:rPr lang="en-US">
                <a:latin typeface="Arial" charset="0"/>
                <a:ea typeface="ＭＳ Ｐゴシック" charset="0"/>
              </a:rPr>
              <a:t>Lurking variables?</a:t>
            </a:r>
          </a:p>
          <a:p>
            <a:pPr lvl="2" eaLnBrk="1" hangingPunct="1"/>
            <a:r>
              <a:rPr lang="en-US">
                <a:latin typeface="Arial" charset="0"/>
                <a:ea typeface="ＭＳ Ｐゴシック" charset="0"/>
              </a:rPr>
              <a:t>Gender, body size, age of participant to name a few.</a:t>
            </a:r>
          </a:p>
          <a:p>
            <a:pPr eaLnBrk="1" hangingPunct="1"/>
            <a:endParaRPr lang="en-US">
              <a:latin typeface="Arial" charset="0"/>
            </a:endParaRPr>
          </a:p>
        </p:txBody>
      </p:sp>
      <p:sp>
        <p:nvSpPr>
          <p:cNvPr id="6150" name="Rectangle 6"/>
          <p:cNvSpPr>
            <a:spLocks noGrp="1" noChangeArrowheads="1"/>
          </p:cNvSpPr>
          <p:nvPr>
            <p:ph type="body" sz="half" idx="2"/>
          </p:nvPr>
        </p:nvSpPr>
        <p:spPr/>
        <p:txBody>
          <a:bodyPr/>
          <a:lstStyle/>
          <a:p>
            <a:pPr eaLnBrk="1" hangingPunct="1"/>
            <a:r>
              <a:rPr lang="en-US">
                <a:latin typeface="Arial" charset="0"/>
              </a:rPr>
              <a:t>Methods of control</a:t>
            </a:r>
          </a:p>
          <a:p>
            <a:pPr lvl="1" eaLnBrk="1" hangingPunct="1"/>
            <a:r>
              <a:rPr lang="en-US">
                <a:latin typeface="Arial" charset="0"/>
                <a:ea typeface="ＭＳ Ｐゴシック" charset="0"/>
              </a:rPr>
              <a:t>Direct control---in car example have the exact same car for each type of tire and drive the same speed, with the same road, etc.  Tough to do!</a:t>
            </a:r>
          </a:p>
          <a:p>
            <a:pPr lvl="1" eaLnBrk="1" hangingPunct="1">
              <a:buFontTx/>
              <a:buNone/>
            </a:pPr>
            <a:endParaRPr lang="en-US">
              <a:latin typeface="Arial" charset="0"/>
              <a:ea typeface="ＭＳ Ｐゴシック" charset="0"/>
            </a:endParaRPr>
          </a:p>
        </p:txBody>
      </p:sp>
    </p:spTree>
    <p:extLst>
      <p:ext uri="{BB962C8B-B14F-4D97-AF65-F5344CB8AC3E}">
        <p14:creationId xmlns:p14="http://schemas.microsoft.com/office/powerpoint/2010/main" val="2293490070"/>
      </p:ext>
    </p:extLst>
  </p:cSld>
  <p:clrMapOvr>
    <a:masterClrMapping/>
  </p:clrMapOvr>
  <p:transition xmlns:p14="http://schemas.microsoft.com/office/powerpoint/2010/main" spd="slow">
    <p:newsfla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Effect transition="in" filter="diamond(in)">
                                      <p:cBhvr>
                                        <p:cTn id="7" dur="2000"/>
                                        <p:tgtEl>
                                          <p:spTgt spid="61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149">
                                            <p:txEl>
                                              <p:pRg st="1" end="1"/>
                                            </p:txEl>
                                          </p:spTgt>
                                        </p:tgtEl>
                                        <p:attrNameLst>
                                          <p:attrName>style.visibility</p:attrName>
                                        </p:attrNameLst>
                                      </p:cBhvr>
                                      <p:to>
                                        <p:strVal val="visible"/>
                                      </p:to>
                                    </p:set>
                                    <p:animEffect transition="in" filter="box(in)">
                                      <p:cBhvr>
                                        <p:cTn id="12" dur="500"/>
                                        <p:tgtEl>
                                          <p:spTgt spid="61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6149">
                                            <p:txEl>
                                              <p:pRg st="2" end="2"/>
                                            </p:txEl>
                                          </p:spTgt>
                                        </p:tgtEl>
                                        <p:attrNameLst>
                                          <p:attrName>style.visibility</p:attrName>
                                        </p:attrNameLst>
                                      </p:cBhvr>
                                      <p:to>
                                        <p:strVal val="visible"/>
                                      </p:to>
                                    </p:set>
                                    <p:animEffect transition="in" filter="diamond(in)">
                                      <p:cBhvr>
                                        <p:cTn id="17" dur="2000"/>
                                        <p:tgtEl>
                                          <p:spTgt spid="614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6150">
                                            <p:txEl>
                                              <p:pRg st="0" end="0"/>
                                            </p:txEl>
                                          </p:spTgt>
                                        </p:tgtEl>
                                        <p:attrNameLst>
                                          <p:attrName>style.visibility</p:attrName>
                                        </p:attrNameLst>
                                      </p:cBhvr>
                                      <p:to>
                                        <p:strVal val="visible"/>
                                      </p:to>
                                    </p:set>
                                    <p:anim calcmode="lin" valueType="num">
                                      <p:cBhvr additive="base">
                                        <p:cTn id="22" dur="500" fill="hold"/>
                                        <p:tgtEl>
                                          <p:spTgt spid="6150">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150">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150">
                                            <p:txEl>
                                              <p:pRg st="1" end="1"/>
                                            </p:txEl>
                                          </p:spTgt>
                                        </p:tgtEl>
                                        <p:attrNameLst>
                                          <p:attrName>style.visibility</p:attrName>
                                        </p:attrNameLst>
                                      </p:cBhvr>
                                      <p:to>
                                        <p:strVal val="visible"/>
                                      </p:to>
                                    </p:set>
                                    <p:anim calcmode="lin" valueType="num">
                                      <p:cBhvr additive="base">
                                        <p:cTn id="26" dur="500" fill="hold"/>
                                        <p:tgtEl>
                                          <p:spTgt spid="6150">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15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atin typeface="Arial" charset="0"/>
              </a:rPr>
              <a:t>Control--continued</a:t>
            </a:r>
          </a:p>
        </p:txBody>
      </p:sp>
      <p:sp>
        <p:nvSpPr>
          <p:cNvPr id="8205" name="Rectangle 13"/>
          <p:cNvSpPr>
            <a:spLocks noGrp="1" noChangeArrowheads="1"/>
          </p:cNvSpPr>
          <p:nvPr>
            <p:ph type="body" sz="half" idx="1"/>
          </p:nvPr>
        </p:nvSpPr>
        <p:spPr/>
        <p:txBody>
          <a:bodyPr>
            <a:normAutofit lnSpcReduction="10000"/>
          </a:bodyPr>
          <a:lstStyle/>
          <a:p>
            <a:pPr eaLnBrk="1" hangingPunct="1">
              <a:lnSpc>
                <a:spcPct val="90000"/>
              </a:lnSpc>
            </a:pPr>
            <a:r>
              <a:rPr lang="en-US" sz="2800">
                <a:latin typeface="Arial" charset="0"/>
              </a:rPr>
              <a:t>Methods of control.</a:t>
            </a:r>
          </a:p>
          <a:p>
            <a:pPr lvl="1" eaLnBrk="1" hangingPunct="1">
              <a:lnSpc>
                <a:spcPct val="90000"/>
              </a:lnSpc>
            </a:pPr>
            <a:r>
              <a:rPr lang="en-US" sz="2400">
                <a:latin typeface="Arial" charset="0"/>
                <a:ea typeface="ＭＳ Ｐゴシック" charset="0"/>
              </a:rPr>
              <a:t>Blocking: You block to control a known lurking variable.</a:t>
            </a:r>
          </a:p>
          <a:p>
            <a:pPr lvl="2" eaLnBrk="1" hangingPunct="1">
              <a:lnSpc>
                <a:spcPct val="90000"/>
              </a:lnSpc>
            </a:pPr>
            <a:r>
              <a:rPr lang="en-US" sz="2000">
                <a:latin typeface="Arial" charset="0"/>
                <a:ea typeface="ＭＳ Ｐゴシック" charset="0"/>
              </a:rPr>
              <a:t>Example: Headache medicine—gender could be a factor. We will separate men and women into 2 blocks</a:t>
            </a:r>
          </a:p>
          <a:p>
            <a:pPr lvl="3" eaLnBrk="1" hangingPunct="1">
              <a:lnSpc>
                <a:spcPct val="90000"/>
              </a:lnSpc>
            </a:pPr>
            <a:r>
              <a:rPr lang="en-US" sz="1800">
                <a:latin typeface="Arial" charset="0"/>
                <a:ea typeface="ＭＳ Ｐゴシック" charset="0"/>
              </a:rPr>
              <a:t>Then half are given new medicine and half are given the old medicine to compare results.</a:t>
            </a:r>
          </a:p>
        </p:txBody>
      </p:sp>
      <p:grpSp>
        <p:nvGrpSpPr>
          <p:cNvPr id="2" name="Group 17"/>
          <p:cNvGrpSpPr>
            <a:grpSpLocks noChangeAspect="1"/>
          </p:cNvGrpSpPr>
          <p:nvPr/>
        </p:nvGrpSpPr>
        <p:grpSpPr bwMode="auto">
          <a:xfrm>
            <a:off x="4495800" y="1371600"/>
            <a:ext cx="4495800" cy="4800600"/>
            <a:chOff x="2928" y="1024"/>
            <a:chExt cx="3884" cy="1152"/>
          </a:xfrm>
        </p:grpSpPr>
        <p:sp>
          <p:nvSpPr>
            <p:cNvPr id="21509" name="AutoShape 16"/>
            <p:cNvSpPr>
              <a:spLocks noChangeAspect="1" noChangeArrowheads="1" noTextEdit="1"/>
            </p:cNvSpPr>
            <p:nvPr/>
          </p:nvSpPr>
          <p:spPr bwMode="auto">
            <a:xfrm>
              <a:off x="2928" y="1024"/>
              <a:ext cx="388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21510" name="_s8224"/>
            <p:cNvCxnSpPr>
              <a:cxnSpLocks noChangeShapeType="1"/>
              <a:stCxn id="21522" idx="0"/>
              <a:endCxn id="21518" idx="2"/>
            </p:cNvCxnSpPr>
            <p:nvPr/>
          </p:nvCxnSpPr>
          <p:spPr bwMode="auto">
            <a:xfrm rot="5400000" flipH="1">
              <a:off x="6058" y="1563"/>
              <a:ext cx="144" cy="505"/>
            </a:xfrm>
            <a:prstGeom prst="bentConnector3">
              <a:avLst>
                <a:gd name="adj1" fmla="val 4864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1511" name="_s8222"/>
            <p:cNvCxnSpPr>
              <a:cxnSpLocks noChangeShapeType="1"/>
              <a:stCxn id="21521" idx="0"/>
              <a:endCxn id="21518" idx="2"/>
            </p:cNvCxnSpPr>
            <p:nvPr/>
          </p:nvCxnSpPr>
          <p:spPr bwMode="auto">
            <a:xfrm rot="-5400000">
              <a:off x="5554" y="1565"/>
              <a:ext cx="144" cy="502"/>
            </a:xfrm>
            <a:prstGeom prst="bentConnector3">
              <a:avLst>
                <a:gd name="adj1" fmla="val 4864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1512" name="_s8220"/>
            <p:cNvCxnSpPr>
              <a:cxnSpLocks noChangeShapeType="1"/>
              <a:stCxn id="21520" idx="0"/>
              <a:endCxn id="21517" idx="2"/>
            </p:cNvCxnSpPr>
            <p:nvPr/>
          </p:nvCxnSpPr>
          <p:spPr bwMode="auto">
            <a:xfrm rot="5400000" flipH="1">
              <a:off x="4043" y="1564"/>
              <a:ext cx="144" cy="504"/>
            </a:xfrm>
            <a:prstGeom prst="bentConnector3">
              <a:avLst>
                <a:gd name="adj1" fmla="val 4864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1513" name="_s8218"/>
            <p:cNvCxnSpPr>
              <a:cxnSpLocks noChangeShapeType="1"/>
              <a:stCxn id="21519" idx="0"/>
              <a:endCxn id="21517" idx="2"/>
            </p:cNvCxnSpPr>
            <p:nvPr/>
          </p:nvCxnSpPr>
          <p:spPr bwMode="auto">
            <a:xfrm rot="-5400000">
              <a:off x="3540" y="1564"/>
              <a:ext cx="144" cy="503"/>
            </a:xfrm>
            <a:prstGeom prst="bentConnector3">
              <a:avLst>
                <a:gd name="adj1" fmla="val 4864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1514" name="_s8215"/>
            <p:cNvCxnSpPr>
              <a:cxnSpLocks noChangeShapeType="1"/>
              <a:stCxn id="21518" idx="0"/>
              <a:endCxn id="21516" idx="2"/>
            </p:cNvCxnSpPr>
            <p:nvPr/>
          </p:nvCxnSpPr>
          <p:spPr bwMode="auto">
            <a:xfrm rot="5400000" flipH="1">
              <a:off x="5302" y="880"/>
              <a:ext cx="144" cy="1007"/>
            </a:xfrm>
            <a:prstGeom prst="bentConnector3">
              <a:avLst>
                <a:gd name="adj1" fmla="val 4864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1515" name="_s8214"/>
            <p:cNvCxnSpPr>
              <a:cxnSpLocks noChangeShapeType="1"/>
              <a:stCxn id="21517" idx="0"/>
              <a:endCxn id="21516" idx="2"/>
            </p:cNvCxnSpPr>
            <p:nvPr/>
          </p:nvCxnSpPr>
          <p:spPr bwMode="auto">
            <a:xfrm rot="-5400000">
              <a:off x="4295" y="880"/>
              <a:ext cx="144" cy="1007"/>
            </a:xfrm>
            <a:prstGeom prst="bentConnector3">
              <a:avLst>
                <a:gd name="adj1" fmla="val 4864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21516" name="_s8210"/>
            <p:cNvSpPr>
              <a:spLocks noChangeArrowheads="1"/>
            </p:cNvSpPr>
            <p:nvPr/>
          </p:nvSpPr>
          <p:spPr bwMode="auto">
            <a:xfrm>
              <a:off x="4438" y="102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800"/>
                <a:t>500 subjects</a:t>
              </a:r>
            </a:p>
            <a:p>
              <a:pPr algn="ctr"/>
              <a:endParaRPr lang="en-US" sz="800"/>
            </a:p>
          </p:txBody>
        </p:sp>
        <p:sp>
          <p:nvSpPr>
            <p:cNvPr id="21517" name="_s8211"/>
            <p:cNvSpPr>
              <a:spLocks noChangeArrowheads="1"/>
            </p:cNvSpPr>
            <p:nvPr/>
          </p:nvSpPr>
          <p:spPr bwMode="auto">
            <a:xfrm>
              <a:off x="3431" y="1456"/>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800"/>
                <a:t>Men </a:t>
              </a:r>
            </a:p>
          </p:txBody>
        </p:sp>
        <p:sp>
          <p:nvSpPr>
            <p:cNvPr id="21518" name="_s8212"/>
            <p:cNvSpPr>
              <a:spLocks noChangeArrowheads="1"/>
            </p:cNvSpPr>
            <p:nvPr/>
          </p:nvSpPr>
          <p:spPr bwMode="auto">
            <a:xfrm>
              <a:off x="5445" y="1456"/>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800"/>
                <a:t>Women</a:t>
              </a:r>
            </a:p>
          </p:txBody>
        </p:sp>
        <p:sp>
          <p:nvSpPr>
            <p:cNvPr id="21519" name="_s8217"/>
            <p:cNvSpPr>
              <a:spLocks noChangeArrowheads="1"/>
            </p:cNvSpPr>
            <p:nvPr/>
          </p:nvSpPr>
          <p:spPr bwMode="auto">
            <a:xfrm>
              <a:off x="2928" y="1888"/>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800"/>
                <a:t>Randomly </a:t>
              </a:r>
            </a:p>
            <a:p>
              <a:pPr algn="ctr"/>
              <a:r>
                <a:rPr lang="en-US" sz="800"/>
                <a:t>assign half </a:t>
              </a:r>
            </a:p>
            <a:p>
              <a:pPr algn="ctr"/>
              <a:r>
                <a:rPr lang="en-US" sz="800"/>
                <a:t>To new medicine</a:t>
              </a:r>
            </a:p>
          </p:txBody>
        </p:sp>
        <p:sp>
          <p:nvSpPr>
            <p:cNvPr id="21520" name="_s8219"/>
            <p:cNvSpPr>
              <a:spLocks noChangeArrowheads="1"/>
            </p:cNvSpPr>
            <p:nvPr/>
          </p:nvSpPr>
          <p:spPr bwMode="auto">
            <a:xfrm>
              <a:off x="3935" y="1888"/>
              <a:ext cx="863"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800"/>
                <a:t>Randomly </a:t>
              </a:r>
            </a:p>
            <a:p>
              <a:pPr algn="ctr"/>
              <a:r>
                <a:rPr lang="en-US" sz="800"/>
                <a:t>Assign half to old </a:t>
              </a:r>
            </a:p>
            <a:p>
              <a:pPr algn="ctr"/>
              <a:r>
                <a:rPr lang="en-US" sz="800"/>
                <a:t>medicine</a:t>
              </a:r>
            </a:p>
          </p:txBody>
        </p:sp>
        <p:sp>
          <p:nvSpPr>
            <p:cNvPr id="21521" name="_s8221"/>
            <p:cNvSpPr>
              <a:spLocks noChangeArrowheads="1"/>
            </p:cNvSpPr>
            <p:nvPr/>
          </p:nvSpPr>
          <p:spPr bwMode="auto">
            <a:xfrm>
              <a:off x="4942" y="1888"/>
              <a:ext cx="863"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800"/>
                <a:t>Randomly</a:t>
              </a:r>
            </a:p>
            <a:p>
              <a:pPr algn="ctr"/>
              <a:r>
                <a:rPr lang="en-US" sz="800"/>
                <a:t>Half to new</a:t>
              </a:r>
            </a:p>
            <a:p>
              <a:pPr algn="ctr"/>
              <a:r>
                <a:rPr lang="en-US" sz="800"/>
                <a:t>medicine</a:t>
              </a:r>
            </a:p>
          </p:txBody>
        </p:sp>
        <p:sp>
          <p:nvSpPr>
            <p:cNvPr id="21522" name="_s8223"/>
            <p:cNvSpPr>
              <a:spLocks noChangeArrowheads="1"/>
            </p:cNvSpPr>
            <p:nvPr/>
          </p:nvSpPr>
          <p:spPr bwMode="auto">
            <a:xfrm>
              <a:off x="5949" y="1888"/>
              <a:ext cx="863" cy="287"/>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800"/>
                <a:t>Randomly</a:t>
              </a:r>
            </a:p>
            <a:p>
              <a:pPr algn="ctr"/>
              <a:r>
                <a:rPr lang="en-US" sz="800"/>
                <a:t>Half to old </a:t>
              </a:r>
            </a:p>
            <a:p>
              <a:pPr algn="ctr"/>
              <a:r>
                <a:rPr lang="en-US" sz="800"/>
                <a:t>medicine</a:t>
              </a:r>
            </a:p>
          </p:txBody>
        </p:sp>
      </p:grpSp>
    </p:spTree>
    <p:extLst>
      <p:ext uri="{BB962C8B-B14F-4D97-AF65-F5344CB8AC3E}">
        <p14:creationId xmlns:p14="http://schemas.microsoft.com/office/powerpoint/2010/main" val="646604794"/>
      </p:ext>
    </p:extLst>
  </p:cSld>
  <p:clrMapOvr>
    <a:masterClrMapping/>
  </p:clrMapOvr>
  <p:transition xmlns:p14="http://schemas.microsoft.com/office/powerpoint/2010/main" spd="slow">
    <p:cover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205">
                                            <p:txEl>
                                              <p:pRg st="0" end="0"/>
                                            </p:txEl>
                                          </p:spTgt>
                                        </p:tgtEl>
                                        <p:attrNameLst>
                                          <p:attrName>style.visibility</p:attrName>
                                        </p:attrNameLst>
                                      </p:cBhvr>
                                      <p:to>
                                        <p:strVal val="visible"/>
                                      </p:to>
                                    </p:set>
                                    <p:animEffect transition="in" filter="wipe(down)">
                                      <p:cBhvr>
                                        <p:cTn id="7" dur="500"/>
                                        <p:tgtEl>
                                          <p:spTgt spid="820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205">
                                            <p:txEl>
                                              <p:pRg st="1" end="1"/>
                                            </p:txEl>
                                          </p:spTgt>
                                        </p:tgtEl>
                                        <p:attrNameLst>
                                          <p:attrName>style.visibility</p:attrName>
                                        </p:attrNameLst>
                                      </p:cBhvr>
                                      <p:to>
                                        <p:strVal val="visible"/>
                                      </p:to>
                                    </p:set>
                                    <p:animEffect transition="in" filter="wipe(down)">
                                      <p:cBhvr>
                                        <p:cTn id="10" dur="500"/>
                                        <p:tgtEl>
                                          <p:spTgt spid="820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205">
                                            <p:txEl>
                                              <p:pRg st="2" end="2"/>
                                            </p:txEl>
                                          </p:spTgt>
                                        </p:tgtEl>
                                        <p:attrNameLst>
                                          <p:attrName>style.visibility</p:attrName>
                                        </p:attrNameLst>
                                      </p:cBhvr>
                                      <p:to>
                                        <p:strVal val="visible"/>
                                      </p:to>
                                    </p:set>
                                    <p:animEffect transition="in" filter="wipe(down)">
                                      <p:cBhvr>
                                        <p:cTn id="13" dur="500"/>
                                        <p:tgtEl>
                                          <p:spTgt spid="820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205">
                                            <p:txEl>
                                              <p:pRg st="3" end="3"/>
                                            </p:txEl>
                                          </p:spTgt>
                                        </p:tgtEl>
                                        <p:attrNameLst>
                                          <p:attrName>style.visibility</p:attrName>
                                        </p:attrNameLst>
                                      </p:cBhvr>
                                      <p:to>
                                        <p:strVal val="visible"/>
                                      </p:to>
                                    </p:set>
                                    <p:animEffect transition="in" filter="wipe(down)">
                                      <p:cBhvr>
                                        <p:cTn id="16" dur="500"/>
                                        <p:tgtEl>
                                          <p:spTgt spid="8205">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0" fill="hold"/>
                                        <p:tgtEl>
                                          <p:spTgt spid="2"/>
                                        </p:tgtEl>
                                        <p:attrNameLst>
                                          <p:attrName>ppt_x</p:attrName>
                                        </p:attrNameLst>
                                      </p:cBhvr>
                                      <p:tavLst>
                                        <p:tav tm="0">
                                          <p:val>
                                            <p:strVal val="#ppt_x"/>
                                          </p:val>
                                        </p:tav>
                                        <p:tav tm="100000">
                                          <p:val>
                                            <p:strVal val="#ppt_x"/>
                                          </p:val>
                                        </p:tav>
                                      </p:tavLst>
                                    </p:anim>
                                    <p:anim calcmode="lin" valueType="num">
                                      <p:cBhvr additive="base">
                                        <p:cTn id="22"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atin typeface="Arial" charset="0"/>
              </a:rPr>
              <a:t>Control--continued</a:t>
            </a:r>
          </a:p>
        </p:txBody>
      </p:sp>
      <p:sp>
        <p:nvSpPr>
          <p:cNvPr id="22531" name="Rectangle 5"/>
          <p:cNvSpPr>
            <a:spLocks noGrp="1" noChangeArrowheads="1"/>
          </p:cNvSpPr>
          <p:nvPr>
            <p:ph type="body" idx="1"/>
          </p:nvPr>
        </p:nvSpPr>
        <p:spPr/>
        <p:txBody>
          <a:bodyPr>
            <a:normAutofit lnSpcReduction="10000"/>
          </a:bodyPr>
          <a:lstStyle/>
          <a:p>
            <a:pPr eaLnBrk="1" hangingPunct="1">
              <a:lnSpc>
                <a:spcPct val="90000"/>
              </a:lnSpc>
            </a:pPr>
            <a:r>
              <a:rPr lang="en-US" sz="2400">
                <a:latin typeface="Arial" charset="0"/>
              </a:rPr>
              <a:t>Same problem but medicine is for prostate cancer. </a:t>
            </a:r>
          </a:p>
          <a:p>
            <a:pPr eaLnBrk="1" hangingPunct="1">
              <a:lnSpc>
                <a:spcPct val="90000"/>
              </a:lnSpc>
            </a:pPr>
            <a:r>
              <a:rPr lang="en-US" sz="2400">
                <a:latin typeface="Arial" charset="0"/>
              </a:rPr>
              <a:t>Direct control is used in that only men 50-60 are studied.</a:t>
            </a:r>
          </a:p>
          <a:p>
            <a:pPr eaLnBrk="1" hangingPunct="1">
              <a:lnSpc>
                <a:spcPct val="90000"/>
              </a:lnSpc>
            </a:pPr>
            <a:r>
              <a:rPr lang="en-US" sz="2400">
                <a:latin typeface="Arial" charset="0"/>
              </a:rPr>
              <a:t>Blocking is used for more control because they believe that these medicines work differently with various races.</a:t>
            </a:r>
          </a:p>
          <a:p>
            <a:pPr eaLnBrk="1" hangingPunct="1">
              <a:lnSpc>
                <a:spcPct val="90000"/>
              </a:lnSpc>
            </a:pPr>
            <a:r>
              <a:rPr lang="en-US" sz="2400">
                <a:latin typeface="Arial" charset="0"/>
              </a:rPr>
              <a:t>Let</a:t>
            </a:r>
            <a:r>
              <a:rPr lang="ja-JP" altLang="en-US" sz="2400">
                <a:latin typeface="Arial" charset="0"/>
              </a:rPr>
              <a:t>’</a:t>
            </a:r>
            <a:r>
              <a:rPr lang="en-US" sz="2400">
                <a:latin typeface="Arial" charset="0"/>
              </a:rPr>
              <a:t>s say there are three medicines being tested (A,B,C) they are randomly assigned after the blocks.</a:t>
            </a:r>
          </a:p>
          <a:p>
            <a:pPr eaLnBrk="1" hangingPunct="1">
              <a:lnSpc>
                <a:spcPct val="90000"/>
              </a:lnSpc>
            </a:pPr>
            <a:r>
              <a:rPr lang="en-US" sz="2400">
                <a:latin typeface="Arial" charset="0"/>
              </a:rPr>
              <a:t>NOTE: BLOCKS ARE NOT RANDOM&gt; YOU CONTROL.</a:t>
            </a:r>
          </a:p>
          <a:p>
            <a:pPr eaLnBrk="1" hangingPunct="1">
              <a:lnSpc>
                <a:spcPct val="90000"/>
              </a:lnSpc>
            </a:pPr>
            <a:endParaRPr lang="en-US" sz="2400">
              <a:latin typeface="Arial" charset="0"/>
            </a:endParaRPr>
          </a:p>
        </p:txBody>
      </p:sp>
    </p:spTree>
    <p:extLst>
      <p:ext uri="{BB962C8B-B14F-4D97-AF65-F5344CB8AC3E}">
        <p14:creationId xmlns:p14="http://schemas.microsoft.com/office/powerpoint/2010/main" val="399406079"/>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noChangeAspect="1"/>
          </p:cNvGrpSpPr>
          <p:nvPr/>
        </p:nvGrpSpPr>
        <p:grpSpPr bwMode="auto">
          <a:xfrm>
            <a:off x="457200" y="304800"/>
            <a:ext cx="8229600" cy="5791200"/>
            <a:chOff x="288" y="192"/>
            <a:chExt cx="11943" cy="1152"/>
          </a:xfrm>
        </p:grpSpPr>
        <p:sp>
          <p:nvSpPr>
            <p:cNvPr id="23555" name="AutoShape 5"/>
            <p:cNvSpPr>
              <a:spLocks noChangeAspect="1" noChangeArrowheads="1" noTextEdit="1"/>
            </p:cNvSpPr>
            <p:nvPr/>
          </p:nvSpPr>
          <p:spPr bwMode="auto">
            <a:xfrm>
              <a:off x="288" y="192"/>
              <a:ext cx="11943"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23556" name="_s17447"/>
            <p:cNvCxnSpPr>
              <a:cxnSpLocks noChangeShapeType="1"/>
              <a:stCxn id="23588" idx="0"/>
              <a:endCxn id="23576" idx="2"/>
            </p:cNvCxnSpPr>
            <p:nvPr/>
          </p:nvCxnSpPr>
          <p:spPr bwMode="auto">
            <a:xfrm rot="5400000" flipH="1">
              <a:off x="11225" y="480"/>
              <a:ext cx="144" cy="1007"/>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57" name="_s17445"/>
            <p:cNvCxnSpPr>
              <a:cxnSpLocks noChangeShapeType="1"/>
              <a:stCxn id="23587" idx="0"/>
              <a:endCxn id="23576" idx="2"/>
            </p:cNvCxnSpPr>
            <p:nvPr/>
          </p:nvCxnSpPr>
          <p:spPr bwMode="auto">
            <a:xfrm rot="-5400000">
              <a:off x="10722" y="983"/>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3558" name="_s17443"/>
            <p:cNvCxnSpPr>
              <a:cxnSpLocks noChangeShapeType="1"/>
              <a:stCxn id="23586" idx="0"/>
              <a:endCxn id="23576" idx="2"/>
            </p:cNvCxnSpPr>
            <p:nvPr/>
          </p:nvCxnSpPr>
          <p:spPr bwMode="auto">
            <a:xfrm rot="-5400000">
              <a:off x="10217" y="479"/>
              <a:ext cx="144" cy="1009"/>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59" name="_s17441"/>
            <p:cNvCxnSpPr>
              <a:cxnSpLocks noChangeShapeType="1"/>
              <a:stCxn id="23585" idx="0"/>
              <a:endCxn id="23575" idx="2"/>
            </p:cNvCxnSpPr>
            <p:nvPr/>
          </p:nvCxnSpPr>
          <p:spPr bwMode="auto">
            <a:xfrm rot="5400000" flipH="1">
              <a:off x="8205" y="480"/>
              <a:ext cx="144" cy="1007"/>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60" name="_s17439"/>
            <p:cNvCxnSpPr>
              <a:cxnSpLocks noChangeShapeType="1"/>
              <a:stCxn id="23584" idx="0"/>
              <a:endCxn id="23575" idx="2"/>
            </p:cNvCxnSpPr>
            <p:nvPr/>
          </p:nvCxnSpPr>
          <p:spPr bwMode="auto">
            <a:xfrm rot="-5400000">
              <a:off x="7702" y="983"/>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3561" name="_s17437"/>
            <p:cNvCxnSpPr>
              <a:cxnSpLocks noChangeShapeType="1"/>
              <a:stCxn id="23583" idx="0"/>
              <a:endCxn id="23575" idx="2"/>
            </p:cNvCxnSpPr>
            <p:nvPr/>
          </p:nvCxnSpPr>
          <p:spPr bwMode="auto">
            <a:xfrm rot="-5400000">
              <a:off x="7198" y="480"/>
              <a:ext cx="144" cy="1007"/>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62" name="_s17435"/>
            <p:cNvCxnSpPr>
              <a:cxnSpLocks noChangeShapeType="1"/>
              <a:stCxn id="23582" idx="0"/>
              <a:endCxn id="23574" idx="2"/>
            </p:cNvCxnSpPr>
            <p:nvPr/>
          </p:nvCxnSpPr>
          <p:spPr bwMode="auto">
            <a:xfrm rot="5400000" flipH="1">
              <a:off x="5182" y="480"/>
              <a:ext cx="144" cy="1007"/>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63" name="_s17433"/>
            <p:cNvCxnSpPr>
              <a:cxnSpLocks noChangeShapeType="1"/>
              <a:stCxn id="23581" idx="0"/>
              <a:endCxn id="23574" idx="2"/>
            </p:cNvCxnSpPr>
            <p:nvPr/>
          </p:nvCxnSpPr>
          <p:spPr bwMode="auto">
            <a:xfrm rot="-5400000">
              <a:off x="4679" y="983"/>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3564" name="_s17431"/>
            <p:cNvCxnSpPr>
              <a:cxnSpLocks noChangeShapeType="1"/>
              <a:stCxn id="23580" idx="0"/>
              <a:endCxn id="23574" idx="2"/>
            </p:cNvCxnSpPr>
            <p:nvPr/>
          </p:nvCxnSpPr>
          <p:spPr bwMode="auto">
            <a:xfrm rot="-5400000">
              <a:off x="4175" y="481"/>
              <a:ext cx="144" cy="1006"/>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65" name="_s17429"/>
            <p:cNvCxnSpPr>
              <a:cxnSpLocks noChangeShapeType="1"/>
              <a:stCxn id="23579" idx="0"/>
              <a:endCxn id="23573" idx="2"/>
            </p:cNvCxnSpPr>
            <p:nvPr/>
          </p:nvCxnSpPr>
          <p:spPr bwMode="auto">
            <a:xfrm rot="5400000" flipH="1">
              <a:off x="2160" y="480"/>
              <a:ext cx="144" cy="1007"/>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66" name="_s17427"/>
            <p:cNvCxnSpPr>
              <a:cxnSpLocks noChangeShapeType="1"/>
              <a:stCxn id="23578" idx="0"/>
              <a:endCxn id="23573" idx="2"/>
            </p:cNvCxnSpPr>
            <p:nvPr/>
          </p:nvCxnSpPr>
          <p:spPr bwMode="auto">
            <a:xfrm rot="-5400000">
              <a:off x="1657" y="983"/>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3567" name="_s17425"/>
            <p:cNvCxnSpPr>
              <a:cxnSpLocks noChangeShapeType="1"/>
              <a:stCxn id="23577" idx="0"/>
              <a:endCxn id="23573" idx="2"/>
            </p:cNvCxnSpPr>
            <p:nvPr/>
          </p:nvCxnSpPr>
          <p:spPr bwMode="auto">
            <a:xfrm rot="-5400000">
              <a:off x="1153" y="480"/>
              <a:ext cx="144" cy="1007"/>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68" name="_s17423"/>
            <p:cNvCxnSpPr>
              <a:cxnSpLocks noChangeShapeType="1"/>
              <a:stCxn id="23576" idx="0"/>
              <a:endCxn id="23572" idx="2"/>
            </p:cNvCxnSpPr>
            <p:nvPr/>
          </p:nvCxnSpPr>
          <p:spPr bwMode="auto">
            <a:xfrm rot="5400000" flipH="1">
              <a:off x="8455" y="-1715"/>
              <a:ext cx="144" cy="4533"/>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69" name="_s17421"/>
            <p:cNvCxnSpPr>
              <a:cxnSpLocks noChangeShapeType="1"/>
              <a:stCxn id="23575" idx="0"/>
              <a:endCxn id="23572" idx="2"/>
            </p:cNvCxnSpPr>
            <p:nvPr/>
          </p:nvCxnSpPr>
          <p:spPr bwMode="auto">
            <a:xfrm rot="5400000" flipH="1">
              <a:off x="6945" y="-205"/>
              <a:ext cx="144" cy="1513"/>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70" name="_s17420"/>
            <p:cNvCxnSpPr>
              <a:cxnSpLocks noChangeShapeType="1"/>
              <a:stCxn id="23574" idx="0"/>
              <a:endCxn id="23572" idx="2"/>
            </p:cNvCxnSpPr>
            <p:nvPr/>
          </p:nvCxnSpPr>
          <p:spPr bwMode="auto">
            <a:xfrm rot="-5400000">
              <a:off x="5433" y="-203"/>
              <a:ext cx="144" cy="1510"/>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3571" name="_s17419"/>
            <p:cNvCxnSpPr>
              <a:cxnSpLocks noChangeShapeType="1"/>
              <a:stCxn id="23573" idx="0"/>
              <a:endCxn id="23572" idx="2"/>
            </p:cNvCxnSpPr>
            <p:nvPr/>
          </p:nvCxnSpPr>
          <p:spPr bwMode="auto">
            <a:xfrm rot="-5400000">
              <a:off x="3922" y="-1714"/>
              <a:ext cx="144" cy="4532"/>
            </a:xfrm>
            <a:prstGeom prst="bentConnector3">
              <a:avLst>
                <a:gd name="adj1" fmla="val 1579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23572" name="_s17415"/>
            <p:cNvSpPr>
              <a:spLocks noChangeArrowheads="1"/>
            </p:cNvSpPr>
            <p:nvPr/>
          </p:nvSpPr>
          <p:spPr bwMode="auto">
            <a:xfrm>
              <a:off x="5827" y="192"/>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Men age</a:t>
              </a:r>
            </a:p>
            <a:p>
              <a:pPr algn="ctr"/>
              <a:r>
                <a:rPr lang="en-US" sz="1000"/>
                <a:t> 50-60</a:t>
              </a:r>
            </a:p>
            <a:p>
              <a:pPr algn="ctr"/>
              <a:r>
                <a:rPr lang="en-US" sz="1000"/>
                <a:t> in study</a:t>
              </a:r>
            </a:p>
          </p:txBody>
        </p:sp>
        <p:sp>
          <p:nvSpPr>
            <p:cNvPr id="23573" name="_s17416"/>
            <p:cNvSpPr>
              <a:spLocks noChangeArrowheads="1"/>
            </p:cNvSpPr>
            <p:nvPr/>
          </p:nvSpPr>
          <p:spPr bwMode="auto">
            <a:xfrm>
              <a:off x="1295" y="62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Caucasians</a:t>
              </a:r>
            </a:p>
          </p:txBody>
        </p:sp>
        <p:sp>
          <p:nvSpPr>
            <p:cNvPr id="23574" name="_s17417"/>
            <p:cNvSpPr>
              <a:spLocks noChangeArrowheads="1"/>
            </p:cNvSpPr>
            <p:nvPr/>
          </p:nvSpPr>
          <p:spPr bwMode="auto">
            <a:xfrm>
              <a:off x="4317" y="62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Blacks</a:t>
              </a:r>
            </a:p>
          </p:txBody>
        </p:sp>
        <p:sp>
          <p:nvSpPr>
            <p:cNvPr id="23575" name="_s17418"/>
            <p:cNvSpPr>
              <a:spLocks noChangeArrowheads="1"/>
            </p:cNvSpPr>
            <p:nvPr/>
          </p:nvSpPr>
          <p:spPr bwMode="auto">
            <a:xfrm>
              <a:off x="7339" y="62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Asians</a:t>
              </a:r>
            </a:p>
          </p:txBody>
        </p:sp>
        <p:sp>
          <p:nvSpPr>
            <p:cNvPr id="23576" name="_s17422"/>
            <p:cNvSpPr>
              <a:spLocks noChangeArrowheads="1"/>
            </p:cNvSpPr>
            <p:nvPr/>
          </p:nvSpPr>
          <p:spPr bwMode="auto">
            <a:xfrm>
              <a:off x="10360" y="624"/>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Hispanics</a:t>
              </a:r>
            </a:p>
          </p:txBody>
        </p:sp>
        <p:sp>
          <p:nvSpPr>
            <p:cNvPr id="23577" name="_s17424"/>
            <p:cNvSpPr>
              <a:spLocks noChangeArrowheads="1"/>
            </p:cNvSpPr>
            <p:nvPr/>
          </p:nvSpPr>
          <p:spPr bwMode="auto">
            <a:xfrm>
              <a:off x="288" y="1056"/>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A</a:t>
              </a:r>
            </a:p>
          </p:txBody>
        </p:sp>
        <p:sp>
          <p:nvSpPr>
            <p:cNvPr id="23578" name="_s17426"/>
            <p:cNvSpPr>
              <a:spLocks noChangeArrowheads="1"/>
            </p:cNvSpPr>
            <p:nvPr/>
          </p:nvSpPr>
          <p:spPr bwMode="auto">
            <a:xfrm>
              <a:off x="1295" y="1056"/>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B</a:t>
              </a:r>
            </a:p>
          </p:txBody>
        </p:sp>
        <p:sp>
          <p:nvSpPr>
            <p:cNvPr id="23579" name="_s17428"/>
            <p:cNvSpPr>
              <a:spLocks noChangeArrowheads="1"/>
            </p:cNvSpPr>
            <p:nvPr/>
          </p:nvSpPr>
          <p:spPr bwMode="auto">
            <a:xfrm>
              <a:off x="2302" y="1056"/>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C</a:t>
              </a:r>
            </a:p>
          </p:txBody>
        </p:sp>
        <p:sp>
          <p:nvSpPr>
            <p:cNvPr id="23580" name="_s17430"/>
            <p:cNvSpPr>
              <a:spLocks noChangeArrowheads="1"/>
            </p:cNvSpPr>
            <p:nvPr/>
          </p:nvSpPr>
          <p:spPr bwMode="auto">
            <a:xfrm>
              <a:off x="3310" y="1056"/>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A</a:t>
              </a:r>
            </a:p>
          </p:txBody>
        </p:sp>
        <p:sp>
          <p:nvSpPr>
            <p:cNvPr id="23581" name="_s17432"/>
            <p:cNvSpPr>
              <a:spLocks noChangeArrowheads="1"/>
            </p:cNvSpPr>
            <p:nvPr/>
          </p:nvSpPr>
          <p:spPr bwMode="auto">
            <a:xfrm>
              <a:off x="4318" y="1056"/>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B</a:t>
              </a:r>
            </a:p>
          </p:txBody>
        </p:sp>
        <p:sp>
          <p:nvSpPr>
            <p:cNvPr id="23582" name="_s17434"/>
            <p:cNvSpPr>
              <a:spLocks noChangeArrowheads="1"/>
            </p:cNvSpPr>
            <p:nvPr/>
          </p:nvSpPr>
          <p:spPr bwMode="auto">
            <a:xfrm>
              <a:off x="5325" y="1056"/>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C</a:t>
              </a:r>
            </a:p>
          </p:txBody>
        </p:sp>
        <p:sp>
          <p:nvSpPr>
            <p:cNvPr id="23583" name="_s17436"/>
            <p:cNvSpPr>
              <a:spLocks noChangeArrowheads="1"/>
            </p:cNvSpPr>
            <p:nvPr/>
          </p:nvSpPr>
          <p:spPr bwMode="auto">
            <a:xfrm>
              <a:off x="6333" y="1056"/>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A</a:t>
              </a:r>
            </a:p>
          </p:txBody>
        </p:sp>
        <p:sp>
          <p:nvSpPr>
            <p:cNvPr id="23584" name="_s17438"/>
            <p:cNvSpPr>
              <a:spLocks noChangeArrowheads="1"/>
            </p:cNvSpPr>
            <p:nvPr/>
          </p:nvSpPr>
          <p:spPr bwMode="auto">
            <a:xfrm>
              <a:off x="7341" y="1056"/>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B</a:t>
              </a:r>
            </a:p>
          </p:txBody>
        </p:sp>
        <p:sp>
          <p:nvSpPr>
            <p:cNvPr id="23585" name="_s17440"/>
            <p:cNvSpPr>
              <a:spLocks noChangeArrowheads="1"/>
            </p:cNvSpPr>
            <p:nvPr/>
          </p:nvSpPr>
          <p:spPr bwMode="auto">
            <a:xfrm>
              <a:off x="8348" y="1056"/>
              <a:ext cx="862"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C</a:t>
              </a:r>
            </a:p>
          </p:txBody>
        </p:sp>
        <p:sp>
          <p:nvSpPr>
            <p:cNvPr id="23586" name="_s17442"/>
            <p:cNvSpPr>
              <a:spLocks noChangeArrowheads="1"/>
            </p:cNvSpPr>
            <p:nvPr/>
          </p:nvSpPr>
          <p:spPr bwMode="auto">
            <a:xfrm>
              <a:off x="9354" y="1056"/>
              <a:ext cx="862"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A</a:t>
              </a:r>
            </a:p>
          </p:txBody>
        </p:sp>
        <p:sp>
          <p:nvSpPr>
            <p:cNvPr id="23587" name="_s17444"/>
            <p:cNvSpPr>
              <a:spLocks noChangeArrowheads="1"/>
            </p:cNvSpPr>
            <p:nvPr/>
          </p:nvSpPr>
          <p:spPr bwMode="auto">
            <a:xfrm>
              <a:off x="10360" y="1056"/>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B</a:t>
              </a:r>
            </a:p>
          </p:txBody>
        </p:sp>
        <p:sp>
          <p:nvSpPr>
            <p:cNvPr id="23588" name="_s17446"/>
            <p:cNvSpPr>
              <a:spLocks noChangeArrowheads="1"/>
            </p:cNvSpPr>
            <p:nvPr/>
          </p:nvSpPr>
          <p:spPr bwMode="auto">
            <a:xfrm>
              <a:off x="11368" y="1056"/>
              <a:ext cx="863"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000"/>
                <a:t>C</a:t>
              </a:r>
            </a:p>
          </p:txBody>
        </p:sp>
      </p:grpSp>
    </p:spTree>
    <p:extLst>
      <p:ext uri="{BB962C8B-B14F-4D97-AF65-F5344CB8AC3E}">
        <p14:creationId xmlns:p14="http://schemas.microsoft.com/office/powerpoint/2010/main" val="480586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2272"/>
            <a:ext cx="7691719" cy="803691"/>
          </a:xfrm>
        </p:spPr>
        <p:txBody>
          <a:bodyPr/>
          <a:lstStyle/>
          <a:p>
            <a:r>
              <a:rPr lang="en-US" dirty="0" smtClean="0"/>
              <a:t>How many?</a:t>
            </a:r>
            <a:endParaRPr lang="en-US" dirty="0"/>
          </a:p>
        </p:txBody>
      </p:sp>
      <p:sp>
        <p:nvSpPr>
          <p:cNvPr id="4" name="TextBox 3"/>
          <p:cNvSpPr txBox="1"/>
          <p:nvPr/>
        </p:nvSpPr>
        <p:spPr>
          <a:xfrm>
            <a:off x="726141" y="2052860"/>
            <a:ext cx="8134248"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3200" dirty="0"/>
              <a:t>1,000(.80) = 800 surveys to the upper level.</a:t>
            </a:r>
          </a:p>
          <a:p>
            <a:pPr algn="ctr"/>
            <a:endParaRPr lang="en-US" sz="3200" dirty="0"/>
          </a:p>
        </p:txBody>
      </p:sp>
      <p:sp>
        <p:nvSpPr>
          <p:cNvPr id="7" name="TextBox 6"/>
          <p:cNvSpPr txBox="1"/>
          <p:nvPr/>
        </p:nvSpPr>
        <p:spPr>
          <a:xfrm>
            <a:off x="726141" y="3340860"/>
            <a:ext cx="8134248"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3200" dirty="0"/>
              <a:t>1,000(</a:t>
            </a:r>
            <a:r>
              <a:rPr lang="en-US" sz="3200" dirty="0" smtClean="0"/>
              <a:t>.04) = 40 surveys to the luxury suites.</a:t>
            </a:r>
            <a:endParaRPr lang="en-US" sz="3200" dirty="0"/>
          </a:p>
          <a:p>
            <a:pPr algn="ctr"/>
            <a:endParaRPr lang="en-US" sz="3200" dirty="0"/>
          </a:p>
        </p:txBody>
      </p:sp>
      <p:sp>
        <p:nvSpPr>
          <p:cNvPr id="8" name="TextBox 7"/>
          <p:cNvSpPr txBox="1"/>
          <p:nvPr/>
        </p:nvSpPr>
        <p:spPr>
          <a:xfrm>
            <a:off x="726141" y="4686591"/>
            <a:ext cx="8134248"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US" sz="3200" dirty="0"/>
              <a:t>1,000(</a:t>
            </a:r>
            <a:r>
              <a:rPr lang="en-US" sz="3200" dirty="0" smtClean="0"/>
              <a:t>.16) = 160 surveys to the floor level.</a:t>
            </a:r>
            <a:endParaRPr lang="en-US" sz="3200" dirty="0"/>
          </a:p>
          <a:p>
            <a:pPr algn="ctr"/>
            <a:endParaRPr lang="en-US" sz="3200" dirty="0"/>
          </a:p>
        </p:txBody>
      </p:sp>
      <p:sp>
        <p:nvSpPr>
          <p:cNvPr id="9" name="TextBox 8"/>
          <p:cNvSpPr txBox="1"/>
          <p:nvPr/>
        </p:nvSpPr>
        <p:spPr>
          <a:xfrm>
            <a:off x="1731636" y="1173870"/>
            <a:ext cx="6087123"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Lets use 80%, 4% and 16% to simplify things.</a:t>
            </a:r>
            <a:endParaRPr lang="en-US" sz="2400" dirty="0"/>
          </a:p>
        </p:txBody>
      </p:sp>
    </p:spTree>
    <p:extLst>
      <p:ext uri="{BB962C8B-B14F-4D97-AF65-F5344CB8AC3E}">
        <p14:creationId xmlns:p14="http://schemas.microsoft.com/office/powerpoint/2010/main" val="409222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atin typeface="Arial" charset="0"/>
              </a:rPr>
              <a:t>Control—Blocks—matched pair</a:t>
            </a:r>
          </a:p>
        </p:txBody>
      </p:sp>
      <p:sp>
        <p:nvSpPr>
          <p:cNvPr id="19461" name="Rectangle 5"/>
          <p:cNvSpPr>
            <a:spLocks noGrp="1" noChangeArrowheads="1"/>
          </p:cNvSpPr>
          <p:nvPr>
            <p:ph type="body" sz="half" idx="2"/>
          </p:nvPr>
        </p:nvSpPr>
        <p:spPr/>
        <p:txBody>
          <a:bodyPr>
            <a:normAutofit fontScale="92500"/>
          </a:bodyPr>
          <a:lstStyle/>
          <a:p>
            <a:pPr eaLnBrk="1" hangingPunct="1"/>
            <a:r>
              <a:rPr lang="en-US" sz="2800">
                <a:latin typeface="Arial" charset="0"/>
              </a:rPr>
              <a:t>Blocks that are size two are called </a:t>
            </a:r>
            <a:r>
              <a:rPr lang="ja-JP" altLang="en-US" sz="2800">
                <a:latin typeface="Arial" charset="0"/>
              </a:rPr>
              <a:t>“</a:t>
            </a:r>
            <a:r>
              <a:rPr lang="en-US" sz="2800">
                <a:latin typeface="Arial" charset="0"/>
              </a:rPr>
              <a:t>matched pair.</a:t>
            </a:r>
            <a:r>
              <a:rPr lang="ja-JP" altLang="en-US" sz="2800">
                <a:latin typeface="Arial" charset="0"/>
              </a:rPr>
              <a:t>”</a:t>
            </a:r>
            <a:endParaRPr lang="en-US" sz="2800">
              <a:latin typeface="Arial" charset="0"/>
            </a:endParaRPr>
          </a:p>
          <a:p>
            <a:pPr lvl="1" eaLnBrk="1" hangingPunct="1"/>
            <a:r>
              <a:rPr lang="en-US" sz="2400">
                <a:latin typeface="Arial" charset="0"/>
                <a:ea typeface="ＭＳ Ｐゴシック" charset="0"/>
              </a:rPr>
              <a:t>Twins are the best example of a matched pair.</a:t>
            </a:r>
          </a:p>
          <a:p>
            <a:pPr lvl="1" eaLnBrk="1" hangingPunct="1"/>
            <a:r>
              <a:rPr lang="en-US" sz="2400">
                <a:latin typeface="Arial" charset="0"/>
                <a:ea typeface="ＭＳ Ｐゴシック" charset="0"/>
              </a:rPr>
              <a:t>If two people have the same blood pressure.</a:t>
            </a:r>
          </a:p>
          <a:p>
            <a:pPr lvl="1" eaLnBrk="1" hangingPunct="1"/>
            <a:r>
              <a:rPr lang="en-US" sz="2400">
                <a:latin typeface="Arial" charset="0"/>
                <a:ea typeface="ＭＳ Ｐゴシック" charset="0"/>
              </a:rPr>
              <a:t>Sometimes the matched pair is the same person.</a:t>
            </a:r>
          </a:p>
          <a:p>
            <a:pPr lvl="1" eaLnBrk="1" hangingPunct="1"/>
            <a:endParaRPr lang="en-US" sz="2400">
              <a:latin typeface="Arial" charset="0"/>
              <a:ea typeface="ＭＳ Ｐゴシック" charset="0"/>
            </a:endParaRPr>
          </a:p>
        </p:txBody>
      </p:sp>
      <p:pic>
        <p:nvPicPr>
          <p:cNvPr id="8" name="Content Placeholder 7" descr="Picture 4.png"/>
          <p:cNvPicPr>
            <a:picLocks noGrp="1" noChangeAspect="1"/>
          </p:cNvPicPr>
          <p:nvPr>
            <p:ph sz="half" idx="1"/>
          </p:nvPr>
        </p:nvPicPr>
        <p:blipFill>
          <a:blip r:embed="rId2">
            <a:extLst>
              <a:ext uri="{28A0092B-C50C-407E-A947-70E740481C1C}">
                <a14:useLocalDpi xmlns:a14="http://schemas.microsoft.com/office/drawing/2010/main" val="0"/>
              </a:ext>
            </a:extLst>
          </a:blip>
          <a:srcRect l="-15242" r="-15242"/>
          <a:stretch>
            <a:fillRect/>
          </a:stretch>
        </p:blipFill>
        <p:spPr/>
      </p:pic>
    </p:spTree>
    <p:extLst>
      <p:ext uri="{BB962C8B-B14F-4D97-AF65-F5344CB8AC3E}">
        <p14:creationId xmlns:p14="http://schemas.microsoft.com/office/powerpoint/2010/main" val="3531989497"/>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animEffect transition="in" filter="blinds(horizontal)">
                                      <p:cBhvr>
                                        <p:cTn id="7" dur="500"/>
                                        <p:tgtEl>
                                          <p:spTgt spid="1946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461">
                                            <p:txEl>
                                              <p:pRg st="1" end="1"/>
                                            </p:txEl>
                                          </p:spTgt>
                                        </p:tgtEl>
                                        <p:attrNameLst>
                                          <p:attrName>style.visibility</p:attrName>
                                        </p:attrNameLst>
                                      </p:cBhvr>
                                      <p:to>
                                        <p:strVal val="visible"/>
                                      </p:to>
                                    </p:set>
                                    <p:animEffect transition="in" filter="dissolve">
                                      <p:cBhvr>
                                        <p:cTn id="12" dur="500"/>
                                        <p:tgtEl>
                                          <p:spTgt spid="1946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9461">
                                            <p:txEl>
                                              <p:pRg st="2" end="2"/>
                                            </p:txEl>
                                          </p:spTgt>
                                        </p:tgtEl>
                                        <p:attrNameLst>
                                          <p:attrName>style.visibility</p:attrName>
                                        </p:attrNameLst>
                                      </p:cBhvr>
                                      <p:to>
                                        <p:strVal val="visible"/>
                                      </p:to>
                                    </p:set>
                                    <p:animEffect transition="in" filter="checkerboard(across)">
                                      <p:cBhvr>
                                        <p:cTn id="17" dur="500"/>
                                        <p:tgtEl>
                                          <p:spTgt spid="19461">
                                            <p:txEl>
                                              <p:pRg st="2" end="2"/>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19461">
                                            <p:txEl>
                                              <p:pRg st="3" end="3"/>
                                            </p:txEl>
                                          </p:spTgt>
                                        </p:tgtEl>
                                        <p:attrNameLst>
                                          <p:attrName>style.visibility</p:attrName>
                                        </p:attrNameLst>
                                      </p:cBhvr>
                                      <p:to>
                                        <p:strVal val="visible"/>
                                      </p:to>
                                    </p:set>
                                    <p:animEffect transition="in" filter="checkerboard(across)">
                                      <p:cBhvr>
                                        <p:cTn id="20" dur="500"/>
                                        <p:tgtEl>
                                          <p:spTgt spid="19461">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atin typeface="Arial" charset="0"/>
              </a:rPr>
              <a:t>Three major designs </a:t>
            </a:r>
          </a:p>
        </p:txBody>
      </p:sp>
      <p:sp>
        <p:nvSpPr>
          <p:cNvPr id="21507" name="Rectangle 3"/>
          <p:cNvSpPr>
            <a:spLocks noGrp="1" noChangeArrowheads="1"/>
          </p:cNvSpPr>
          <p:nvPr>
            <p:ph type="body" idx="1"/>
          </p:nvPr>
        </p:nvSpPr>
        <p:spPr/>
        <p:txBody>
          <a:bodyPr/>
          <a:lstStyle/>
          <a:p>
            <a:pPr eaLnBrk="1" hangingPunct="1">
              <a:lnSpc>
                <a:spcPct val="90000"/>
              </a:lnSpc>
            </a:pPr>
            <a:r>
              <a:rPr lang="en-US">
                <a:latin typeface="Arial" charset="0"/>
              </a:rPr>
              <a:t>1 Group split into two or more groups for your experiment.</a:t>
            </a:r>
          </a:p>
          <a:p>
            <a:pPr eaLnBrk="1" hangingPunct="1">
              <a:lnSpc>
                <a:spcPct val="90000"/>
              </a:lnSpc>
            </a:pPr>
            <a:r>
              <a:rPr lang="en-US">
                <a:latin typeface="Arial" charset="0"/>
              </a:rPr>
              <a:t>Blocks</a:t>
            </a:r>
          </a:p>
          <a:p>
            <a:pPr eaLnBrk="1" hangingPunct="1">
              <a:lnSpc>
                <a:spcPct val="90000"/>
              </a:lnSpc>
            </a:pPr>
            <a:r>
              <a:rPr lang="en-US">
                <a:latin typeface="Arial" charset="0"/>
              </a:rPr>
              <a:t>Matched pair—a form of a block.</a:t>
            </a:r>
          </a:p>
          <a:p>
            <a:pPr eaLnBrk="1" hangingPunct="1">
              <a:lnSpc>
                <a:spcPct val="90000"/>
              </a:lnSpc>
              <a:buFontTx/>
              <a:buNone/>
            </a:pPr>
            <a:endParaRPr lang="en-US">
              <a:latin typeface="Arial" charset="0"/>
            </a:endParaRPr>
          </a:p>
          <a:p>
            <a:pPr eaLnBrk="1" hangingPunct="1">
              <a:lnSpc>
                <a:spcPct val="90000"/>
              </a:lnSpc>
              <a:buFontTx/>
              <a:buNone/>
            </a:pPr>
            <a:r>
              <a:rPr lang="en-US">
                <a:latin typeface="Arial" charset="0"/>
              </a:rPr>
              <a:t>The reality is Blocking is used almost every time. Either you have 1 big block, blocks of your choosing, or blocks of size 2 called matched pairs.</a:t>
            </a:r>
          </a:p>
        </p:txBody>
      </p:sp>
    </p:spTree>
    <p:extLst>
      <p:ext uri="{BB962C8B-B14F-4D97-AF65-F5344CB8AC3E}">
        <p14:creationId xmlns:p14="http://schemas.microsoft.com/office/powerpoint/2010/main" val="337628961"/>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amond(in)">
                                      <p:cBhvr>
                                        <p:cTn id="17" dur="2000"/>
                                        <p:tgtEl>
                                          <p:spTgt spid="215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 calcmode="lin" valueType="num">
                                      <p:cBhvr additive="base">
                                        <p:cTn id="22"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pPr eaLnBrk="1" hangingPunct="1"/>
            <a:r>
              <a:rPr lang="en-US">
                <a:latin typeface="Arial" charset="0"/>
              </a:rPr>
              <a:t>Randomization</a:t>
            </a:r>
          </a:p>
        </p:txBody>
      </p:sp>
      <p:sp>
        <p:nvSpPr>
          <p:cNvPr id="26627" name="Rectangle 5"/>
          <p:cNvSpPr>
            <a:spLocks noGrp="1" noChangeArrowheads="1"/>
          </p:cNvSpPr>
          <p:nvPr>
            <p:ph type="body" sz="half" idx="1"/>
          </p:nvPr>
        </p:nvSpPr>
        <p:spPr/>
        <p:txBody>
          <a:bodyPr>
            <a:normAutofit lnSpcReduction="10000"/>
          </a:bodyPr>
          <a:lstStyle/>
          <a:p>
            <a:pPr eaLnBrk="1" hangingPunct="1"/>
            <a:r>
              <a:rPr lang="en-US" sz="2800">
                <a:latin typeface="Arial" charset="0"/>
              </a:rPr>
              <a:t>Concept is treatment groups are randomly assigned.</a:t>
            </a:r>
          </a:p>
          <a:p>
            <a:pPr eaLnBrk="1" hangingPunct="1"/>
            <a:r>
              <a:rPr lang="en-US" sz="2800">
                <a:latin typeface="Arial" charset="0"/>
              </a:rPr>
              <a:t>Randomization, or the theory behind it, is to eliminate bias.</a:t>
            </a:r>
          </a:p>
          <a:p>
            <a:pPr eaLnBrk="1" hangingPunct="1"/>
            <a:r>
              <a:rPr lang="en-US" sz="2800">
                <a:latin typeface="Arial" charset="0"/>
              </a:rPr>
              <a:t>There are many, unlimited ways to randomize.</a:t>
            </a:r>
          </a:p>
        </p:txBody>
      </p:sp>
      <p:pic>
        <p:nvPicPr>
          <p:cNvPr id="26628" name="Picture 7" descr="MCj03115300000[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791200" y="2951163"/>
            <a:ext cx="1752600" cy="1822450"/>
          </a:xfrm>
        </p:spPr>
      </p:pic>
    </p:spTree>
    <p:extLst>
      <p:ext uri="{BB962C8B-B14F-4D97-AF65-F5344CB8AC3E}">
        <p14:creationId xmlns:p14="http://schemas.microsoft.com/office/powerpoint/2010/main" val="3763992907"/>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pPr eaLnBrk="1" hangingPunct="1"/>
            <a:r>
              <a:rPr lang="en-US">
                <a:latin typeface="Arial" charset="0"/>
              </a:rPr>
              <a:t>Other ways to randomize</a:t>
            </a:r>
          </a:p>
        </p:txBody>
      </p:sp>
      <p:sp>
        <p:nvSpPr>
          <p:cNvPr id="27651" name="Rectangle 5"/>
          <p:cNvSpPr>
            <a:spLocks noGrp="1" noChangeArrowheads="1"/>
          </p:cNvSpPr>
          <p:nvPr>
            <p:ph type="body" sz="half" idx="1"/>
          </p:nvPr>
        </p:nvSpPr>
        <p:spPr/>
        <p:txBody>
          <a:bodyPr/>
          <a:lstStyle/>
          <a:p>
            <a:pPr eaLnBrk="1" hangingPunct="1"/>
            <a:r>
              <a:rPr lang="en-US">
                <a:latin typeface="Arial" charset="0"/>
              </a:rPr>
              <a:t>Dice</a:t>
            </a:r>
          </a:p>
          <a:p>
            <a:pPr eaLnBrk="1" hangingPunct="1"/>
            <a:r>
              <a:rPr lang="en-US">
                <a:latin typeface="Arial" charset="0"/>
              </a:rPr>
              <a:t>Names in a hat</a:t>
            </a:r>
          </a:p>
          <a:p>
            <a:pPr eaLnBrk="1" hangingPunct="1"/>
            <a:r>
              <a:rPr lang="en-US">
                <a:latin typeface="Arial" charset="0"/>
              </a:rPr>
              <a:t>Random numbers.</a:t>
            </a:r>
          </a:p>
          <a:p>
            <a:pPr eaLnBrk="1" hangingPunct="1"/>
            <a:r>
              <a:rPr lang="en-US">
                <a:latin typeface="Arial" charset="0"/>
              </a:rPr>
              <a:t>Count 1-3 and put in groups.</a:t>
            </a:r>
          </a:p>
          <a:p>
            <a:pPr eaLnBrk="1" hangingPunct="1"/>
            <a:r>
              <a:rPr lang="en-US">
                <a:latin typeface="Arial" charset="0"/>
              </a:rPr>
              <a:t>Flip coin.</a:t>
            </a:r>
          </a:p>
        </p:txBody>
      </p:sp>
      <p:pic>
        <p:nvPicPr>
          <p:cNvPr id="7" name="Picture 6" descr="Picture 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81200"/>
            <a:ext cx="44910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856349"/>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atin typeface="Arial" charset="0"/>
              </a:rPr>
              <a:t>Replication</a:t>
            </a:r>
          </a:p>
        </p:txBody>
      </p:sp>
      <p:sp>
        <p:nvSpPr>
          <p:cNvPr id="26627" name="Rectangle 3"/>
          <p:cNvSpPr>
            <a:spLocks noGrp="1" noChangeArrowheads="1"/>
          </p:cNvSpPr>
          <p:nvPr>
            <p:ph type="body" idx="1"/>
          </p:nvPr>
        </p:nvSpPr>
        <p:spPr/>
        <p:txBody>
          <a:bodyPr/>
          <a:lstStyle/>
          <a:p>
            <a:pPr eaLnBrk="1" hangingPunct="1"/>
            <a:r>
              <a:rPr lang="en-US">
                <a:latin typeface="Arial" charset="0"/>
              </a:rPr>
              <a:t>There are two meanings of replication.</a:t>
            </a:r>
          </a:p>
          <a:p>
            <a:pPr lvl="1" eaLnBrk="1" hangingPunct="1"/>
            <a:r>
              <a:rPr lang="en-US">
                <a:latin typeface="Arial" charset="0"/>
                <a:ea typeface="ＭＳ Ｐゴシック" charset="0"/>
              </a:rPr>
              <a:t>The First is that there are an adequate number of samples in your study.</a:t>
            </a:r>
          </a:p>
          <a:p>
            <a:pPr lvl="1" eaLnBrk="1" hangingPunct="1"/>
            <a:r>
              <a:rPr lang="en-US">
                <a:latin typeface="Arial" charset="0"/>
                <a:ea typeface="ＭＳ Ｐゴシック" charset="0"/>
              </a:rPr>
              <a:t>The next is that similar studies looking for the same relationship done by different parties yield the same result consistently.</a:t>
            </a:r>
          </a:p>
        </p:txBody>
      </p:sp>
    </p:spTree>
    <p:extLst>
      <p:ext uri="{BB962C8B-B14F-4D97-AF65-F5344CB8AC3E}">
        <p14:creationId xmlns:p14="http://schemas.microsoft.com/office/powerpoint/2010/main" val="466943038"/>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checkerboard(across)">
                                      <p:cBhvr>
                                        <p:cTn id="7" dur="500"/>
                                        <p:tgtEl>
                                          <p:spTgt spid="26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Effect transition="in" filter="dissolve">
                                      <p:cBhvr>
                                        <p:cTn id="12" dur="500"/>
                                        <p:tgtEl>
                                          <p:spTgt spid="266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6627">
                                            <p:txEl>
                                              <p:pRg st="1" end="1"/>
                                            </p:txEl>
                                          </p:spTgt>
                                        </p:tgtEl>
                                        <p:attrNameLst>
                                          <p:attrName>style.visibility</p:attrName>
                                        </p:attrNameLst>
                                      </p:cBhvr>
                                      <p:to>
                                        <p:strVal val="visible"/>
                                      </p:to>
                                    </p:set>
                                    <p:anim calcmode="lin" valueType="num">
                                      <p:cBhvr additive="base">
                                        <p:cTn id="17"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Effect transition="in" filter="diamond(in)">
                                      <p:cBhvr>
                                        <p:cTn id="23" dur="20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pPr eaLnBrk="1" hangingPunct="1"/>
            <a:r>
              <a:rPr lang="en-US">
                <a:latin typeface="Arial" charset="0"/>
              </a:rPr>
              <a:t>Notes</a:t>
            </a:r>
          </a:p>
        </p:txBody>
      </p:sp>
      <p:sp>
        <p:nvSpPr>
          <p:cNvPr id="27653" name="Rectangle 5"/>
          <p:cNvSpPr>
            <a:spLocks noGrp="1" noChangeArrowheads="1"/>
          </p:cNvSpPr>
          <p:nvPr>
            <p:ph type="body" sz="half" idx="1"/>
          </p:nvPr>
        </p:nvSpPr>
        <p:spPr/>
        <p:txBody>
          <a:bodyPr>
            <a:normAutofit lnSpcReduction="10000"/>
          </a:bodyPr>
          <a:lstStyle/>
          <a:p>
            <a:pPr eaLnBrk="1" hangingPunct="1"/>
            <a:r>
              <a:rPr lang="en-US" sz="2400">
                <a:latin typeface="Arial" charset="0"/>
              </a:rPr>
              <a:t>Double blind</a:t>
            </a:r>
          </a:p>
          <a:p>
            <a:pPr lvl="1" eaLnBrk="1" hangingPunct="1"/>
            <a:r>
              <a:rPr lang="en-US" sz="2000">
                <a:latin typeface="Arial" charset="0"/>
                <a:ea typeface="ＭＳ Ｐゴシック" charset="0"/>
              </a:rPr>
              <a:t>The subjects AND the evaluators both do not know the treatments given.</a:t>
            </a:r>
          </a:p>
          <a:p>
            <a:pPr lvl="1" eaLnBrk="1" hangingPunct="1"/>
            <a:r>
              <a:rPr lang="en-US" sz="2000">
                <a:latin typeface="Arial" charset="0"/>
                <a:ea typeface="ＭＳ Ｐゴシック" charset="0"/>
              </a:rPr>
              <a:t>WHY?</a:t>
            </a:r>
          </a:p>
          <a:p>
            <a:pPr lvl="1" eaLnBrk="1" hangingPunct="1"/>
            <a:r>
              <a:rPr lang="en-US" sz="2000">
                <a:latin typeface="Arial" charset="0"/>
                <a:ea typeface="ＭＳ Ｐゴシック" charset="0"/>
              </a:rPr>
              <a:t>Who must know the treatments?</a:t>
            </a:r>
          </a:p>
          <a:p>
            <a:pPr eaLnBrk="1" hangingPunct="1"/>
            <a:r>
              <a:rPr lang="en-US" sz="2400">
                <a:latin typeface="Arial" charset="0"/>
              </a:rPr>
              <a:t>Beware of observational studies that are passed on as experiments—see notes.</a:t>
            </a:r>
          </a:p>
        </p:txBody>
      </p:sp>
      <p:pic>
        <p:nvPicPr>
          <p:cNvPr id="27655" name="Picture 7" descr="MCj00890860000[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43625" y="2967038"/>
            <a:ext cx="1047750" cy="1792287"/>
          </a:xfrm>
        </p:spPr>
      </p:pic>
    </p:spTree>
    <p:extLst>
      <p:ext uri="{BB962C8B-B14F-4D97-AF65-F5344CB8AC3E}">
        <p14:creationId xmlns:p14="http://schemas.microsoft.com/office/powerpoint/2010/main" val="2534413107"/>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Effect transition="in" filter="dissolve">
                                      <p:cBhvr>
                                        <p:cTn id="7" dur="500"/>
                                        <p:tgtEl>
                                          <p:spTgt spid="276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7655"/>
                                        </p:tgtEl>
                                        <p:attrNameLst>
                                          <p:attrName>style.visibility</p:attrName>
                                        </p:attrNameLst>
                                      </p:cBhvr>
                                      <p:to>
                                        <p:strVal val="visible"/>
                                      </p:to>
                                    </p:set>
                                    <p:animEffect transition="in" filter="diamond(in)">
                                      <p:cBhvr>
                                        <p:cTn id="12" dur="2000"/>
                                        <p:tgtEl>
                                          <p:spTgt spid="276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7653">
                                            <p:txEl>
                                              <p:pRg st="1" end="1"/>
                                            </p:txEl>
                                          </p:spTgt>
                                        </p:tgtEl>
                                        <p:attrNameLst>
                                          <p:attrName>style.visibility</p:attrName>
                                        </p:attrNameLst>
                                      </p:cBhvr>
                                      <p:to>
                                        <p:strVal val="visible"/>
                                      </p:to>
                                    </p:set>
                                    <p:anim calcmode="lin" valueType="num">
                                      <p:cBhvr additive="base">
                                        <p:cTn id="17" dur="5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6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7653">
                                            <p:txEl>
                                              <p:pRg st="2" end="2"/>
                                            </p:txEl>
                                          </p:spTgt>
                                        </p:tgtEl>
                                        <p:attrNameLst>
                                          <p:attrName>style.visibility</p:attrName>
                                        </p:attrNameLst>
                                      </p:cBhvr>
                                      <p:to>
                                        <p:strVal val="visible"/>
                                      </p:to>
                                    </p:set>
                                    <p:anim calcmode="lin" valueType="num">
                                      <p:cBhvr additive="base">
                                        <p:cTn id="23"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7653">
                                            <p:txEl>
                                              <p:pRg st="3" end="3"/>
                                            </p:txEl>
                                          </p:spTgt>
                                        </p:tgtEl>
                                        <p:attrNameLst>
                                          <p:attrName>style.visibility</p:attrName>
                                        </p:attrNameLst>
                                      </p:cBhvr>
                                      <p:to>
                                        <p:strVal val="visible"/>
                                      </p:to>
                                    </p:set>
                                    <p:anim calcmode="lin" valueType="num">
                                      <p:cBhvr additive="base">
                                        <p:cTn id="29" dur="500" fill="hold"/>
                                        <p:tgtEl>
                                          <p:spTgt spid="2765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76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7653">
                                            <p:txEl>
                                              <p:pRg st="4" end="4"/>
                                            </p:txEl>
                                          </p:spTgt>
                                        </p:tgtEl>
                                        <p:attrNameLst>
                                          <p:attrName>style.visibility</p:attrName>
                                        </p:attrNameLst>
                                      </p:cBhvr>
                                      <p:to>
                                        <p:strVal val="visible"/>
                                      </p:to>
                                    </p:set>
                                    <p:animEffect transition="in" filter="dissolve">
                                      <p:cBhvr>
                                        <p:cTn id="35" dur="500"/>
                                        <p:tgtEl>
                                          <p:spTgt spid="276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Design an Experiment</a:t>
            </a:r>
            <a:endParaRPr lang="en-US" dirty="0"/>
          </a:p>
        </p:txBody>
      </p:sp>
      <p:sp>
        <p:nvSpPr>
          <p:cNvPr id="6" name="Content Placeholder 5"/>
          <p:cNvSpPr>
            <a:spLocks noGrp="1"/>
          </p:cNvSpPr>
          <p:nvPr>
            <p:ph idx="1"/>
          </p:nvPr>
        </p:nvSpPr>
        <p:spPr>
          <a:xfrm>
            <a:off x="286169" y="1586753"/>
            <a:ext cx="8585076" cy="4571999"/>
          </a:xfrm>
        </p:spPr>
        <p:style>
          <a:lnRef idx="2">
            <a:schemeClr val="accent5"/>
          </a:lnRef>
          <a:fillRef idx="1">
            <a:schemeClr val="lt1"/>
          </a:fillRef>
          <a:effectRef idx="0">
            <a:schemeClr val="accent5"/>
          </a:effectRef>
          <a:fontRef idx="minor">
            <a:schemeClr val="dk1"/>
          </a:fontRef>
        </p:style>
        <p:txBody>
          <a:bodyPr/>
          <a:lstStyle/>
          <a:p>
            <a:r>
              <a:rPr lang="en-US" dirty="0" smtClean="0"/>
              <a:t>As a group think of an experiment that could be done at Rancho.</a:t>
            </a:r>
          </a:p>
          <a:p>
            <a:r>
              <a:rPr lang="en-US" dirty="0" smtClean="0"/>
              <a:t>Who would you include in your sample?</a:t>
            </a:r>
          </a:p>
          <a:p>
            <a:r>
              <a:rPr lang="en-US" dirty="0" smtClean="0"/>
              <a:t>How would you get your sample?</a:t>
            </a:r>
          </a:p>
          <a:p>
            <a:r>
              <a:rPr lang="en-US" dirty="0" smtClean="0"/>
              <a:t>Would you use a completely randomized design, matched pairs, or a block design?</a:t>
            </a:r>
          </a:p>
          <a:p>
            <a:r>
              <a:rPr lang="en-US" dirty="0" smtClean="0"/>
              <a:t>Would it need to be a blind experiment? Double Blind?</a:t>
            </a:r>
          </a:p>
          <a:p>
            <a:r>
              <a:rPr lang="en-US" dirty="0" smtClean="0"/>
              <a:t>How many treatments would it have?</a:t>
            </a:r>
          </a:p>
        </p:txBody>
      </p:sp>
    </p:spTree>
    <p:extLst>
      <p:ext uri="{BB962C8B-B14F-4D97-AF65-F5344CB8AC3E}">
        <p14:creationId xmlns:p14="http://schemas.microsoft.com/office/powerpoint/2010/main" val="111043178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BLOCKING</a:t>
            </a:r>
            <a:endParaRPr lang="en-US" dirty="0"/>
          </a:p>
        </p:txBody>
      </p:sp>
      <p:sp>
        <p:nvSpPr>
          <p:cNvPr id="5" name="Text Placeholder 4"/>
          <p:cNvSpPr>
            <a:spLocks noGrp="1"/>
          </p:cNvSpPr>
          <p:nvPr>
            <p:ph type="body" idx="1"/>
          </p:nvPr>
        </p:nvSpPr>
        <p:spPr/>
        <p:txBody>
          <a:bodyPr>
            <a:normAutofit fontScale="85000" lnSpcReduction="20000"/>
          </a:bodyPr>
          <a:lstStyle/>
          <a:p>
            <a:r>
              <a:rPr lang="en-US" dirty="0" smtClean="0"/>
              <a:t>Completely Randomized</a:t>
            </a:r>
          </a:p>
          <a:p>
            <a:r>
              <a:rPr lang="en-US" dirty="0" smtClean="0"/>
              <a:t>Block Design</a:t>
            </a:r>
          </a:p>
          <a:p>
            <a:r>
              <a:rPr lang="en-US" dirty="0" smtClean="0"/>
              <a:t>Matched Pairs</a:t>
            </a:r>
            <a:endParaRPr lang="en-US" dirty="0"/>
          </a:p>
        </p:txBody>
      </p:sp>
    </p:spTree>
    <p:extLst>
      <p:ext uri="{BB962C8B-B14F-4D97-AF65-F5344CB8AC3E}">
        <p14:creationId xmlns:p14="http://schemas.microsoft.com/office/powerpoint/2010/main" val="62303243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Mr. Pines Surf Wax</a:t>
            </a:r>
            <a:endParaRPr lang="en-US" dirty="0"/>
          </a:p>
        </p:txBody>
      </p:sp>
      <p:sp>
        <p:nvSpPr>
          <p:cNvPr id="5" name="Vertical Text Placeholder 4"/>
          <p:cNvSpPr>
            <a:spLocks noGrp="1"/>
          </p:cNvSpPr>
          <p:nvPr>
            <p:ph type="body" orient="vert" idx="1"/>
          </p:nvPr>
        </p:nvSpPr>
        <p:spPr>
          <a:xfrm>
            <a:off x="458787" y="2196979"/>
            <a:ext cx="8228013" cy="4661021"/>
          </a:xfrm>
        </p:spPr>
        <p:txBody>
          <a:bodyPr vert="horz" anchor="t">
            <a:noAutofit/>
          </a:bodyPr>
          <a:lstStyle/>
          <a:p>
            <a:r>
              <a:rPr lang="en-US" sz="2800" dirty="0" smtClean="0"/>
              <a:t>Mr. Pines has a brand new surf wax he needs to test out. In order to determine whether his brand of surf wax is worth mass producing he needs to do an experiment comparing it to the current on the market surf wax. In his experiment he has enough money to use 50 subjects. Help Mr. Pines set-up an experiment using a </a:t>
            </a:r>
            <a:r>
              <a:rPr lang="en-US" sz="2800" b="1" dirty="0" smtClean="0"/>
              <a:t>completely randomized design, </a:t>
            </a:r>
            <a:r>
              <a:rPr lang="en-US" sz="2800" dirty="0" smtClean="0"/>
              <a:t>a </a:t>
            </a:r>
            <a:r>
              <a:rPr lang="en-US" sz="2800" b="1" dirty="0" smtClean="0"/>
              <a:t>block design, </a:t>
            </a:r>
            <a:r>
              <a:rPr lang="en-US" sz="2800" dirty="0" smtClean="0"/>
              <a:t>and a </a:t>
            </a:r>
            <a:r>
              <a:rPr lang="en-US" sz="2800" b="1" dirty="0" smtClean="0"/>
              <a:t>matched pairs design.</a:t>
            </a:r>
            <a:r>
              <a:rPr lang="en-US" sz="2800" dirty="0" smtClean="0"/>
              <a:t> He may just choose one of these designs and become a millionaire!</a:t>
            </a:r>
            <a:endParaRPr lang="en-US" sz="2800" dirty="0"/>
          </a:p>
        </p:txBody>
      </p:sp>
    </p:spTree>
    <p:extLst>
      <p:ext uri="{BB962C8B-B14F-4D97-AF65-F5344CB8AC3E}">
        <p14:creationId xmlns:p14="http://schemas.microsoft.com/office/powerpoint/2010/main" val="40169321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8686800" cy="1143000"/>
          </a:xfrm>
        </p:spPr>
        <p:txBody>
          <a:bodyPr/>
          <a:lstStyle/>
          <a:p>
            <a:r>
              <a:rPr lang="en-US" dirty="0" smtClean="0"/>
              <a:t>Completely Randomized Design</a:t>
            </a:r>
            <a:endParaRPr lang="en-US" dirty="0"/>
          </a:p>
        </p:txBody>
      </p:sp>
      <p:sp>
        <p:nvSpPr>
          <p:cNvPr id="4" name="Rectangle 3"/>
          <p:cNvSpPr/>
          <p:nvPr/>
        </p:nvSpPr>
        <p:spPr>
          <a:xfrm>
            <a:off x="636716" y="3579362"/>
            <a:ext cx="1701568"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5" name="TextBox 4"/>
          <p:cNvSpPr txBox="1"/>
          <p:nvPr/>
        </p:nvSpPr>
        <p:spPr>
          <a:xfrm>
            <a:off x="856073" y="3806176"/>
            <a:ext cx="1240319" cy="369332"/>
          </a:xfrm>
          <a:prstGeom prst="rect">
            <a:avLst/>
          </a:prstGeom>
          <a:noFill/>
        </p:spPr>
        <p:txBody>
          <a:bodyPr wrap="none" rtlCol="0">
            <a:spAutoFit/>
          </a:bodyPr>
          <a:lstStyle/>
          <a:p>
            <a:r>
              <a:rPr lang="en-US" dirty="0" smtClean="0"/>
              <a:t>50 subjects</a:t>
            </a:r>
            <a:endParaRPr lang="en-US" dirty="0"/>
          </a:p>
        </p:txBody>
      </p:sp>
      <p:sp>
        <p:nvSpPr>
          <p:cNvPr id="6" name="Rectangle 5"/>
          <p:cNvSpPr/>
          <p:nvPr/>
        </p:nvSpPr>
        <p:spPr>
          <a:xfrm>
            <a:off x="4144141" y="2756402"/>
            <a:ext cx="1842671"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7" name="TextBox 6"/>
          <p:cNvSpPr txBox="1"/>
          <p:nvPr/>
        </p:nvSpPr>
        <p:spPr>
          <a:xfrm>
            <a:off x="4515307" y="2774968"/>
            <a:ext cx="1471505" cy="646331"/>
          </a:xfrm>
          <a:prstGeom prst="rect">
            <a:avLst/>
          </a:prstGeom>
          <a:noFill/>
        </p:spPr>
        <p:txBody>
          <a:bodyPr wrap="square" rtlCol="0">
            <a:spAutoFit/>
          </a:bodyPr>
          <a:lstStyle/>
          <a:p>
            <a:r>
              <a:rPr lang="en-US" dirty="0" smtClean="0"/>
              <a:t>25 subjects  Current Wax</a:t>
            </a:r>
            <a:endParaRPr lang="en-US" dirty="0"/>
          </a:p>
        </p:txBody>
      </p:sp>
      <p:sp>
        <p:nvSpPr>
          <p:cNvPr id="9" name="Rectangle 8"/>
          <p:cNvSpPr/>
          <p:nvPr/>
        </p:nvSpPr>
        <p:spPr>
          <a:xfrm>
            <a:off x="4144141" y="4650563"/>
            <a:ext cx="1842671"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4144141" y="4650563"/>
            <a:ext cx="1842671" cy="646331"/>
          </a:xfrm>
          <a:prstGeom prst="rect">
            <a:avLst/>
          </a:prstGeom>
          <a:noFill/>
        </p:spPr>
        <p:txBody>
          <a:bodyPr wrap="square" rtlCol="0">
            <a:spAutoFit/>
          </a:bodyPr>
          <a:lstStyle/>
          <a:p>
            <a:r>
              <a:rPr lang="en-US" dirty="0" smtClean="0"/>
              <a:t>25 subjects     Mr. Pines Wax</a:t>
            </a:r>
            <a:endParaRPr lang="en-US" dirty="0"/>
          </a:p>
        </p:txBody>
      </p:sp>
      <p:cxnSp>
        <p:nvCxnSpPr>
          <p:cNvPr id="12" name="Straight Connector 11"/>
          <p:cNvCxnSpPr/>
          <p:nvPr/>
        </p:nvCxnSpPr>
        <p:spPr>
          <a:xfrm flipV="1">
            <a:off x="2338284" y="3164456"/>
            <a:ext cx="1805857" cy="6417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338284" y="3990842"/>
            <a:ext cx="1805857" cy="1306052"/>
          </a:xfrm>
          <a:prstGeom prst="line">
            <a:avLst/>
          </a:prstGeom>
        </p:spPr>
        <p:style>
          <a:lnRef idx="2">
            <a:schemeClr val="accent1"/>
          </a:lnRef>
          <a:fillRef idx="0">
            <a:schemeClr val="accent1"/>
          </a:fillRef>
          <a:effectRef idx="1">
            <a:schemeClr val="accent1"/>
          </a:effectRef>
          <a:fontRef idx="minor">
            <a:schemeClr val="tx1"/>
          </a:fontRef>
        </p:style>
      </p:cxnSp>
      <p:sp>
        <p:nvSpPr>
          <p:cNvPr id="15" name="Octagon 14"/>
          <p:cNvSpPr/>
          <p:nvPr/>
        </p:nvSpPr>
        <p:spPr>
          <a:xfrm>
            <a:off x="7538949" y="3376210"/>
            <a:ext cx="1088511" cy="1229264"/>
          </a:xfrm>
          <a:prstGeom prst="octagon">
            <a:avLst/>
          </a:prstGeom>
          <a:ln/>
        </p:spPr>
        <p:style>
          <a:lnRef idx="1">
            <a:schemeClr val="accent1"/>
          </a:lnRef>
          <a:fillRef idx="3">
            <a:schemeClr val="accent1"/>
          </a:fillRef>
          <a:effectRef idx="2">
            <a:schemeClr val="accent1"/>
          </a:effectRef>
          <a:fontRef idx="minor">
            <a:schemeClr val="lt1"/>
          </a:fontRef>
        </p:style>
      </p:sp>
      <p:sp>
        <p:nvSpPr>
          <p:cNvPr id="18" name="TextBox 17"/>
          <p:cNvSpPr txBox="1"/>
          <p:nvPr/>
        </p:nvSpPr>
        <p:spPr>
          <a:xfrm>
            <a:off x="7479609" y="3667676"/>
            <a:ext cx="1147851" cy="646331"/>
          </a:xfrm>
          <a:prstGeom prst="rect">
            <a:avLst/>
          </a:prstGeom>
          <a:noFill/>
        </p:spPr>
        <p:txBody>
          <a:bodyPr wrap="square" rtlCol="0">
            <a:spAutoFit/>
          </a:bodyPr>
          <a:lstStyle/>
          <a:p>
            <a:r>
              <a:rPr lang="en-US" dirty="0" smtClean="0"/>
              <a:t>Compare Results</a:t>
            </a:r>
            <a:endParaRPr lang="en-US" dirty="0"/>
          </a:p>
        </p:txBody>
      </p:sp>
      <p:cxnSp>
        <p:nvCxnSpPr>
          <p:cNvPr id="20" name="Straight Connector 19"/>
          <p:cNvCxnSpPr>
            <a:endCxn id="18" idx="1"/>
          </p:cNvCxnSpPr>
          <p:nvPr/>
        </p:nvCxnSpPr>
        <p:spPr>
          <a:xfrm>
            <a:off x="5986812" y="3164456"/>
            <a:ext cx="1492797" cy="8263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986812" y="4314007"/>
            <a:ext cx="1492797" cy="982887"/>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16200000">
            <a:off x="1965914" y="3729919"/>
            <a:ext cx="2408699" cy="461665"/>
          </a:xfrm>
          <a:prstGeom prst="rect">
            <a:avLst/>
          </a:prstGeom>
          <a:noFill/>
        </p:spPr>
        <p:txBody>
          <a:bodyPr wrap="square" rtlCol="0">
            <a:spAutoFit/>
          </a:bodyPr>
          <a:lstStyle/>
          <a:p>
            <a:r>
              <a:rPr lang="en-US" sz="2400" b="1" dirty="0" smtClean="0"/>
              <a:t>RANDOMIZE</a:t>
            </a:r>
            <a:endParaRPr lang="en-US" sz="2400" b="1" dirty="0"/>
          </a:p>
        </p:txBody>
      </p:sp>
      <p:sp>
        <p:nvSpPr>
          <p:cNvPr id="24" name="TextBox 23"/>
          <p:cNvSpPr txBox="1"/>
          <p:nvPr/>
        </p:nvSpPr>
        <p:spPr>
          <a:xfrm>
            <a:off x="261665" y="6026575"/>
            <a:ext cx="8507283" cy="646331"/>
          </a:xfrm>
          <a:prstGeom prst="rect">
            <a:avLst/>
          </a:prstGeom>
          <a:noFill/>
        </p:spPr>
        <p:txBody>
          <a:bodyPr wrap="square" rtlCol="0">
            <a:spAutoFit/>
          </a:bodyPr>
          <a:lstStyle/>
          <a:p>
            <a:r>
              <a:rPr lang="en-US" dirty="0" smtClean="0"/>
              <a:t>Place the 50 subjects names in a hat and draw 25 names randomly and place these in the current wax group, the remaining names in the hat will be in Mr. Pines Wax group</a:t>
            </a:r>
            <a:endParaRPr lang="en-US" dirty="0"/>
          </a:p>
        </p:txBody>
      </p:sp>
      <p:cxnSp>
        <p:nvCxnSpPr>
          <p:cNvPr id="26" name="Straight Arrow Connector 25"/>
          <p:cNvCxnSpPr/>
          <p:nvPr/>
        </p:nvCxnSpPr>
        <p:spPr>
          <a:xfrm rot="5400000">
            <a:off x="2329066" y="5416211"/>
            <a:ext cx="861474" cy="3592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0954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02814"/>
            <a:ext cx="7691719" cy="781916"/>
          </a:xfrm>
        </p:spPr>
        <p:txBody>
          <a:bodyPr/>
          <a:lstStyle/>
          <a:p>
            <a:r>
              <a:rPr lang="en-US" dirty="0" smtClean="0"/>
              <a:t>Who gets them?</a:t>
            </a:r>
            <a:endParaRPr lang="en-US" dirty="0"/>
          </a:p>
        </p:txBody>
      </p:sp>
      <p:sp>
        <p:nvSpPr>
          <p:cNvPr id="3" name="Content Placeholder 2"/>
          <p:cNvSpPr>
            <a:spLocks noGrp="1"/>
          </p:cNvSpPr>
          <p:nvPr>
            <p:ph idx="1"/>
          </p:nvPr>
        </p:nvSpPr>
        <p:spPr>
          <a:xfrm>
            <a:off x="264372" y="1096895"/>
            <a:ext cx="2910295" cy="510818"/>
          </a:xfrm>
        </p:spPr>
        <p:style>
          <a:lnRef idx="3">
            <a:schemeClr val="lt1"/>
          </a:lnRef>
          <a:fillRef idx="1">
            <a:schemeClr val="dk1"/>
          </a:fillRef>
          <a:effectRef idx="1">
            <a:schemeClr val="dk1"/>
          </a:effectRef>
          <a:fontRef idx="minor">
            <a:schemeClr val="lt1"/>
          </a:fontRef>
        </p:style>
        <p:txBody>
          <a:bodyPr/>
          <a:lstStyle/>
          <a:p>
            <a:r>
              <a:rPr lang="en-US" dirty="0" smtClean="0"/>
              <a:t>The Floor Level.</a:t>
            </a:r>
            <a:endParaRPr lang="en-US" dirty="0"/>
          </a:p>
        </p:txBody>
      </p:sp>
      <p:pic>
        <p:nvPicPr>
          <p:cNvPr id="4" name="Picture 3" descr="Screen Shot 2014-10-06 at 8.52.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72" y="1866647"/>
            <a:ext cx="8591784" cy="4676236"/>
          </a:xfrm>
          <a:prstGeom prst="rect">
            <a:avLst/>
          </a:prstGeom>
        </p:spPr>
      </p:pic>
    </p:spTree>
    <p:extLst>
      <p:ext uri="{BB962C8B-B14F-4D97-AF65-F5344CB8AC3E}">
        <p14:creationId xmlns:p14="http://schemas.microsoft.com/office/powerpoint/2010/main" val="327770849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Design</a:t>
            </a:r>
            <a:endParaRPr lang="en-US" dirty="0"/>
          </a:p>
        </p:txBody>
      </p:sp>
      <p:sp>
        <p:nvSpPr>
          <p:cNvPr id="4" name="TextBox 3"/>
          <p:cNvSpPr txBox="1"/>
          <p:nvPr/>
        </p:nvSpPr>
        <p:spPr>
          <a:xfrm>
            <a:off x="457200" y="1488140"/>
            <a:ext cx="8229600" cy="1384995"/>
          </a:xfrm>
          <a:prstGeom prst="rect">
            <a:avLst/>
          </a:prstGeom>
          <a:noFill/>
        </p:spPr>
        <p:txBody>
          <a:bodyPr wrap="square" rtlCol="0">
            <a:spAutoFit/>
          </a:bodyPr>
          <a:lstStyle/>
          <a:p>
            <a:r>
              <a:rPr lang="en-US" sz="2800" dirty="0" smtClean="0"/>
              <a:t>Some may say the there may be a difference between the effect of wax on short boards and on </a:t>
            </a:r>
            <a:r>
              <a:rPr lang="en-US" sz="2800" dirty="0" err="1" smtClean="0"/>
              <a:t>longboards</a:t>
            </a:r>
            <a:r>
              <a:rPr lang="en-US" sz="2800" dirty="0" smtClean="0"/>
              <a:t>. This should be accounted for in a block design.</a:t>
            </a:r>
            <a:endParaRPr lang="en-US" sz="2800" dirty="0"/>
          </a:p>
        </p:txBody>
      </p:sp>
      <p:sp>
        <p:nvSpPr>
          <p:cNvPr id="5" name="Rectangle 4"/>
          <p:cNvSpPr/>
          <p:nvPr/>
        </p:nvSpPr>
        <p:spPr>
          <a:xfrm>
            <a:off x="512058" y="4079700"/>
            <a:ext cx="1240320" cy="542506"/>
          </a:xfrm>
          <a:prstGeom prst="rect">
            <a:avLst/>
          </a:prstGeom>
          <a:ln/>
        </p:spPr>
        <p:style>
          <a:lnRef idx="1">
            <a:schemeClr val="accent1"/>
          </a:lnRef>
          <a:fillRef idx="3">
            <a:schemeClr val="accent1"/>
          </a:fillRef>
          <a:effectRef idx="2">
            <a:schemeClr val="accent1"/>
          </a:effectRef>
          <a:fontRef idx="minor">
            <a:schemeClr val="lt1"/>
          </a:fontRef>
        </p:style>
      </p:sp>
      <p:sp>
        <p:nvSpPr>
          <p:cNvPr id="6" name="TextBox 5"/>
          <p:cNvSpPr txBox="1"/>
          <p:nvPr/>
        </p:nvSpPr>
        <p:spPr>
          <a:xfrm>
            <a:off x="512059" y="4252874"/>
            <a:ext cx="1240319" cy="369332"/>
          </a:xfrm>
          <a:prstGeom prst="rect">
            <a:avLst/>
          </a:prstGeom>
          <a:noFill/>
        </p:spPr>
        <p:txBody>
          <a:bodyPr wrap="none" rtlCol="0">
            <a:spAutoFit/>
          </a:bodyPr>
          <a:lstStyle/>
          <a:p>
            <a:r>
              <a:rPr lang="en-US" dirty="0" smtClean="0"/>
              <a:t>50 subjects</a:t>
            </a:r>
            <a:endParaRPr lang="en-US" dirty="0"/>
          </a:p>
        </p:txBody>
      </p:sp>
      <p:sp>
        <p:nvSpPr>
          <p:cNvPr id="7" name="Round Single Corner Rectangle 6"/>
          <p:cNvSpPr/>
          <p:nvPr/>
        </p:nvSpPr>
        <p:spPr>
          <a:xfrm>
            <a:off x="2866820" y="3386904"/>
            <a:ext cx="1366068" cy="692796"/>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25 Short Board</a:t>
            </a:r>
            <a:endParaRPr lang="en-US" dirty="0">
              <a:solidFill>
                <a:schemeClr val="tx1"/>
              </a:solidFill>
            </a:endParaRPr>
          </a:p>
        </p:txBody>
      </p:sp>
      <p:sp>
        <p:nvSpPr>
          <p:cNvPr id="8" name="Round Single Corner Rectangle 7"/>
          <p:cNvSpPr/>
          <p:nvPr/>
        </p:nvSpPr>
        <p:spPr>
          <a:xfrm>
            <a:off x="2866820" y="4968604"/>
            <a:ext cx="1366068" cy="692796"/>
          </a:xfrm>
          <a:prstGeom prst="round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25 </a:t>
            </a:r>
            <a:r>
              <a:rPr lang="en-US" dirty="0" err="1" smtClean="0">
                <a:solidFill>
                  <a:schemeClr val="tx1"/>
                </a:solidFill>
              </a:rPr>
              <a:t>Longboard</a:t>
            </a:r>
            <a:endParaRPr lang="en-US" dirty="0">
              <a:solidFill>
                <a:schemeClr val="tx1"/>
              </a:solidFill>
            </a:endParaRPr>
          </a:p>
        </p:txBody>
      </p:sp>
      <p:sp>
        <p:nvSpPr>
          <p:cNvPr id="9" name="Rounded Rectangle 8"/>
          <p:cNvSpPr/>
          <p:nvPr/>
        </p:nvSpPr>
        <p:spPr>
          <a:xfrm>
            <a:off x="5244476" y="2961896"/>
            <a:ext cx="1463712" cy="480683"/>
          </a:xfrm>
          <a:prstGeom prst="roundRect">
            <a:avLst/>
          </a:prstGeom>
          <a:ln/>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5156110" y="3073247"/>
            <a:ext cx="1463712" cy="369332"/>
          </a:xfrm>
          <a:prstGeom prst="rect">
            <a:avLst/>
          </a:prstGeom>
          <a:noFill/>
        </p:spPr>
        <p:txBody>
          <a:bodyPr wrap="none" rtlCol="0">
            <a:spAutoFit/>
          </a:bodyPr>
          <a:lstStyle/>
          <a:p>
            <a:r>
              <a:rPr lang="en-US" dirty="0" smtClean="0"/>
              <a:t>Current Wax</a:t>
            </a:r>
            <a:endParaRPr lang="en-US" dirty="0"/>
          </a:p>
        </p:txBody>
      </p:sp>
      <p:sp>
        <p:nvSpPr>
          <p:cNvPr id="12" name="Rounded Rectangle 11"/>
          <p:cNvSpPr/>
          <p:nvPr/>
        </p:nvSpPr>
        <p:spPr>
          <a:xfrm>
            <a:off x="5244477" y="4728262"/>
            <a:ext cx="1463712" cy="480683"/>
          </a:xfrm>
          <a:prstGeom prst="roundRect">
            <a:avLst/>
          </a:prstGeom>
          <a:ln/>
        </p:spPr>
        <p:style>
          <a:lnRef idx="1">
            <a:schemeClr val="accent1"/>
          </a:lnRef>
          <a:fillRef idx="3">
            <a:schemeClr val="accent1"/>
          </a:fillRef>
          <a:effectRef idx="2">
            <a:schemeClr val="accent1"/>
          </a:effectRef>
          <a:fontRef idx="minor">
            <a:schemeClr val="lt1"/>
          </a:fontRef>
        </p:style>
      </p:sp>
      <p:sp>
        <p:nvSpPr>
          <p:cNvPr id="13" name="TextBox 12"/>
          <p:cNvSpPr txBox="1"/>
          <p:nvPr/>
        </p:nvSpPr>
        <p:spPr>
          <a:xfrm>
            <a:off x="5244477" y="4728262"/>
            <a:ext cx="1463712" cy="369332"/>
          </a:xfrm>
          <a:prstGeom prst="rect">
            <a:avLst/>
          </a:prstGeom>
          <a:noFill/>
        </p:spPr>
        <p:txBody>
          <a:bodyPr wrap="none" rtlCol="0">
            <a:spAutoFit/>
          </a:bodyPr>
          <a:lstStyle/>
          <a:p>
            <a:r>
              <a:rPr lang="en-US" dirty="0" smtClean="0"/>
              <a:t>Current Wax</a:t>
            </a:r>
            <a:endParaRPr lang="en-US" dirty="0"/>
          </a:p>
        </p:txBody>
      </p:sp>
      <p:sp>
        <p:nvSpPr>
          <p:cNvPr id="14" name="Rounded Rectangle 13"/>
          <p:cNvSpPr/>
          <p:nvPr/>
        </p:nvSpPr>
        <p:spPr>
          <a:xfrm>
            <a:off x="5156110" y="3839358"/>
            <a:ext cx="1640443" cy="480683"/>
          </a:xfrm>
          <a:prstGeom prst="roundRect">
            <a:avLst/>
          </a:prstGeom>
          <a:ln/>
        </p:spPr>
        <p:style>
          <a:lnRef idx="1">
            <a:schemeClr val="accent1"/>
          </a:lnRef>
          <a:fillRef idx="3">
            <a:schemeClr val="accent1"/>
          </a:fillRef>
          <a:effectRef idx="2">
            <a:schemeClr val="accent1"/>
          </a:effectRef>
          <a:fontRef idx="minor">
            <a:schemeClr val="lt1"/>
          </a:fontRef>
        </p:style>
      </p:sp>
      <p:sp>
        <p:nvSpPr>
          <p:cNvPr id="15" name="TextBox 14"/>
          <p:cNvSpPr txBox="1"/>
          <p:nvPr/>
        </p:nvSpPr>
        <p:spPr>
          <a:xfrm>
            <a:off x="5244477" y="3895034"/>
            <a:ext cx="1640443" cy="369332"/>
          </a:xfrm>
          <a:prstGeom prst="rect">
            <a:avLst/>
          </a:prstGeom>
          <a:noFill/>
        </p:spPr>
        <p:txBody>
          <a:bodyPr wrap="none" rtlCol="0">
            <a:spAutoFit/>
          </a:bodyPr>
          <a:lstStyle/>
          <a:p>
            <a:r>
              <a:rPr lang="en-US" dirty="0" smtClean="0"/>
              <a:t>Mr. Pines Wax</a:t>
            </a:r>
            <a:endParaRPr lang="en-US" dirty="0"/>
          </a:p>
        </p:txBody>
      </p:sp>
      <p:sp>
        <p:nvSpPr>
          <p:cNvPr id="16" name="Rounded Rectangle 15"/>
          <p:cNvSpPr/>
          <p:nvPr/>
        </p:nvSpPr>
        <p:spPr>
          <a:xfrm>
            <a:off x="5244477" y="5590522"/>
            <a:ext cx="1640443" cy="480683"/>
          </a:xfrm>
          <a:prstGeom prst="roundRect">
            <a:avLst/>
          </a:prstGeom>
          <a:ln/>
        </p:spPr>
        <p:style>
          <a:lnRef idx="1">
            <a:schemeClr val="accent1"/>
          </a:lnRef>
          <a:fillRef idx="3">
            <a:schemeClr val="accent1"/>
          </a:fillRef>
          <a:effectRef idx="2">
            <a:schemeClr val="accent1"/>
          </a:effectRef>
          <a:fontRef idx="minor">
            <a:schemeClr val="lt1"/>
          </a:fontRef>
        </p:style>
      </p:sp>
      <p:sp>
        <p:nvSpPr>
          <p:cNvPr id="17" name="TextBox 16"/>
          <p:cNvSpPr txBox="1"/>
          <p:nvPr/>
        </p:nvSpPr>
        <p:spPr>
          <a:xfrm>
            <a:off x="5244476" y="5590522"/>
            <a:ext cx="1640443" cy="369332"/>
          </a:xfrm>
          <a:prstGeom prst="rect">
            <a:avLst/>
          </a:prstGeom>
          <a:noFill/>
        </p:spPr>
        <p:txBody>
          <a:bodyPr wrap="none" rtlCol="0">
            <a:spAutoFit/>
          </a:bodyPr>
          <a:lstStyle/>
          <a:p>
            <a:r>
              <a:rPr lang="en-US" dirty="0" smtClean="0"/>
              <a:t>Mr. Pines Wax</a:t>
            </a:r>
            <a:endParaRPr lang="en-US" dirty="0"/>
          </a:p>
        </p:txBody>
      </p:sp>
      <p:sp>
        <p:nvSpPr>
          <p:cNvPr id="18" name="Octagon 17"/>
          <p:cNvSpPr/>
          <p:nvPr/>
        </p:nvSpPr>
        <p:spPr>
          <a:xfrm>
            <a:off x="7599958" y="3956856"/>
            <a:ext cx="1104134" cy="1140737"/>
          </a:xfrm>
          <a:prstGeom prst="octagon">
            <a:avLst/>
          </a:prstGeom>
          <a:ln/>
        </p:spPr>
        <p:style>
          <a:lnRef idx="1">
            <a:schemeClr val="accent1"/>
          </a:lnRef>
          <a:fillRef idx="3">
            <a:schemeClr val="accent1"/>
          </a:fillRef>
          <a:effectRef idx="2">
            <a:schemeClr val="accent1"/>
          </a:effectRef>
          <a:fontRef idx="minor">
            <a:schemeClr val="lt1"/>
          </a:fontRef>
        </p:style>
      </p:sp>
      <p:sp>
        <p:nvSpPr>
          <p:cNvPr id="19" name="TextBox 18"/>
          <p:cNvSpPr txBox="1"/>
          <p:nvPr/>
        </p:nvSpPr>
        <p:spPr>
          <a:xfrm>
            <a:off x="7599958" y="4252874"/>
            <a:ext cx="1086842" cy="646331"/>
          </a:xfrm>
          <a:prstGeom prst="rect">
            <a:avLst/>
          </a:prstGeom>
          <a:noFill/>
        </p:spPr>
        <p:txBody>
          <a:bodyPr wrap="square" rtlCol="0">
            <a:spAutoFit/>
          </a:bodyPr>
          <a:lstStyle/>
          <a:p>
            <a:r>
              <a:rPr lang="en-US" dirty="0" smtClean="0"/>
              <a:t>Compare Results</a:t>
            </a:r>
            <a:endParaRPr lang="en-US" dirty="0"/>
          </a:p>
        </p:txBody>
      </p:sp>
      <p:cxnSp>
        <p:nvCxnSpPr>
          <p:cNvPr id="21" name="Straight Connector 20"/>
          <p:cNvCxnSpPr/>
          <p:nvPr/>
        </p:nvCxnSpPr>
        <p:spPr>
          <a:xfrm flipV="1">
            <a:off x="1752378" y="3839358"/>
            <a:ext cx="1114442" cy="4806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6200000" flipH="1">
            <a:off x="1674359" y="4398060"/>
            <a:ext cx="1270481" cy="1114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0" idx="1"/>
          </p:cNvCxnSpPr>
          <p:nvPr/>
        </p:nvCxnSpPr>
        <p:spPr>
          <a:xfrm flipV="1">
            <a:off x="4232888" y="3257913"/>
            <a:ext cx="923222" cy="581445"/>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232888" y="3895034"/>
            <a:ext cx="923222" cy="184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13" idx="1"/>
          </p:cNvCxnSpPr>
          <p:nvPr/>
        </p:nvCxnSpPr>
        <p:spPr>
          <a:xfrm flipV="1">
            <a:off x="4232888" y="4912928"/>
            <a:ext cx="1011589" cy="2960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232888" y="5208945"/>
            <a:ext cx="923222" cy="452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H="1">
            <a:off x="6787362" y="3267103"/>
            <a:ext cx="821787" cy="8034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5" idx="3"/>
            <a:endCxn id="19" idx="1"/>
          </p:cNvCxnSpPr>
          <p:nvPr/>
        </p:nvCxnSpPr>
        <p:spPr>
          <a:xfrm>
            <a:off x="6884920" y="4079700"/>
            <a:ext cx="715038" cy="496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3"/>
          </p:cNvCxnSpPr>
          <p:nvPr/>
        </p:nvCxnSpPr>
        <p:spPr>
          <a:xfrm flipV="1">
            <a:off x="6708189" y="4728262"/>
            <a:ext cx="891769" cy="184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flipH="1" flipV="1">
            <a:off x="6746814" y="5106711"/>
            <a:ext cx="991251" cy="715038"/>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rot="16200000">
            <a:off x="3882435" y="3273302"/>
            <a:ext cx="1839680" cy="338554"/>
          </a:xfrm>
          <a:prstGeom prst="rect">
            <a:avLst/>
          </a:prstGeom>
          <a:noFill/>
        </p:spPr>
        <p:txBody>
          <a:bodyPr wrap="square" rtlCol="0">
            <a:spAutoFit/>
          </a:bodyPr>
          <a:lstStyle/>
          <a:p>
            <a:r>
              <a:rPr lang="en-US" sz="1600" b="1" dirty="0" smtClean="0"/>
              <a:t>RANDOMIZE</a:t>
            </a:r>
            <a:endParaRPr lang="en-US" sz="1600" b="1" dirty="0"/>
          </a:p>
        </p:txBody>
      </p:sp>
      <p:sp>
        <p:nvSpPr>
          <p:cNvPr id="44" name="TextBox 43"/>
          <p:cNvSpPr txBox="1"/>
          <p:nvPr/>
        </p:nvSpPr>
        <p:spPr>
          <a:xfrm rot="16200000">
            <a:off x="3882435" y="5039668"/>
            <a:ext cx="1839680" cy="338554"/>
          </a:xfrm>
          <a:prstGeom prst="rect">
            <a:avLst/>
          </a:prstGeom>
          <a:noFill/>
        </p:spPr>
        <p:txBody>
          <a:bodyPr wrap="square" rtlCol="0">
            <a:spAutoFit/>
          </a:bodyPr>
          <a:lstStyle/>
          <a:p>
            <a:r>
              <a:rPr lang="en-US" sz="1600" b="1" dirty="0" smtClean="0"/>
              <a:t>RANDOMIZE</a:t>
            </a:r>
            <a:endParaRPr lang="en-US" sz="1600" b="1" dirty="0"/>
          </a:p>
        </p:txBody>
      </p:sp>
      <p:sp>
        <p:nvSpPr>
          <p:cNvPr id="45" name="TextBox 44"/>
          <p:cNvSpPr txBox="1"/>
          <p:nvPr/>
        </p:nvSpPr>
        <p:spPr>
          <a:xfrm>
            <a:off x="109442" y="6128784"/>
            <a:ext cx="9034558" cy="646331"/>
          </a:xfrm>
          <a:prstGeom prst="rect">
            <a:avLst/>
          </a:prstGeom>
          <a:noFill/>
        </p:spPr>
        <p:txBody>
          <a:bodyPr wrap="square" rtlCol="0">
            <a:spAutoFit/>
          </a:bodyPr>
          <a:lstStyle/>
          <a:p>
            <a:r>
              <a:rPr lang="en-US" dirty="0" smtClean="0"/>
              <a:t>Each board group will randomly take the first 13 peoples names drawn out of a hat and will be placed in the current wax group, the remaining 12 will be in Mr. Pines wax group. </a:t>
            </a:r>
            <a:endParaRPr lang="en-US" dirty="0"/>
          </a:p>
        </p:txBody>
      </p:sp>
    </p:spTree>
    <p:extLst>
      <p:ext uri="{BB962C8B-B14F-4D97-AF65-F5344CB8AC3E}">
        <p14:creationId xmlns:p14="http://schemas.microsoft.com/office/powerpoint/2010/main" val="1678444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Matched Pair Design</a:t>
            </a:r>
            <a:endParaRPr lang="en-US" dirty="0"/>
          </a:p>
        </p:txBody>
      </p:sp>
      <p:sp>
        <p:nvSpPr>
          <p:cNvPr id="6" name="TextBox 5"/>
          <p:cNvSpPr txBox="1"/>
          <p:nvPr/>
        </p:nvSpPr>
        <p:spPr>
          <a:xfrm>
            <a:off x="512059" y="2482260"/>
            <a:ext cx="8174741" cy="923330"/>
          </a:xfrm>
          <a:prstGeom prst="rect">
            <a:avLst/>
          </a:prstGeom>
          <a:noFill/>
        </p:spPr>
        <p:txBody>
          <a:bodyPr wrap="square" rtlCol="0">
            <a:spAutoFit/>
          </a:bodyPr>
          <a:lstStyle/>
          <a:p>
            <a:r>
              <a:rPr lang="en-US" dirty="0" smtClean="0"/>
              <a:t>In a matched pairs you can have each subject try both types of wax and compare the results. This can be done if you think that the persons ability or skill may be </a:t>
            </a:r>
            <a:r>
              <a:rPr lang="en-US" b="1" dirty="0" smtClean="0"/>
              <a:t>confounded</a:t>
            </a:r>
            <a:r>
              <a:rPr lang="en-US" dirty="0" smtClean="0"/>
              <a:t> with the quality of the wax.</a:t>
            </a:r>
            <a:endParaRPr lang="en-US" dirty="0"/>
          </a:p>
        </p:txBody>
      </p:sp>
      <p:sp>
        <p:nvSpPr>
          <p:cNvPr id="19" name="TextBox 18"/>
          <p:cNvSpPr txBox="1"/>
          <p:nvPr/>
        </p:nvSpPr>
        <p:spPr>
          <a:xfrm>
            <a:off x="577212" y="3829511"/>
            <a:ext cx="8109588" cy="2677656"/>
          </a:xfrm>
          <a:prstGeom prst="rect">
            <a:avLst/>
          </a:prstGeom>
          <a:noFill/>
        </p:spPr>
        <p:txBody>
          <a:bodyPr wrap="square" rtlCol="0">
            <a:spAutoFit/>
          </a:bodyPr>
          <a:lstStyle/>
          <a:p>
            <a:r>
              <a:rPr lang="en-US" sz="2400" dirty="0" smtClean="0"/>
              <a:t>Each of the 50 subjects will be their own block. Each subject will use both types of wax for the same amount of time and then compare the results on which performed better. The order for whether they use the current wax or Mr. Pines wax first needs to be randomly </a:t>
            </a:r>
            <a:r>
              <a:rPr lang="en-US" sz="2400" dirty="0" err="1" smtClean="0"/>
              <a:t>selected(a</a:t>
            </a:r>
            <a:r>
              <a:rPr lang="en-US" sz="2400" dirty="0" smtClean="0"/>
              <a:t> coin flip works well for this)</a:t>
            </a:r>
            <a:r>
              <a:rPr lang="en-US" sz="2000" i="1" dirty="0" smtClean="0">
                <a:solidFill>
                  <a:schemeClr val="bg2">
                    <a:lumMod val="25000"/>
                  </a:schemeClr>
                </a:solidFill>
              </a:rPr>
              <a:t>.  </a:t>
            </a:r>
            <a:r>
              <a:rPr lang="en-US" sz="2000" i="1" dirty="0" err="1" smtClean="0">
                <a:solidFill>
                  <a:schemeClr val="bg2">
                    <a:lumMod val="25000"/>
                  </a:schemeClr>
                </a:solidFill>
              </a:rPr>
              <a:t>Example..If</a:t>
            </a:r>
            <a:r>
              <a:rPr lang="en-US" sz="2000" i="1" dirty="0" smtClean="0">
                <a:solidFill>
                  <a:schemeClr val="bg2">
                    <a:lumMod val="25000"/>
                  </a:schemeClr>
                </a:solidFill>
              </a:rPr>
              <a:t> heads comes up then use the current wax first and then use Mr. Pines wax.</a:t>
            </a:r>
            <a:endParaRPr lang="en-US" sz="2000" i="1" dirty="0">
              <a:solidFill>
                <a:schemeClr val="bg2">
                  <a:lumMod val="25000"/>
                </a:schemeClr>
              </a:solidFill>
            </a:endParaRPr>
          </a:p>
        </p:txBody>
      </p:sp>
    </p:spTree>
    <p:extLst>
      <p:ext uri="{BB962C8B-B14F-4D97-AF65-F5344CB8AC3E}">
        <p14:creationId xmlns:p14="http://schemas.microsoft.com/office/powerpoint/2010/main" val="1869781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32364" y="3273594"/>
            <a:ext cx="4364080" cy="3363036"/>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6141" y="46652"/>
            <a:ext cx="7691719" cy="1143000"/>
          </a:xfrm>
        </p:spPr>
        <p:txBody>
          <a:bodyPr/>
          <a:lstStyle/>
          <a:p>
            <a:r>
              <a:rPr lang="en-US" dirty="0" smtClean="0"/>
              <a:t>Path to the Office</a:t>
            </a:r>
            <a:endParaRPr lang="en-US" dirty="0"/>
          </a:p>
        </p:txBody>
      </p:sp>
      <p:pic>
        <p:nvPicPr>
          <p:cNvPr id="4" name="Picture 3" descr="path to off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563" y="3407595"/>
            <a:ext cx="4071665" cy="3053749"/>
          </a:xfrm>
          <a:prstGeom prst="rect">
            <a:avLst/>
          </a:prstGeom>
        </p:spPr>
      </p:pic>
      <p:sp>
        <p:nvSpPr>
          <p:cNvPr id="5" name="TextBox 4"/>
          <p:cNvSpPr txBox="1"/>
          <p:nvPr/>
        </p:nvSpPr>
        <p:spPr>
          <a:xfrm>
            <a:off x="339826" y="1189652"/>
            <a:ext cx="8388335" cy="132343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sz="2000" dirty="0" smtClean="0"/>
              <a:t>Mr. Pines takes 3 different paths to get to the office at the end of lunchtime. He often wonders, “which path is the fastest?” He decides he will run an experiment using 120 student volunteers. Can you help him create a well designed experiment? Please</a:t>
            </a:r>
            <a:r>
              <a:rPr lang="en-US" sz="2000" dirty="0" smtClean="0">
                <a:sym typeface="Wingdings"/>
              </a:rPr>
              <a:t></a:t>
            </a:r>
            <a:endParaRPr lang="en-US" sz="2000" dirty="0"/>
          </a:p>
        </p:txBody>
      </p:sp>
      <p:sp>
        <p:nvSpPr>
          <p:cNvPr id="6" name="TextBox 5"/>
          <p:cNvSpPr txBox="1"/>
          <p:nvPr/>
        </p:nvSpPr>
        <p:spPr>
          <a:xfrm>
            <a:off x="339826" y="2766935"/>
            <a:ext cx="4949868" cy="369332"/>
          </a:xfrm>
          <a:prstGeom prst="rect">
            <a:avLst/>
          </a:prstGeom>
          <a:noFill/>
        </p:spPr>
        <p:txBody>
          <a:bodyPr wrap="none" rtlCol="0">
            <a:spAutoFit/>
          </a:bodyPr>
          <a:lstStyle/>
          <a:p>
            <a:r>
              <a:rPr lang="en-US" dirty="0" smtClean="0"/>
              <a:t>He wants you to consider a few different designs.</a:t>
            </a:r>
            <a:endParaRPr lang="en-US" dirty="0"/>
          </a:p>
        </p:txBody>
      </p:sp>
      <p:sp>
        <p:nvSpPr>
          <p:cNvPr id="7" name="TextBox 6"/>
          <p:cNvSpPr txBox="1"/>
          <p:nvPr/>
        </p:nvSpPr>
        <p:spPr>
          <a:xfrm>
            <a:off x="261116" y="3876021"/>
            <a:ext cx="4085079" cy="2862323"/>
          </a:xfrm>
          <a:prstGeom prst="rect">
            <a:avLst/>
          </a:prstGeom>
          <a:noFill/>
        </p:spPr>
        <p:txBody>
          <a:bodyPr wrap="square" rtlCol="0">
            <a:spAutoFit/>
          </a:bodyPr>
          <a:lstStyle/>
          <a:p>
            <a:pPr marL="342900" indent="-342900">
              <a:buAutoNum type="alphaLcParenR"/>
            </a:pPr>
            <a:r>
              <a:rPr lang="en-US" dirty="0" smtClean="0"/>
              <a:t>Do a completely randomized design.</a:t>
            </a:r>
          </a:p>
          <a:p>
            <a:pPr marL="342900" indent="-342900">
              <a:buAutoNum type="alphaLcParenR"/>
            </a:pPr>
            <a:endParaRPr lang="en-US" dirty="0"/>
          </a:p>
          <a:p>
            <a:pPr marL="342900" indent="-342900">
              <a:buAutoNum type="alphaLcParenR"/>
            </a:pPr>
            <a:endParaRPr lang="en-US" dirty="0" smtClean="0"/>
          </a:p>
          <a:p>
            <a:pPr marL="342900" indent="-342900">
              <a:buAutoNum type="alphaLcParenR"/>
            </a:pPr>
            <a:endParaRPr lang="en-US" dirty="0"/>
          </a:p>
          <a:p>
            <a:pPr marL="342900" indent="-342900">
              <a:buAutoNum type="alphaLcParenR"/>
            </a:pPr>
            <a:r>
              <a:rPr lang="en-US" dirty="0" smtClean="0"/>
              <a:t>Do a block design?</a:t>
            </a:r>
          </a:p>
          <a:p>
            <a:pPr marL="342900" indent="-342900">
              <a:buAutoNum type="alphaLcParenR"/>
            </a:pPr>
            <a:endParaRPr lang="en-US" dirty="0"/>
          </a:p>
          <a:p>
            <a:pPr marL="342900" indent="-342900">
              <a:buAutoNum type="alphaLcParenR"/>
            </a:pPr>
            <a:endParaRPr lang="en-US" dirty="0" smtClean="0"/>
          </a:p>
          <a:p>
            <a:pPr marL="342900" indent="-342900">
              <a:buAutoNum type="alphaLcParenR"/>
            </a:pPr>
            <a:endParaRPr lang="en-US" dirty="0"/>
          </a:p>
          <a:p>
            <a:pPr marL="342900" indent="-342900">
              <a:buAutoNum type="alphaLcParenR"/>
            </a:pPr>
            <a:r>
              <a:rPr lang="en-US" dirty="0" smtClean="0"/>
              <a:t>Could a matched pairs design be done? Explain?</a:t>
            </a:r>
            <a:endParaRPr lang="en-US" dirty="0"/>
          </a:p>
        </p:txBody>
      </p:sp>
      <p:sp>
        <p:nvSpPr>
          <p:cNvPr id="9" name="TextBox 8"/>
          <p:cNvSpPr txBox="1"/>
          <p:nvPr/>
        </p:nvSpPr>
        <p:spPr>
          <a:xfrm>
            <a:off x="6188409" y="4722562"/>
            <a:ext cx="302336"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1</a:t>
            </a:r>
            <a:endParaRPr lang="en-US" dirty="0"/>
          </a:p>
        </p:txBody>
      </p:sp>
      <p:sp>
        <p:nvSpPr>
          <p:cNvPr id="10" name="TextBox 9"/>
          <p:cNvSpPr txBox="1"/>
          <p:nvPr/>
        </p:nvSpPr>
        <p:spPr>
          <a:xfrm>
            <a:off x="6895262" y="4722562"/>
            <a:ext cx="302336"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a:t>2</a:t>
            </a:r>
          </a:p>
        </p:txBody>
      </p:sp>
      <p:sp>
        <p:nvSpPr>
          <p:cNvPr id="11" name="TextBox 10"/>
          <p:cNvSpPr txBox="1"/>
          <p:nvPr/>
        </p:nvSpPr>
        <p:spPr>
          <a:xfrm>
            <a:off x="7592799" y="4690296"/>
            <a:ext cx="302336"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a:t>3</a:t>
            </a:r>
          </a:p>
        </p:txBody>
      </p:sp>
    </p:spTree>
    <p:extLst>
      <p:ext uri="{BB962C8B-B14F-4D97-AF65-F5344CB8AC3E}">
        <p14:creationId xmlns:p14="http://schemas.microsoft.com/office/powerpoint/2010/main" val="242199429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531" y="314979"/>
            <a:ext cx="8142450" cy="1143000"/>
          </a:xfrm>
        </p:spPr>
        <p:txBody>
          <a:bodyPr/>
          <a:lstStyle/>
          <a:p>
            <a:r>
              <a:rPr lang="en-US" sz="4800" dirty="0" smtClean="0"/>
              <a:t>a) Completely Randomized</a:t>
            </a:r>
            <a:endParaRPr lang="en-US" sz="4800" dirty="0"/>
          </a:p>
        </p:txBody>
      </p:sp>
      <p:pic>
        <p:nvPicPr>
          <p:cNvPr id="4" name="Picture 3" descr="2013-10-15_0002.jpg"/>
          <p:cNvPicPr>
            <a:picLocks noChangeAspect="1"/>
          </p:cNvPicPr>
          <p:nvPr/>
        </p:nvPicPr>
        <p:blipFill rotWithShape="1">
          <a:blip r:embed="rId2">
            <a:extLst>
              <a:ext uri="{28A0092B-C50C-407E-A947-70E740481C1C}">
                <a14:useLocalDpi xmlns:a14="http://schemas.microsoft.com/office/drawing/2010/main" val="0"/>
              </a:ext>
            </a:extLst>
          </a:blip>
          <a:srcRect l="6526" t="26994" b="28388"/>
          <a:stretch/>
        </p:blipFill>
        <p:spPr>
          <a:xfrm>
            <a:off x="703826" y="3829426"/>
            <a:ext cx="7252468" cy="2596363"/>
          </a:xfrm>
          <a:prstGeom prst="rect">
            <a:avLst/>
          </a:prstGeom>
        </p:spPr>
      </p:pic>
      <p:sp>
        <p:nvSpPr>
          <p:cNvPr id="5" name="TextBox 4"/>
          <p:cNvSpPr txBox="1"/>
          <p:nvPr/>
        </p:nvSpPr>
        <p:spPr>
          <a:xfrm>
            <a:off x="703826" y="1457979"/>
            <a:ext cx="7711484" cy="2308324"/>
          </a:xfrm>
          <a:prstGeom prst="rect">
            <a:avLst/>
          </a:prstGeom>
          <a:noFill/>
        </p:spPr>
        <p:txBody>
          <a:bodyPr wrap="square" rtlCol="0">
            <a:spAutoFit/>
          </a:bodyPr>
          <a:lstStyle/>
          <a:p>
            <a:r>
              <a:rPr lang="en-US" dirty="0" smtClean="0"/>
              <a:t>All 120 students are randomly placed into one of the three treatment groups. Students names will be written on a small sheet of paper and placed in a box. The first 40 names randomly pulled out will be taking path 1, the next 40 students will take path 2, and the remaining 40 students will take path 3. Students will be asked to keep track of their time and walk as they normally would making sure to record their time once they arrive at the office. The average time for the 3 path groups will be calculated and conclusions will be made.</a:t>
            </a:r>
            <a:endParaRPr lang="en-US" dirty="0"/>
          </a:p>
        </p:txBody>
      </p:sp>
    </p:spTree>
    <p:extLst>
      <p:ext uri="{BB962C8B-B14F-4D97-AF65-F5344CB8AC3E}">
        <p14:creationId xmlns:p14="http://schemas.microsoft.com/office/powerpoint/2010/main" val="307858645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60" y="152994"/>
            <a:ext cx="4592720" cy="1143000"/>
          </a:xfrm>
        </p:spPr>
        <p:txBody>
          <a:bodyPr/>
          <a:lstStyle/>
          <a:p>
            <a:r>
              <a:rPr lang="en-US" sz="4800" dirty="0"/>
              <a:t>b</a:t>
            </a:r>
            <a:r>
              <a:rPr lang="en-US" sz="4800" dirty="0" smtClean="0"/>
              <a:t>) Block Design</a:t>
            </a:r>
            <a:endParaRPr lang="en-US" sz="4800" dirty="0"/>
          </a:p>
        </p:txBody>
      </p:sp>
      <p:sp>
        <p:nvSpPr>
          <p:cNvPr id="5" name="TextBox 4"/>
          <p:cNvSpPr txBox="1"/>
          <p:nvPr/>
        </p:nvSpPr>
        <p:spPr>
          <a:xfrm>
            <a:off x="520219" y="1346419"/>
            <a:ext cx="8185802" cy="3139321"/>
          </a:xfrm>
          <a:prstGeom prst="rect">
            <a:avLst/>
          </a:prstGeom>
          <a:noFill/>
        </p:spPr>
        <p:txBody>
          <a:bodyPr wrap="square" rtlCol="0">
            <a:spAutoFit/>
          </a:bodyPr>
          <a:lstStyle/>
          <a:p>
            <a:r>
              <a:rPr lang="en-US" dirty="0" smtClean="0"/>
              <a:t>This design will “block” on the height of students because taller students may take bigger steps and get to the office quicker than shorter students. The 60 tallest students will be placed in a “Tall” group. The 60 shorter students will be placed in a “Short” group. </a:t>
            </a:r>
          </a:p>
          <a:p>
            <a:r>
              <a:rPr lang="en-US" dirty="0" smtClean="0"/>
              <a:t>The 60 students in each group will then have their names placed in a hat, the first 20 students selected will take path 1, the next 20 students will take path 2, and the last 20 students will take path 3. </a:t>
            </a:r>
          </a:p>
          <a:p>
            <a:r>
              <a:rPr lang="en-US" dirty="0"/>
              <a:t>Students will be asked to keep track of their time and walk as they normally would making sure to record their time once they arrive at the office. The average time for the </a:t>
            </a:r>
            <a:r>
              <a:rPr lang="en-US" dirty="0" smtClean="0"/>
              <a:t>6 different groups </a:t>
            </a:r>
            <a:r>
              <a:rPr lang="en-US" dirty="0"/>
              <a:t>will be calculated and conclusions will be made.</a:t>
            </a:r>
          </a:p>
          <a:p>
            <a:endParaRPr lang="en-US" dirty="0"/>
          </a:p>
        </p:txBody>
      </p:sp>
      <p:pic>
        <p:nvPicPr>
          <p:cNvPr id="3" name="Picture 2" descr="2013-10-15_0004.jpg"/>
          <p:cNvPicPr>
            <a:picLocks noChangeAspect="1"/>
          </p:cNvPicPr>
          <p:nvPr/>
        </p:nvPicPr>
        <p:blipFill rotWithShape="1">
          <a:blip r:embed="rId2">
            <a:extLst>
              <a:ext uri="{28A0092B-C50C-407E-A947-70E740481C1C}">
                <a14:useLocalDpi xmlns:a14="http://schemas.microsoft.com/office/drawing/2010/main" val="0"/>
              </a:ext>
            </a:extLst>
          </a:blip>
          <a:srcRect l="9203" t="35917" b="6749"/>
          <a:stretch/>
        </p:blipFill>
        <p:spPr>
          <a:xfrm>
            <a:off x="3427327" y="4409764"/>
            <a:ext cx="4773778" cy="2260817"/>
          </a:xfrm>
          <a:prstGeom prst="rect">
            <a:avLst/>
          </a:prstGeom>
        </p:spPr>
      </p:pic>
    </p:spTree>
    <p:extLst>
      <p:ext uri="{BB962C8B-B14F-4D97-AF65-F5344CB8AC3E}">
        <p14:creationId xmlns:p14="http://schemas.microsoft.com/office/powerpoint/2010/main" val="30691571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ways to block this?</a:t>
            </a:r>
            <a:endParaRPr lang="en-US" dirty="0"/>
          </a:p>
        </p:txBody>
      </p:sp>
      <p:pic>
        <p:nvPicPr>
          <p:cNvPr id="4" name="Picture 3" descr="2013-10-15_0003.jpg"/>
          <p:cNvPicPr>
            <a:picLocks noChangeAspect="1"/>
          </p:cNvPicPr>
          <p:nvPr/>
        </p:nvPicPr>
        <p:blipFill rotWithShape="1">
          <a:blip r:embed="rId2">
            <a:extLst>
              <a:ext uri="{28A0092B-C50C-407E-A947-70E740481C1C}">
                <a14:useLocalDpi xmlns:a14="http://schemas.microsoft.com/office/drawing/2010/main" val="0"/>
              </a:ext>
            </a:extLst>
          </a:blip>
          <a:srcRect l="7941" t="25723" b="14598"/>
          <a:stretch/>
        </p:blipFill>
        <p:spPr>
          <a:xfrm>
            <a:off x="1131855" y="1757626"/>
            <a:ext cx="6435594" cy="3128974"/>
          </a:xfrm>
          <a:prstGeom prst="rect">
            <a:avLst/>
          </a:prstGeom>
        </p:spPr>
      </p:pic>
      <p:sp>
        <p:nvSpPr>
          <p:cNvPr id="5" name="TextBox 4"/>
          <p:cNvSpPr txBox="1"/>
          <p:nvPr/>
        </p:nvSpPr>
        <p:spPr>
          <a:xfrm>
            <a:off x="2010930" y="5609888"/>
            <a:ext cx="1774845" cy="369332"/>
          </a:xfrm>
          <a:prstGeom prst="rect">
            <a:avLst/>
          </a:prstGeom>
          <a:noFill/>
        </p:spPr>
        <p:txBody>
          <a:bodyPr wrap="none" rtlCol="0">
            <a:spAutoFit/>
          </a:bodyPr>
          <a:lstStyle/>
          <a:p>
            <a:r>
              <a:rPr lang="en-US" dirty="0" smtClean="0"/>
              <a:t>Block on weight</a:t>
            </a:r>
            <a:endParaRPr lang="en-US" dirty="0"/>
          </a:p>
        </p:txBody>
      </p:sp>
    </p:spTree>
    <p:extLst>
      <p:ext uri="{BB962C8B-B14F-4D97-AF65-F5344CB8AC3E}">
        <p14:creationId xmlns:p14="http://schemas.microsoft.com/office/powerpoint/2010/main" val="130631130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ways to block this?</a:t>
            </a:r>
            <a:endParaRPr lang="en-US" dirty="0"/>
          </a:p>
        </p:txBody>
      </p:sp>
      <p:sp>
        <p:nvSpPr>
          <p:cNvPr id="5" name="TextBox 4"/>
          <p:cNvSpPr txBox="1"/>
          <p:nvPr/>
        </p:nvSpPr>
        <p:spPr>
          <a:xfrm>
            <a:off x="2010930" y="5609888"/>
            <a:ext cx="3876181" cy="369332"/>
          </a:xfrm>
          <a:prstGeom prst="rect">
            <a:avLst/>
          </a:prstGeom>
          <a:noFill/>
        </p:spPr>
        <p:txBody>
          <a:bodyPr wrap="none" rtlCol="0">
            <a:spAutoFit/>
          </a:bodyPr>
          <a:lstStyle/>
          <a:p>
            <a:r>
              <a:rPr lang="en-US" dirty="0" smtClean="0"/>
              <a:t>Block on things that slow them down.</a:t>
            </a:r>
            <a:endParaRPr lang="en-US" dirty="0"/>
          </a:p>
        </p:txBody>
      </p:sp>
      <p:pic>
        <p:nvPicPr>
          <p:cNvPr id="3" name="Picture 2" descr="2013-10-15_0005.jpg"/>
          <p:cNvPicPr>
            <a:picLocks noChangeAspect="1"/>
          </p:cNvPicPr>
          <p:nvPr/>
        </p:nvPicPr>
        <p:blipFill rotWithShape="1">
          <a:blip r:embed="rId2">
            <a:extLst>
              <a:ext uri="{28A0092B-C50C-407E-A947-70E740481C1C}">
                <a14:useLocalDpi xmlns:a14="http://schemas.microsoft.com/office/drawing/2010/main" val="0"/>
              </a:ext>
            </a:extLst>
          </a:blip>
          <a:srcRect l="7941" t="28039" b="9711"/>
          <a:stretch/>
        </p:blipFill>
        <p:spPr>
          <a:xfrm>
            <a:off x="1255333" y="1752931"/>
            <a:ext cx="6735470" cy="3415928"/>
          </a:xfrm>
          <a:prstGeom prst="rect">
            <a:avLst/>
          </a:prstGeom>
        </p:spPr>
      </p:pic>
    </p:spTree>
    <p:extLst>
      <p:ext uri="{BB962C8B-B14F-4D97-AF65-F5344CB8AC3E}">
        <p14:creationId xmlns:p14="http://schemas.microsoft.com/office/powerpoint/2010/main" val="13072998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Matched Pairs?</a:t>
            </a:r>
            <a:endParaRPr lang="en-US" dirty="0"/>
          </a:p>
        </p:txBody>
      </p:sp>
      <p:sp>
        <p:nvSpPr>
          <p:cNvPr id="4" name="TextBox 3"/>
          <p:cNvSpPr txBox="1"/>
          <p:nvPr/>
        </p:nvSpPr>
        <p:spPr>
          <a:xfrm>
            <a:off x="449384" y="1604053"/>
            <a:ext cx="8468985" cy="369332"/>
          </a:xfrm>
          <a:prstGeom prst="rect">
            <a:avLst/>
          </a:prstGeom>
          <a:solidFill>
            <a:srgbClr val="D09A08"/>
          </a:solidFill>
        </p:spPr>
        <p:txBody>
          <a:bodyPr wrap="none" rtlCol="0">
            <a:spAutoFit/>
          </a:bodyPr>
          <a:lstStyle/>
          <a:p>
            <a:r>
              <a:rPr lang="en-US" dirty="0" smtClean="0"/>
              <a:t>Matched pairs is usually done with 2 treatments, but it could be done in this situation.</a:t>
            </a:r>
            <a:endParaRPr lang="en-US" dirty="0"/>
          </a:p>
        </p:txBody>
      </p:sp>
      <p:sp>
        <p:nvSpPr>
          <p:cNvPr id="5" name="TextBox 4"/>
          <p:cNvSpPr txBox="1"/>
          <p:nvPr/>
        </p:nvSpPr>
        <p:spPr>
          <a:xfrm>
            <a:off x="605692" y="2158051"/>
            <a:ext cx="8312677" cy="415498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smtClean="0"/>
              <a:t>All volunteers would take a different path on 3 different days. The order that they take the paths would be randomly chosen. Three times would be recorded and evaluated at the end. </a:t>
            </a:r>
          </a:p>
          <a:p>
            <a:endParaRPr lang="en-US" sz="2400" dirty="0"/>
          </a:p>
          <a:p>
            <a:r>
              <a:rPr lang="en-US" sz="2400" dirty="0" smtClean="0"/>
              <a:t>This method would remove the need for blocking on </a:t>
            </a:r>
            <a:r>
              <a:rPr lang="en-US" sz="2400" dirty="0" err="1" smtClean="0"/>
              <a:t>gender,height</a:t>
            </a:r>
            <a:r>
              <a:rPr lang="en-US" sz="2400" dirty="0" smtClean="0"/>
              <a:t>, weight, etc. Each volunteers walking style would not interfere with </a:t>
            </a:r>
            <a:r>
              <a:rPr lang="en-US" sz="2400" dirty="0" err="1" smtClean="0"/>
              <a:t>avg</a:t>
            </a:r>
            <a:r>
              <a:rPr lang="en-US" sz="2400" dirty="0" smtClean="0"/>
              <a:t> times.</a:t>
            </a:r>
          </a:p>
          <a:p>
            <a:endParaRPr lang="en-US" sz="2400" dirty="0"/>
          </a:p>
          <a:p>
            <a:r>
              <a:rPr lang="en-US" sz="2400" dirty="0" smtClean="0"/>
              <a:t>Difficulties in this situation might be the experiment might take three times and different days may include lurking variables.</a:t>
            </a:r>
            <a:endParaRPr lang="en-US" sz="2400" dirty="0"/>
          </a:p>
        </p:txBody>
      </p:sp>
    </p:spTree>
    <p:extLst>
      <p:ext uri="{BB962C8B-B14F-4D97-AF65-F5344CB8AC3E}">
        <p14:creationId xmlns:p14="http://schemas.microsoft.com/office/powerpoint/2010/main" val="29850376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625995" y="4434269"/>
            <a:ext cx="7917720" cy="13437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t">
            <a:normAutofit fontScale="90000" lnSpcReduction="10000"/>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pPr algn="l"/>
            <a:r>
              <a:rPr lang="en-US" sz="2400" dirty="0" smtClean="0">
                <a:solidFill>
                  <a:schemeClr val="bg1"/>
                </a:solidFill>
              </a:rPr>
              <a:t>(a) Describe a design for this experiment that uses the 100 volunteers.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(b) Could your design be double blind? Explain.</a:t>
            </a:r>
            <a:endParaRPr lang="en-US" sz="2400" dirty="0">
              <a:solidFill>
                <a:schemeClr val="bg1"/>
              </a:solidFill>
            </a:endParaRPr>
          </a:p>
        </p:txBody>
      </p:sp>
      <p:sp>
        <p:nvSpPr>
          <p:cNvPr id="11" name="Content Placeholder 4"/>
          <p:cNvSpPr txBox="1">
            <a:spLocks/>
          </p:cNvSpPr>
          <p:nvPr/>
        </p:nvSpPr>
        <p:spPr>
          <a:xfrm>
            <a:off x="125200" y="595603"/>
            <a:ext cx="8561600" cy="2904238"/>
          </a:xfrm>
          <a:prstGeom prst="rect">
            <a:avLst/>
          </a:prstGeom>
        </p:spPr>
        <p:style>
          <a:lnRef idx="2">
            <a:schemeClr val="accent2"/>
          </a:lnRef>
          <a:fillRef idx="1">
            <a:schemeClr val="lt1"/>
          </a:fillRef>
          <a:effectRef idx="0">
            <a:schemeClr val="accent2"/>
          </a:effectRef>
          <a:fontRef idx="minor">
            <a:schemeClr val="dk1"/>
          </a:fontRef>
        </p:style>
        <p:txBody>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a:buFont typeface="Wingdings" pitchFamily="2" charset="2"/>
              <a:buNone/>
            </a:pPr>
            <a:r>
              <a:rPr lang="en-US" sz="2800" dirty="0" smtClean="0">
                <a:latin typeface="Abadi MT Condensed Light"/>
                <a:cs typeface="Abadi MT Condensed Light"/>
              </a:rPr>
              <a:t>A manufacturer of boots plans to conduct an experiment to compare a new method of waterproofing to the current method. The company recruits 100 volunteers from Seattle, where it rains frequently, to wear the boots as they normally would for 6 months. At the end of 6 months, the boots will be returned to the company to be evaluated for water damage.</a:t>
            </a:r>
            <a:endParaRPr lang="en-US" sz="2800" dirty="0">
              <a:latin typeface="Abadi MT Condensed Light"/>
              <a:cs typeface="Abadi MT Condensed Light"/>
            </a:endParaRPr>
          </a:p>
        </p:txBody>
      </p:sp>
      <p:sp>
        <p:nvSpPr>
          <p:cNvPr id="12" name="TextBox 11"/>
          <p:cNvSpPr txBox="1"/>
          <p:nvPr/>
        </p:nvSpPr>
        <p:spPr>
          <a:xfrm>
            <a:off x="6752802" y="6035040"/>
            <a:ext cx="1572295" cy="369332"/>
          </a:xfrm>
          <a:prstGeom prst="rect">
            <a:avLst/>
          </a:prstGeom>
          <a:noFill/>
        </p:spPr>
        <p:txBody>
          <a:bodyPr wrap="square" rtlCol="0">
            <a:spAutoFit/>
          </a:bodyPr>
          <a:lstStyle/>
          <a:p>
            <a:r>
              <a:rPr lang="en-US" b="1" dirty="0" smtClean="0">
                <a:solidFill>
                  <a:srgbClr val="0A3363"/>
                </a:solidFill>
              </a:rPr>
              <a:t>2002 #2</a:t>
            </a:r>
            <a:endParaRPr lang="en-US" b="1" dirty="0">
              <a:solidFill>
                <a:srgbClr val="0A3363"/>
              </a:solidFill>
            </a:endParaRPr>
          </a:p>
        </p:txBody>
      </p:sp>
    </p:spTree>
    <p:extLst>
      <p:ext uri="{BB962C8B-B14F-4D97-AF65-F5344CB8AC3E}">
        <p14:creationId xmlns:p14="http://schemas.microsoft.com/office/powerpoint/2010/main" val="3977121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22 at 1.15.30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rot="10800000">
            <a:off x="942767" y="215289"/>
            <a:ext cx="7484646" cy="6471100"/>
          </a:xfrm>
          <a:prstGeom prst="rect">
            <a:avLst/>
          </a:prstGeom>
        </p:spPr>
      </p:pic>
    </p:spTree>
    <p:extLst>
      <p:ext uri="{BB962C8B-B14F-4D97-AF65-F5344CB8AC3E}">
        <p14:creationId xmlns:p14="http://schemas.microsoft.com/office/powerpoint/2010/main" val="10826520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281" y="302814"/>
            <a:ext cx="7691719" cy="505425"/>
          </a:xfrm>
        </p:spPr>
        <p:txBody>
          <a:bodyPr/>
          <a:lstStyle/>
          <a:p>
            <a:r>
              <a:rPr lang="en-US" dirty="0" smtClean="0"/>
              <a:t>Who gets them?</a:t>
            </a:r>
            <a:endParaRPr lang="en-US" dirty="0"/>
          </a:p>
        </p:txBody>
      </p:sp>
      <p:sp>
        <p:nvSpPr>
          <p:cNvPr id="3" name="Content Placeholder 2"/>
          <p:cNvSpPr>
            <a:spLocks noGrp="1"/>
          </p:cNvSpPr>
          <p:nvPr>
            <p:ph idx="1"/>
          </p:nvPr>
        </p:nvSpPr>
        <p:spPr>
          <a:xfrm>
            <a:off x="264372" y="846726"/>
            <a:ext cx="2910295" cy="510818"/>
          </a:xfrm>
        </p:spPr>
        <p:style>
          <a:lnRef idx="3">
            <a:schemeClr val="lt1"/>
          </a:lnRef>
          <a:fillRef idx="1">
            <a:schemeClr val="dk1"/>
          </a:fillRef>
          <a:effectRef idx="1">
            <a:schemeClr val="dk1"/>
          </a:effectRef>
          <a:fontRef idx="minor">
            <a:schemeClr val="lt1"/>
          </a:fontRef>
        </p:style>
        <p:txBody>
          <a:bodyPr/>
          <a:lstStyle/>
          <a:p>
            <a:r>
              <a:rPr lang="en-US" dirty="0" smtClean="0"/>
              <a:t>The Floor Level.</a:t>
            </a:r>
            <a:endParaRPr lang="en-US" dirty="0"/>
          </a:p>
        </p:txBody>
      </p:sp>
      <p:sp>
        <p:nvSpPr>
          <p:cNvPr id="5" name="TextBox 4"/>
          <p:cNvSpPr txBox="1"/>
          <p:nvPr/>
        </p:nvSpPr>
        <p:spPr>
          <a:xfrm>
            <a:off x="577213" y="1607713"/>
            <a:ext cx="8196410" cy="5632310"/>
          </a:xfrm>
          <a:prstGeom prst="rect">
            <a:avLst/>
          </a:prstGeom>
          <a:noFill/>
        </p:spPr>
        <p:txBody>
          <a:bodyPr wrap="square" rtlCol="0">
            <a:spAutoFit/>
          </a:bodyPr>
          <a:lstStyle/>
          <a:p>
            <a:pPr marL="342900" indent="-342900">
              <a:buFont typeface="Arial"/>
              <a:buChar char="•"/>
            </a:pPr>
            <a:r>
              <a:rPr lang="en-US" sz="2400" dirty="0" smtClean="0"/>
              <a:t>We have 160 surveys to give out.</a:t>
            </a:r>
          </a:p>
          <a:p>
            <a:endParaRPr lang="en-US" sz="2400" dirty="0"/>
          </a:p>
          <a:p>
            <a:pPr marL="342900" indent="-342900">
              <a:buFont typeface="Arial"/>
              <a:buChar char="•"/>
            </a:pPr>
            <a:r>
              <a:rPr lang="en-US" sz="2400" dirty="0" smtClean="0"/>
              <a:t>We cannot give them to people who we think represent the population, which means we cannot use our own judgment.</a:t>
            </a:r>
          </a:p>
          <a:p>
            <a:pPr marL="342900" indent="-342900">
              <a:buFont typeface="Arial"/>
              <a:buChar char="•"/>
            </a:pPr>
            <a:endParaRPr lang="en-US" sz="2400" dirty="0"/>
          </a:p>
          <a:p>
            <a:pPr marL="342900" indent="-342900">
              <a:buFont typeface="Arial"/>
              <a:buChar char="•"/>
            </a:pPr>
            <a:r>
              <a:rPr lang="en-US" sz="2400" dirty="0" smtClean="0"/>
              <a:t>Typically the floor seating enters in one area at a concert. One method would be to have someone stand at the entrance to the floor seating area and hand a survey to every 14</a:t>
            </a:r>
            <a:r>
              <a:rPr lang="en-US" sz="2400" baseline="30000" dirty="0" smtClean="0"/>
              <a:t>th</a:t>
            </a:r>
            <a:r>
              <a:rPr lang="en-US" sz="2400" dirty="0" smtClean="0"/>
              <a:t> person who enters. The first person who gets the survey should also be randomly decided.(ex. You roll a die and a 3 shows up….so the 3</a:t>
            </a:r>
            <a:r>
              <a:rPr lang="en-US" sz="2400" baseline="30000" dirty="0" smtClean="0"/>
              <a:t>rd</a:t>
            </a:r>
            <a:r>
              <a:rPr lang="en-US" sz="2400" dirty="0" smtClean="0"/>
              <a:t> person to pass will get the first survey, then it’s every 14</a:t>
            </a:r>
            <a:r>
              <a:rPr lang="en-US" sz="2400" baseline="30000" dirty="0" smtClean="0"/>
              <a:t>th</a:t>
            </a:r>
            <a:r>
              <a:rPr lang="en-US" sz="2400" dirty="0" smtClean="0"/>
              <a:t> person until all 160 are gone.</a:t>
            </a:r>
            <a:endParaRPr lang="en-US" sz="2400" dirty="0"/>
          </a:p>
          <a:p>
            <a:endParaRPr lang="en-US" sz="2400" dirty="0"/>
          </a:p>
        </p:txBody>
      </p:sp>
    </p:spTree>
    <p:extLst>
      <p:ext uri="{BB962C8B-B14F-4D97-AF65-F5344CB8AC3E}">
        <p14:creationId xmlns:p14="http://schemas.microsoft.com/office/powerpoint/2010/main" val="112832674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22 at 1.15.44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rot="10800000">
            <a:off x="205966" y="370971"/>
            <a:ext cx="8530395" cy="6005310"/>
          </a:xfrm>
          <a:prstGeom prst="rect">
            <a:avLst/>
          </a:prstGeom>
        </p:spPr>
      </p:pic>
    </p:spTree>
    <p:extLst>
      <p:ext uri="{BB962C8B-B14F-4D97-AF65-F5344CB8AC3E}">
        <p14:creationId xmlns:p14="http://schemas.microsoft.com/office/powerpoint/2010/main" val="112016227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4"/>
          <p:cNvSpPr>
            <a:spLocks noGrp="1" noChangeArrowheads="1"/>
          </p:cNvSpPr>
          <p:nvPr>
            <p:ph type="title"/>
          </p:nvPr>
        </p:nvSpPr>
        <p:spPr>
          <a:xfrm>
            <a:off x="392906" y="4875609"/>
            <a:ext cx="8233172" cy="1482328"/>
          </a:xfrm>
        </p:spPr>
        <p:txBody>
          <a:bodyPr/>
          <a:lstStyle/>
          <a:p>
            <a:pPr eaLnBrk="1" hangingPunct="1"/>
            <a:r>
              <a:rPr lang="en-US">
                <a:latin typeface="Impact" charset="0"/>
                <a:ea typeface="ヒラギノ明朝 ProN W3" charset="0"/>
                <a:cs typeface="Impact" charset="0"/>
                <a:sym typeface="Impact" charset="0"/>
              </a:rPr>
              <a:t>Experimental Units, Subjects, Treatments</a:t>
            </a:r>
            <a:endParaRPr lang="en-US">
              <a:latin typeface="Impact" charset="0"/>
              <a:ea typeface="ヒラギノ角ゴ ProN W6" charset="0"/>
              <a:cs typeface="ヒラギノ角ゴ ProN W6" charset="0"/>
              <a:sym typeface="Impact" charset="0"/>
            </a:endParaRPr>
          </a:p>
        </p:txBody>
      </p:sp>
      <p:pic>
        <p:nvPicPr>
          <p:cNvPr id="8" name="Picture 7" descr="Picture 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6578" y="267890"/>
            <a:ext cx="6965156" cy="420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2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2"/>
          <p:cNvSpPr>
            <a:spLocks noGrp="1" noChangeArrowheads="1"/>
          </p:cNvSpPr>
          <p:nvPr>
            <p:ph type="body" idx="1"/>
          </p:nvPr>
        </p:nvSpPr>
        <p:spPr>
          <a:xfrm>
            <a:off x="446484" y="1821656"/>
            <a:ext cx="8233172" cy="4339828"/>
          </a:xfrm>
        </p:spPr>
        <p:txBody>
          <a:bodyPr>
            <a:normAutofit fontScale="92500"/>
          </a:bodyPr>
          <a:lstStyle/>
          <a:p>
            <a:pPr eaLnBrk="1" hangingPunct="1">
              <a:buFontTx/>
              <a:buBlip>
                <a:blip r:embed="rId2"/>
              </a:buBlip>
            </a:pPr>
            <a:r>
              <a:rPr lang="en-US">
                <a:latin typeface="Palatino" charset="0"/>
                <a:ea typeface="ヒラギノ明朝 ProN W3" charset="0"/>
                <a:cs typeface="ヒラギノ明朝 ProN W3" charset="0"/>
              </a:rPr>
              <a:t>The objects that on which the experiment is done are the </a:t>
            </a:r>
            <a:r>
              <a:rPr lang="en-US" b="1">
                <a:latin typeface="Palatino" charset="0"/>
                <a:ea typeface="ヒラギノ明朝 ProN W3" charset="0"/>
                <a:cs typeface="ヒラギノ明朝 ProN W3" charset="0"/>
              </a:rPr>
              <a:t>experimental units</a:t>
            </a:r>
            <a:r>
              <a:rPr lang="en-US">
                <a:latin typeface="Palatino" charset="0"/>
                <a:ea typeface="ヒラギノ明朝 ProN W3" charset="0"/>
                <a:cs typeface="ヒラギノ明朝 ProN W3" charset="0"/>
              </a:rPr>
              <a:t>.</a:t>
            </a:r>
          </a:p>
          <a:p>
            <a:pPr eaLnBrk="1" hangingPunct="1">
              <a:buFontTx/>
              <a:buBlip>
                <a:blip r:embed="rId2"/>
              </a:buBlip>
            </a:pPr>
            <a:r>
              <a:rPr lang="en-US">
                <a:latin typeface="Palatino" charset="0"/>
                <a:ea typeface="ヒラギノ明朝 ProN W3" charset="0"/>
                <a:cs typeface="ヒラギノ明朝 ProN W3" charset="0"/>
              </a:rPr>
              <a:t>When the units are human beings, they are called </a:t>
            </a:r>
            <a:r>
              <a:rPr lang="en-US" b="1">
                <a:latin typeface="Palatino" charset="0"/>
                <a:ea typeface="ヒラギノ明朝 ProN W3" charset="0"/>
                <a:cs typeface="ヒラギノ明朝 ProN W3" charset="0"/>
              </a:rPr>
              <a:t>subjects.</a:t>
            </a:r>
          </a:p>
          <a:p>
            <a:pPr eaLnBrk="1" hangingPunct="1">
              <a:buFontTx/>
              <a:buBlip>
                <a:blip r:embed="rId2"/>
              </a:buBlip>
            </a:pPr>
            <a:r>
              <a:rPr lang="en-US">
                <a:latin typeface="Palatino" charset="0"/>
                <a:ea typeface="ヒラギノ明朝 ProN W3" charset="0"/>
                <a:cs typeface="ヒラギノ明朝 ProN W3" charset="0"/>
              </a:rPr>
              <a:t> A specific condition applied to the units is called a </a:t>
            </a:r>
            <a:r>
              <a:rPr lang="en-US" b="1">
                <a:latin typeface="Palatino" charset="0"/>
                <a:ea typeface="ヒラギノ明朝 ProN W3" charset="0"/>
                <a:cs typeface="ヒラギノ明朝 ProN W3" charset="0"/>
              </a:rPr>
              <a:t>treatment</a:t>
            </a:r>
            <a:r>
              <a:rPr lang="en-US">
                <a:latin typeface="Palatino" charset="0"/>
                <a:ea typeface="ヒラギノ明朝 ProN W3" charset="0"/>
                <a:cs typeface="ヒラギノ明朝 ProN W3" charset="0"/>
              </a:rPr>
              <a:t>.</a:t>
            </a:r>
          </a:p>
          <a:p>
            <a:pPr eaLnBrk="1" hangingPunct="1">
              <a:buFontTx/>
              <a:buBlip>
                <a:blip r:embed="rId2"/>
              </a:buBlip>
            </a:pPr>
            <a:r>
              <a:rPr lang="en-US">
                <a:latin typeface="Palatino" charset="0"/>
                <a:ea typeface="ヒラギノ明朝 ProN W3" charset="0"/>
                <a:cs typeface="ヒラギノ明朝 ProN W3" charset="0"/>
              </a:rPr>
              <a:t>The explanatory variables in an experiment are often called </a:t>
            </a:r>
            <a:r>
              <a:rPr lang="en-US" b="1">
                <a:latin typeface="Palatino" charset="0"/>
                <a:ea typeface="ヒラギノ明朝 ProN W3" charset="0"/>
                <a:cs typeface="ヒラギノ明朝 ProN W3" charset="0"/>
              </a:rPr>
              <a:t>factors.</a:t>
            </a:r>
            <a:endParaRPr lang="en-US">
              <a:latin typeface="Palatino" charset="0"/>
              <a:ea typeface="ヒラギノ明朝 ProN W3" charset="0"/>
              <a:cs typeface="ヒラギノ明朝 ProN W3" charset="0"/>
            </a:endParaRPr>
          </a:p>
          <a:p>
            <a:pPr eaLnBrk="1" hangingPunct="1">
              <a:buFontTx/>
              <a:buBlip>
                <a:blip r:embed="rId2"/>
              </a:buBlip>
            </a:pPr>
            <a:r>
              <a:rPr lang="en-US">
                <a:latin typeface="Palatino" charset="0"/>
                <a:ea typeface="ヒラギノ明朝 ProN W3" charset="0"/>
                <a:cs typeface="ヒラギノ明朝 ProN W3" charset="0"/>
              </a:rPr>
              <a:t>Treatments are formed by combining a specific value called a </a:t>
            </a:r>
            <a:r>
              <a:rPr lang="en-US" b="1">
                <a:latin typeface="Palatino" charset="0"/>
                <a:ea typeface="ヒラギノ明朝 ProN W3" charset="0"/>
                <a:cs typeface="ヒラギノ明朝 ProN W3" charset="0"/>
              </a:rPr>
              <a:t>level </a:t>
            </a:r>
            <a:r>
              <a:rPr lang="en-US">
                <a:latin typeface="Palatino" charset="0"/>
                <a:ea typeface="ヒラギノ明朝 ProN W3" charset="0"/>
                <a:cs typeface="ヒラギノ明朝 ProN W3" charset="0"/>
              </a:rPr>
              <a:t>of each of the factors.</a:t>
            </a:r>
          </a:p>
        </p:txBody>
      </p:sp>
      <p:sp>
        <p:nvSpPr>
          <p:cNvPr id="7" name="Title 6"/>
          <p:cNvSpPr>
            <a:spLocks noGrp="1"/>
          </p:cNvSpPr>
          <p:nvPr>
            <p:ph type="title"/>
          </p:nvPr>
        </p:nvSpPr>
        <p:spPr>
          <a:xfrm>
            <a:off x="232172" y="107156"/>
            <a:ext cx="8911828" cy="1428750"/>
          </a:xfrm>
        </p:spPr>
        <p:txBody>
          <a:bodyPr/>
          <a:lstStyle/>
          <a:p>
            <a:r>
              <a:rPr lang="en-US">
                <a:latin typeface="Palatino" charset="0"/>
                <a:ea typeface="ヒラギノ明朝 ProN W3" charset="0"/>
                <a:cs typeface="ヒラギノ明朝 ProN W3" charset="0"/>
              </a:rPr>
              <a:t>Vocabulary of experiments</a:t>
            </a:r>
          </a:p>
        </p:txBody>
      </p:sp>
    </p:spTree>
    <p:extLst>
      <p:ext uri="{BB962C8B-B14F-4D97-AF65-F5344CB8AC3E}">
        <p14:creationId xmlns:p14="http://schemas.microsoft.com/office/powerpoint/2010/main" val="832797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79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179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179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79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1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3"/>
          <p:cNvSpPr>
            <a:spLocks noGrp="1" noChangeArrowheads="1"/>
          </p:cNvSpPr>
          <p:nvPr>
            <p:ph type="body" idx="4294967295"/>
          </p:nvPr>
        </p:nvSpPr>
        <p:spPr bwMode="auto">
          <a:xfrm>
            <a:off x="500063" y="357770"/>
            <a:ext cx="8188523" cy="40785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lgn="l" eaLnBrk="1" hangingPunct="1"/>
            <a:r>
              <a:rPr lang="en-US" i="0" dirty="0">
                <a:solidFill>
                  <a:srgbClr val="000000"/>
                </a:solidFill>
                <a:latin typeface="Palatino" charset="0"/>
                <a:ea typeface="ヒラギノ明朝 ProN W3" charset="0"/>
                <a:cs typeface="Palatino" charset="0"/>
              </a:rPr>
              <a:t>How do commercials effect our view on a certain product? The answer may depend on the length of the commercial and how many times it is repeated. An experimenter used high school students for this experiment. All students watched a 45 minute TV show that included commercials for a new type of cell phone. Some subjects saw a 30-second commercial, and others saw a 90-second version. The same commercial was shown either 1,3,or 5 times during the TV show.</a:t>
            </a:r>
          </a:p>
          <a:p>
            <a:pPr algn="l" eaLnBrk="1" hangingPunct="1"/>
            <a:endParaRPr lang="en-US" i="0" dirty="0">
              <a:solidFill>
                <a:srgbClr val="000000"/>
              </a:solidFill>
              <a:latin typeface="Palatino" charset="0"/>
              <a:ea typeface="ヒラギノ明朝 ProN W3" charset="0"/>
              <a:cs typeface="Palatino" charset="0"/>
            </a:endParaRPr>
          </a:p>
          <a:p>
            <a:pPr algn="l" eaLnBrk="1" hangingPunct="1"/>
            <a:r>
              <a:rPr lang="en-US" i="0" dirty="0">
                <a:solidFill>
                  <a:srgbClr val="000000"/>
                </a:solidFill>
                <a:latin typeface="Palatino" charset="0"/>
                <a:ea typeface="ヒラギノ明朝 ProN W3" charset="0"/>
                <a:cs typeface="Palatino" charset="0"/>
              </a:rPr>
              <a:t>What are the experimental units, factors, levels, and # of treatments?</a:t>
            </a:r>
          </a:p>
        </p:txBody>
      </p:sp>
      <p:sp>
        <p:nvSpPr>
          <p:cNvPr id="6" name="TextBox 5"/>
          <p:cNvSpPr txBox="1">
            <a:spLocks noChangeArrowheads="1"/>
          </p:cNvSpPr>
          <p:nvPr/>
        </p:nvSpPr>
        <p:spPr bwMode="auto">
          <a:xfrm>
            <a:off x="285750" y="4638644"/>
            <a:ext cx="8858250" cy="2219356"/>
          </a:xfrm>
          <a:prstGeom prst="rect">
            <a:avLst/>
          </a:prstGeom>
          <a:ln/>
        </p:spPr>
        <p:style>
          <a:lnRef idx="3">
            <a:schemeClr val="lt1"/>
          </a:lnRef>
          <a:fillRef idx="1">
            <a:schemeClr val="accent1"/>
          </a:fillRef>
          <a:effectRef idx="1">
            <a:schemeClr val="accent1"/>
          </a:effectRef>
          <a:fontRef idx="minor">
            <a:schemeClr val="lt1"/>
          </a:fontRef>
        </p:style>
        <p:txBody>
          <a:bodyPr lIns="64291" tIns="32146" rIns="64291" bIns="32146">
            <a:spAutoFit/>
          </a:bodyPr>
          <a:lstStyle>
            <a:lvl1pPr eaLnBrk="0" hangingPunct="0">
              <a:defRPr sz="3200">
                <a:solidFill>
                  <a:srgbClr val="424D43"/>
                </a:solidFill>
                <a:latin typeface="Palatino" charset="0"/>
                <a:ea typeface="ヒラギノ明朝 ProN W3" charset="0"/>
                <a:cs typeface="ヒラギノ明朝 ProN W3" charset="0"/>
                <a:sym typeface="Palatino" charset="0"/>
              </a:defRPr>
            </a:lvl1pPr>
            <a:lvl2pPr marL="37931725" indent="-37474525" eaLnBrk="0" hangingPunct="0">
              <a:defRPr sz="3200">
                <a:solidFill>
                  <a:srgbClr val="424D43"/>
                </a:solidFill>
                <a:latin typeface="Palatino" charset="0"/>
                <a:ea typeface="ヒラギノ明朝 ProN W3" charset="0"/>
                <a:cs typeface="ヒラギノ明朝 ProN W3" charset="0"/>
                <a:sym typeface="Palatino" charset="0"/>
              </a:defRPr>
            </a:lvl2pPr>
            <a:lvl3pPr eaLnBrk="0" hangingPunct="0">
              <a:defRPr sz="3200">
                <a:solidFill>
                  <a:srgbClr val="424D43"/>
                </a:solidFill>
                <a:latin typeface="Palatino" charset="0"/>
                <a:ea typeface="ヒラギノ明朝 ProN W3" charset="0"/>
                <a:cs typeface="ヒラギノ明朝 ProN W3" charset="0"/>
                <a:sym typeface="Palatino" charset="0"/>
              </a:defRPr>
            </a:lvl3pPr>
            <a:lvl4pPr eaLnBrk="0" hangingPunct="0">
              <a:defRPr sz="3200">
                <a:solidFill>
                  <a:srgbClr val="424D43"/>
                </a:solidFill>
                <a:latin typeface="Palatino" charset="0"/>
                <a:ea typeface="ヒラギノ明朝 ProN W3" charset="0"/>
                <a:cs typeface="ヒラギノ明朝 ProN W3" charset="0"/>
                <a:sym typeface="Palatino" charset="0"/>
              </a:defRPr>
            </a:lvl4pPr>
            <a:lvl5pPr eaLnBrk="0" hangingPunct="0">
              <a:defRPr sz="3200">
                <a:solidFill>
                  <a:srgbClr val="424D43"/>
                </a:solidFill>
                <a:latin typeface="Palatino" charset="0"/>
                <a:ea typeface="ヒラギノ明朝 ProN W3" charset="0"/>
                <a:cs typeface="ヒラギノ明朝 ProN W3" charset="0"/>
                <a:sym typeface="Palatino" charset="0"/>
              </a:defRPr>
            </a:lvl5pPr>
            <a:lvl6pPr marL="4572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6pPr>
            <a:lvl7pPr marL="9144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7pPr>
            <a:lvl8pPr marL="13716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8pPr>
            <a:lvl9pPr marL="1828800" eaLnBrk="0" fontAlgn="base" hangingPunct="0">
              <a:spcBef>
                <a:spcPct val="0"/>
              </a:spcBef>
              <a:spcAft>
                <a:spcPct val="0"/>
              </a:spcAft>
              <a:defRPr sz="3200">
                <a:solidFill>
                  <a:srgbClr val="424D43"/>
                </a:solidFill>
                <a:latin typeface="Palatino" charset="0"/>
                <a:ea typeface="ヒラギノ明朝 ProN W3" charset="0"/>
                <a:cs typeface="ヒラギノ明朝 ProN W3" charset="0"/>
                <a:sym typeface="Palatino" charset="0"/>
              </a:defRPr>
            </a:lvl9pPr>
          </a:lstStyle>
          <a:p>
            <a:pPr algn="l" eaLnBrk="1" hangingPunct="1"/>
            <a:r>
              <a:rPr lang="en-US" sz="2800" dirty="0"/>
              <a:t>Experimental Units: the students are </a:t>
            </a:r>
            <a:r>
              <a:rPr lang="en-US" sz="2800" b="1" dirty="0"/>
              <a:t>subjects</a:t>
            </a:r>
          </a:p>
          <a:p>
            <a:pPr algn="l" eaLnBrk="1" hangingPunct="1"/>
            <a:r>
              <a:rPr lang="en-US" sz="2800" dirty="0"/>
              <a:t>Factors: Length of commercial &amp; # of repetitions</a:t>
            </a:r>
          </a:p>
          <a:p>
            <a:pPr algn="l" eaLnBrk="1" hangingPunct="1"/>
            <a:r>
              <a:rPr lang="en-US" sz="2800" dirty="0"/>
              <a:t>Levels: 2 levels for length(30 or 90) and 3 levels for repetitions(1,3,5)</a:t>
            </a:r>
          </a:p>
          <a:p>
            <a:pPr algn="l" eaLnBrk="1" hangingPunct="1"/>
            <a:r>
              <a:rPr lang="en-US" sz="2800" dirty="0"/>
              <a:t>Treatments: 6 treatments</a:t>
            </a:r>
          </a:p>
        </p:txBody>
      </p:sp>
    </p:spTree>
    <p:extLst>
      <p:ext uri="{BB962C8B-B14F-4D97-AF65-F5344CB8AC3E}">
        <p14:creationId xmlns:p14="http://schemas.microsoft.com/office/powerpoint/2010/main" val="322875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8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82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build="p"/>
      <p:bldP spid="6" grpId="0" animBg="1"/>
      <p:bldP spid="6"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nvPr>
        </p:nvGraphicFramePr>
        <p:xfrm>
          <a:off x="607219" y="482203"/>
          <a:ext cx="8036719" cy="5893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9806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 </a:t>
            </a:r>
            <a:r>
              <a:rPr lang="en-US" dirty="0" err="1" smtClean="0"/>
              <a:t>vs</a:t>
            </a:r>
            <a:r>
              <a:rPr lang="en-US" dirty="0" smtClean="0"/>
              <a:t> Digital </a:t>
            </a:r>
            <a:endParaRPr lang="en-US" dirty="0"/>
          </a:p>
        </p:txBody>
      </p:sp>
      <p:pic>
        <p:nvPicPr>
          <p:cNvPr id="4" name="Picture 3" descr="Screen Shot 2013-10-16 at 5.5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337" y="2583528"/>
            <a:ext cx="3813908" cy="1847976"/>
          </a:xfrm>
          <a:prstGeom prst="rect">
            <a:avLst/>
          </a:prstGeom>
        </p:spPr>
      </p:pic>
      <p:pic>
        <p:nvPicPr>
          <p:cNvPr id="5" name="Picture 4" descr="Screen Shot 2013-10-16 at 5.53.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141" y="2184335"/>
            <a:ext cx="2489688" cy="2481631"/>
          </a:xfrm>
          <a:prstGeom prst="rect">
            <a:avLst/>
          </a:prstGeom>
        </p:spPr>
      </p:pic>
      <p:sp>
        <p:nvSpPr>
          <p:cNvPr id="6" name="TextBox 5"/>
          <p:cNvSpPr txBox="1"/>
          <p:nvPr/>
        </p:nvSpPr>
        <p:spPr>
          <a:xfrm>
            <a:off x="2837902" y="5549612"/>
            <a:ext cx="3922869" cy="584776"/>
          </a:xfrm>
          <a:prstGeom prst="rect">
            <a:avLst/>
          </a:prstGeom>
          <a:solidFill>
            <a:srgbClr val="3366FF"/>
          </a:solidFill>
          <a:scene3d>
            <a:camera prst="orthographicFront"/>
            <a:lightRig rig="threePt" dir="t"/>
          </a:scene3d>
          <a:sp3d>
            <a:bevelT prst="relaxedInset"/>
          </a:sp3d>
        </p:spPr>
        <p:txBody>
          <a:bodyPr wrap="none" rtlCol="0">
            <a:spAutoFit/>
          </a:bodyPr>
          <a:lstStyle/>
          <a:p>
            <a:r>
              <a:rPr lang="en-US" sz="3200" dirty="0" smtClean="0"/>
              <a:t>Which sounds better?</a:t>
            </a:r>
            <a:endParaRPr lang="en-US" sz="3200" dirty="0"/>
          </a:p>
        </p:txBody>
      </p:sp>
    </p:spTree>
    <p:extLst>
      <p:ext uri="{BB962C8B-B14F-4D97-AF65-F5344CB8AC3E}">
        <p14:creationId xmlns:p14="http://schemas.microsoft.com/office/powerpoint/2010/main" val="266968592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16 at 5.5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414" y="185058"/>
            <a:ext cx="2664355" cy="1290976"/>
          </a:xfrm>
          <a:prstGeom prst="rect">
            <a:avLst/>
          </a:prstGeom>
        </p:spPr>
      </p:pic>
      <p:pic>
        <p:nvPicPr>
          <p:cNvPr id="5" name="Picture 4" descr="Screen Shot 2013-10-16 at 5.53.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628" y="170683"/>
            <a:ext cx="1309589" cy="1305351"/>
          </a:xfrm>
          <a:prstGeom prst="rect">
            <a:avLst/>
          </a:prstGeom>
        </p:spPr>
      </p:pic>
      <p:sp>
        <p:nvSpPr>
          <p:cNvPr id="7" name="TextBox 6"/>
          <p:cNvSpPr txBox="1"/>
          <p:nvPr/>
        </p:nvSpPr>
        <p:spPr>
          <a:xfrm>
            <a:off x="4337538" y="689401"/>
            <a:ext cx="388899" cy="369332"/>
          </a:xfrm>
          <a:prstGeom prst="rect">
            <a:avLst/>
          </a:prstGeom>
          <a:noFill/>
        </p:spPr>
        <p:txBody>
          <a:bodyPr wrap="none" rtlCol="0">
            <a:spAutoFit/>
          </a:bodyPr>
          <a:lstStyle/>
          <a:p>
            <a:r>
              <a:rPr lang="en-US" dirty="0" err="1" smtClean="0"/>
              <a:t>vs</a:t>
            </a:r>
            <a:endParaRPr lang="en-US" dirty="0"/>
          </a:p>
        </p:txBody>
      </p:sp>
      <p:sp>
        <p:nvSpPr>
          <p:cNvPr id="8" name="TextBox 7"/>
          <p:cNvSpPr txBox="1"/>
          <p:nvPr/>
        </p:nvSpPr>
        <p:spPr>
          <a:xfrm>
            <a:off x="605692" y="1797538"/>
            <a:ext cx="8245231" cy="2677656"/>
          </a:xfrm>
          <a:prstGeom prst="rect">
            <a:avLst/>
          </a:prstGeom>
          <a:noFill/>
        </p:spPr>
        <p:txBody>
          <a:bodyPr wrap="square" rtlCol="0">
            <a:spAutoFit/>
          </a:bodyPr>
          <a:lstStyle/>
          <a:p>
            <a:r>
              <a:rPr lang="en-US" sz="2400" dirty="0" smtClean="0"/>
              <a:t>	Mr. Pines always wonders if he should listen to his favorite songs on CD or on his iPod. He decides to run a small experiment to decide which sounds better. </a:t>
            </a:r>
          </a:p>
          <a:p>
            <a:r>
              <a:rPr lang="en-US" sz="2400" dirty="0" smtClean="0"/>
              <a:t>	The plan is to listen to a song on CD in his car and give it a rating from 1 to 5(5 being the best sound) He will also listen to the same song in mp3 format on his </a:t>
            </a:r>
            <a:r>
              <a:rPr lang="en-US" sz="2400" dirty="0" err="1" smtClean="0"/>
              <a:t>ipod</a:t>
            </a:r>
            <a:r>
              <a:rPr lang="en-US" sz="2400" dirty="0" smtClean="0"/>
              <a:t> shuffle and give it the same type of rating.</a:t>
            </a:r>
            <a:endParaRPr lang="en-US" sz="2400" dirty="0"/>
          </a:p>
        </p:txBody>
      </p:sp>
      <p:sp>
        <p:nvSpPr>
          <p:cNvPr id="9" name="TextBox 8"/>
          <p:cNvSpPr txBox="1"/>
          <p:nvPr/>
        </p:nvSpPr>
        <p:spPr>
          <a:xfrm>
            <a:off x="1191846" y="5341610"/>
            <a:ext cx="6682513"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smtClean="0"/>
              <a:t>Comment on the design of his experiment.</a:t>
            </a:r>
            <a:endParaRPr lang="en-US" sz="2800" dirty="0"/>
          </a:p>
        </p:txBody>
      </p:sp>
    </p:spTree>
    <p:extLst>
      <p:ext uri="{BB962C8B-B14F-4D97-AF65-F5344CB8AC3E}">
        <p14:creationId xmlns:p14="http://schemas.microsoft.com/office/powerpoint/2010/main" val="211387960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16 at 5.5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414" y="185058"/>
            <a:ext cx="2664355" cy="1290976"/>
          </a:xfrm>
          <a:prstGeom prst="rect">
            <a:avLst/>
          </a:prstGeom>
        </p:spPr>
      </p:pic>
      <p:pic>
        <p:nvPicPr>
          <p:cNvPr id="5" name="Picture 4" descr="Screen Shot 2013-10-16 at 5.53.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628" y="170683"/>
            <a:ext cx="1309589" cy="1305351"/>
          </a:xfrm>
          <a:prstGeom prst="rect">
            <a:avLst/>
          </a:prstGeom>
        </p:spPr>
      </p:pic>
      <p:sp>
        <p:nvSpPr>
          <p:cNvPr id="7" name="TextBox 6"/>
          <p:cNvSpPr txBox="1"/>
          <p:nvPr/>
        </p:nvSpPr>
        <p:spPr>
          <a:xfrm>
            <a:off x="4337538" y="689401"/>
            <a:ext cx="388899" cy="369332"/>
          </a:xfrm>
          <a:prstGeom prst="rect">
            <a:avLst/>
          </a:prstGeom>
          <a:noFill/>
        </p:spPr>
        <p:txBody>
          <a:bodyPr wrap="none" rtlCol="0">
            <a:spAutoFit/>
          </a:bodyPr>
          <a:lstStyle/>
          <a:p>
            <a:r>
              <a:rPr lang="en-US" dirty="0" err="1" smtClean="0"/>
              <a:t>vs</a:t>
            </a:r>
            <a:endParaRPr lang="en-US" dirty="0"/>
          </a:p>
        </p:txBody>
      </p:sp>
      <p:sp>
        <p:nvSpPr>
          <p:cNvPr id="8" name="TextBox 7"/>
          <p:cNvSpPr txBox="1"/>
          <p:nvPr/>
        </p:nvSpPr>
        <p:spPr>
          <a:xfrm>
            <a:off x="605692" y="1797538"/>
            <a:ext cx="8245231" cy="2677656"/>
          </a:xfrm>
          <a:prstGeom prst="rect">
            <a:avLst/>
          </a:prstGeom>
          <a:noFill/>
        </p:spPr>
        <p:txBody>
          <a:bodyPr wrap="square" rtlCol="0">
            <a:spAutoFit/>
          </a:bodyPr>
          <a:lstStyle/>
          <a:p>
            <a:r>
              <a:rPr lang="en-US" sz="2400" dirty="0" smtClean="0"/>
              <a:t>	Mr. Pines always wonders if he should listen to his favorite songs on CD or on his iPod. He decides to run a small experiment to decide which sounds better. </a:t>
            </a:r>
          </a:p>
          <a:p>
            <a:r>
              <a:rPr lang="en-US" sz="2400" dirty="0" smtClean="0"/>
              <a:t>	The plan is to listen to a song on CD in his car and give it a rating from 1 to 5(5 being the best sound) He will also listen to the same song in mp3 format on his </a:t>
            </a:r>
            <a:r>
              <a:rPr lang="en-US" sz="2400" dirty="0" err="1" smtClean="0"/>
              <a:t>ipod</a:t>
            </a:r>
            <a:r>
              <a:rPr lang="en-US" sz="2400" dirty="0" smtClean="0"/>
              <a:t> shuffle and give it the same type of rating.</a:t>
            </a:r>
            <a:endParaRPr lang="en-US" sz="2400" dirty="0"/>
          </a:p>
        </p:txBody>
      </p:sp>
      <p:sp>
        <p:nvSpPr>
          <p:cNvPr id="2" name="TextBox 1"/>
          <p:cNvSpPr txBox="1"/>
          <p:nvPr/>
        </p:nvSpPr>
        <p:spPr>
          <a:xfrm>
            <a:off x="509394" y="4904154"/>
            <a:ext cx="8341529"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smtClean="0"/>
              <a:t>The problem with this design is that the Mr. Pines will not know whether the sound quality is due to the song being played from CD/iPod or if it has to do with the quality of his sound system in his car and quality of his </a:t>
            </a:r>
            <a:r>
              <a:rPr lang="en-US" sz="2400" dirty="0" err="1" smtClean="0"/>
              <a:t>Ipod</a:t>
            </a:r>
            <a:r>
              <a:rPr lang="en-US" sz="2400" dirty="0" smtClean="0"/>
              <a:t> headphones.</a:t>
            </a:r>
            <a:endParaRPr lang="en-US" sz="2400" dirty="0"/>
          </a:p>
        </p:txBody>
      </p:sp>
    </p:spTree>
    <p:extLst>
      <p:ext uri="{BB962C8B-B14F-4D97-AF65-F5344CB8AC3E}">
        <p14:creationId xmlns:p14="http://schemas.microsoft.com/office/powerpoint/2010/main" val="306897096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16 at 5.5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414" y="185058"/>
            <a:ext cx="2664355" cy="1290976"/>
          </a:xfrm>
          <a:prstGeom prst="rect">
            <a:avLst/>
          </a:prstGeom>
        </p:spPr>
      </p:pic>
      <p:pic>
        <p:nvPicPr>
          <p:cNvPr id="5" name="Picture 4" descr="Screen Shot 2013-10-16 at 5.53.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628" y="170683"/>
            <a:ext cx="1309589" cy="1305351"/>
          </a:xfrm>
          <a:prstGeom prst="rect">
            <a:avLst/>
          </a:prstGeom>
        </p:spPr>
      </p:pic>
      <p:sp>
        <p:nvSpPr>
          <p:cNvPr id="7" name="TextBox 6"/>
          <p:cNvSpPr txBox="1"/>
          <p:nvPr/>
        </p:nvSpPr>
        <p:spPr>
          <a:xfrm>
            <a:off x="4337538" y="689401"/>
            <a:ext cx="388899" cy="369332"/>
          </a:xfrm>
          <a:prstGeom prst="rect">
            <a:avLst/>
          </a:prstGeom>
          <a:noFill/>
        </p:spPr>
        <p:txBody>
          <a:bodyPr wrap="none" rtlCol="0">
            <a:spAutoFit/>
          </a:bodyPr>
          <a:lstStyle/>
          <a:p>
            <a:r>
              <a:rPr lang="en-US" dirty="0" err="1" smtClean="0"/>
              <a:t>vs</a:t>
            </a:r>
            <a:endParaRPr lang="en-US" dirty="0"/>
          </a:p>
        </p:txBody>
      </p:sp>
      <p:sp>
        <p:nvSpPr>
          <p:cNvPr id="8" name="TextBox 7"/>
          <p:cNvSpPr txBox="1"/>
          <p:nvPr/>
        </p:nvSpPr>
        <p:spPr>
          <a:xfrm>
            <a:off x="605692" y="1797538"/>
            <a:ext cx="8245231" cy="2677656"/>
          </a:xfrm>
          <a:prstGeom prst="rect">
            <a:avLst/>
          </a:prstGeom>
          <a:noFill/>
        </p:spPr>
        <p:txBody>
          <a:bodyPr wrap="square" rtlCol="0">
            <a:spAutoFit/>
          </a:bodyPr>
          <a:lstStyle/>
          <a:p>
            <a:r>
              <a:rPr lang="en-US" sz="2400" dirty="0" smtClean="0"/>
              <a:t>	Mr. Pines always wonders if he should listen to his favorite songs on CD or on his iPod. He decides to run a small experiment to decide which sounds better. </a:t>
            </a:r>
          </a:p>
          <a:p>
            <a:r>
              <a:rPr lang="en-US" sz="2400" dirty="0" smtClean="0"/>
              <a:t>	The plan is to listen to a song on CD in his car and give it a rating from 1 to 5(5 being the best sound) He will also listen to the same song in mp3 format on his </a:t>
            </a:r>
            <a:r>
              <a:rPr lang="en-US" sz="2400" dirty="0" err="1" smtClean="0"/>
              <a:t>ipod</a:t>
            </a:r>
            <a:r>
              <a:rPr lang="en-US" sz="2400" dirty="0" smtClean="0"/>
              <a:t> shuffle and give it the same type of rating.</a:t>
            </a:r>
            <a:endParaRPr lang="en-US" sz="2400" dirty="0"/>
          </a:p>
        </p:txBody>
      </p:sp>
      <p:sp>
        <p:nvSpPr>
          <p:cNvPr id="2" name="TextBox 1"/>
          <p:cNvSpPr txBox="1"/>
          <p:nvPr/>
        </p:nvSpPr>
        <p:spPr>
          <a:xfrm>
            <a:off x="509394" y="4904154"/>
            <a:ext cx="8341529" cy="8925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smtClean="0"/>
              <a:t>This is a common type question, when you cannot determine what is causing the effect it is called </a:t>
            </a:r>
            <a:r>
              <a:rPr lang="en-US" sz="2800" b="1" dirty="0" smtClean="0">
                <a:solidFill>
                  <a:srgbClr val="800000"/>
                </a:solidFill>
              </a:rPr>
              <a:t>CONFOUNDING</a:t>
            </a:r>
            <a:endParaRPr lang="en-US" sz="2800" b="1" dirty="0">
              <a:solidFill>
                <a:srgbClr val="800000"/>
              </a:solidFill>
            </a:endParaRPr>
          </a:p>
        </p:txBody>
      </p:sp>
      <p:sp>
        <p:nvSpPr>
          <p:cNvPr id="3" name="TextBox 2"/>
          <p:cNvSpPr txBox="1"/>
          <p:nvPr/>
        </p:nvSpPr>
        <p:spPr>
          <a:xfrm>
            <a:off x="0" y="5986027"/>
            <a:ext cx="9144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smtClean="0"/>
              <a:t>In this case the </a:t>
            </a:r>
            <a:r>
              <a:rPr lang="en-US" sz="2400" u="sng" dirty="0" smtClean="0"/>
              <a:t>music format </a:t>
            </a:r>
            <a:r>
              <a:rPr lang="en-US" sz="2400" dirty="0" smtClean="0"/>
              <a:t>is </a:t>
            </a:r>
            <a:r>
              <a:rPr lang="en-US" sz="2400" b="1" dirty="0" smtClean="0">
                <a:solidFill>
                  <a:srgbClr val="800000"/>
                </a:solidFill>
              </a:rPr>
              <a:t>confounded</a:t>
            </a:r>
            <a:r>
              <a:rPr lang="en-US" sz="2400" dirty="0" smtClean="0"/>
              <a:t> with the </a:t>
            </a:r>
            <a:r>
              <a:rPr lang="en-US" sz="2400" u="sng" dirty="0" smtClean="0"/>
              <a:t>speaker system </a:t>
            </a:r>
            <a:endParaRPr lang="en-US" sz="2400" u="sng" dirty="0"/>
          </a:p>
        </p:txBody>
      </p:sp>
    </p:spTree>
    <p:extLst>
      <p:ext uri="{BB962C8B-B14F-4D97-AF65-F5344CB8AC3E}">
        <p14:creationId xmlns:p14="http://schemas.microsoft.com/office/powerpoint/2010/main" val="25749087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Many </a:t>
            </a:r>
            <a:r>
              <a:rPr lang="en-US" dirty="0" err="1" smtClean="0"/>
              <a:t>Tardies</a:t>
            </a:r>
            <a:endParaRPr lang="en-US" dirty="0"/>
          </a:p>
        </p:txBody>
      </p:sp>
      <p:pic>
        <p:nvPicPr>
          <p:cNvPr id="5" name="Picture 4" descr="Screen Shot 2013-10-18 at 3.5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55958" y="1636348"/>
            <a:ext cx="4490201" cy="4702641"/>
          </a:xfrm>
          <a:prstGeom prst="rect">
            <a:avLst/>
          </a:prstGeom>
        </p:spPr>
      </p:pic>
      <p:pic>
        <p:nvPicPr>
          <p:cNvPr id="6" name="Picture 5" descr="Screen Shot 2013-10-18 at 4.04.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991" y="1863444"/>
            <a:ext cx="3721100" cy="4178300"/>
          </a:xfrm>
          <a:prstGeom prst="rect">
            <a:avLst/>
          </a:prstGeom>
        </p:spPr>
      </p:pic>
    </p:spTree>
    <p:extLst>
      <p:ext uri="{BB962C8B-B14F-4D97-AF65-F5344CB8AC3E}">
        <p14:creationId xmlns:p14="http://schemas.microsoft.com/office/powerpoint/2010/main" val="1713984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02814"/>
            <a:ext cx="7691719" cy="781916"/>
          </a:xfrm>
        </p:spPr>
        <p:txBody>
          <a:bodyPr/>
          <a:lstStyle/>
          <a:p>
            <a:r>
              <a:rPr lang="en-US" dirty="0" smtClean="0"/>
              <a:t>Who gets them?</a:t>
            </a:r>
            <a:endParaRPr lang="en-US" dirty="0"/>
          </a:p>
        </p:txBody>
      </p:sp>
      <p:sp>
        <p:nvSpPr>
          <p:cNvPr id="3" name="Content Placeholder 2"/>
          <p:cNvSpPr>
            <a:spLocks noGrp="1"/>
          </p:cNvSpPr>
          <p:nvPr>
            <p:ph idx="1"/>
          </p:nvPr>
        </p:nvSpPr>
        <p:spPr>
          <a:xfrm>
            <a:off x="264372" y="1096895"/>
            <a:ext cx="2910295" cy="510818"/>
          </a:xfrm>
        </p:spPr>
        <p:style>
          <a:lnRef idx="3">
            <a:schemeClr val="lt1"/>
          </a:lnRef>
          <a:fillRef idx="1">
            <a:schemeClr val="dk1"/>
          </a:fillRef>
          <a:effectRef idx="1">
            <a:schemeClr val="dk1"/>
          </a:effectRef>
          <a:fontRef idx="minor">
            <a:schemeClr val="lt1"/>
          </a:fontRef>
        </p:style>
        <p:txBody>
          <a:bodyPr>
            <a:normAutofit fontScale="92500"/>
          </a:bodyPr>
          <a:lstStyle/>
          <a:p>
            <a:r>
              <a:rPr lang="en-US" dirty="0" smtClean="0"/>
              <a:t>The Luxury Suites.</a:t>
            </a:r>
            <a:endParaRPr lang="en-US" dirty="0"/>
          </a:p>
        </p:txBody>
      </p:sp>
      <p:pic>
        <p:nvPicPr>
          <p:cNvPr id="5" name="Picture 4" descr="Screen Shot 2014-10-06 at 9.09.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184" y="1607713"/>
            <a:ext cx="7099708" cy="4979390"/>
          </a:xfrm>
          <a:prstGeom prst="rect">
            <a:avLst/>
          </a:prstGeom>
        </p:spPr>
      </p:pic>
    </p:spTree>
    <p:extLst>
      <p:ext uri="{BB962C8B-B14F-4D97-AF65-F5344CB8AC3E}">
        <p14:creationId xmlns:p14="http://schemas.microsoft.com/office/powerpoint/2010/main" val="365820080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69721"/>
            <a:ext cx="7691719" cy="1143000"/>
          </a:xfrm>
        </p:spPr>
        <p:txBody>
          <a:bodyPr/>
          <a:lstStyle/>
          <a:p>
            <a:r>
              <a:rPr lang="en-US" dirty="0" smtClean="0"/>
              <a:t>Too Many </a:t>
            </a:r>
            <a:r>
              <a:rPr lang="en-US" dirty="0" err="1" smtClean="0"/>
              <a:t>Tardies</a:t>
            </a:r>
            <a:endParaRPr lang="en-US" dirty="0"/>
          </a:p>
        </p:txBody>
      </p:sp>
      <p:pic>
        <p:nvPicPr>
          <p:cNvPr id="5" name="Picture 4" descr="Screen Shot 2013-10-18 at 3.5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07596" y="1254862"/>
            <a:ext cx="2445778" cy="2561493"/>
          </a:xfrm>
          <a:prstGeom prst="rect">
            <a:avLst/>
          </a:prstGeom>
        </p:spPr>
      </p:pic>
      <p:sp>
        <p:nvSpPr>
          <p:cNvPr id="3" name="TextBox 2"/>
          <p:cNvSpPr txBox="1"/>
          <p:nvPr/>
        </p:nvSpPr>
        <p:spPr>
          <a:xfrm>
            <a:off x="349739" y="3926975"/>
            <a:ext cx="5570416"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With the number of </a:t>
            </a:r>
            <a:r>
              <a:rPr lang="en-US" sz="2400" dirty="0" err="1" smtClean="0"/>
              <a:t>tardies</a:t>
            </a:r>
            <a:r>
              <a:rPr lang="en-US" sz="2400" dirty="0" smtClean="0"/>
              <a:t> becoming a problem at Rancho, the administrators are trying  to come up with a tardy policy that works. One idea is to have students who are tardy pick up trash after lunch on the same day that they were tardy. </a:t>
            </a:r>
            <a:endParaRPr lang="en-US" sz="2400" dirty="0"/>
          </a:p>
        </p:txBody>
      </p:sp>
      <p:pic>
        <p:nvPicPr>
          <p:cNvPr id="4" name="Picture 3" descr="Screen Shot 2013-10-18 at 4.10.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362" y="1312721"/>
            <a:ext cx="2701883" cy="3768416"/>
          </a:xfrm>
          <a:prstGeom prst="rect">
            <a:avLst/>
          </a:prstGeom>
        </p:spPr>
      </p:pic>
      <p:sp>
        <p:nvSpPr>
          <p:cNvPr id="7" name="TextBox 6"/>
          <p:cNvSpPr txBox="1"/>
          <p:nvPr/>
        </p:nvSpPr>
        <p:spPr>
          <a:xfrm>
            <a:off x="3907692" y="2018510"/>
            <a:ext cx="1020306" cy="769441"/>
          </a:xfrm>
          <a:prstGeom prst="rect">
            <a:avLst/>
          </a:prstGeom>
          <a:noFill/>
        </p:spPr>
        <p:txBody>
          <a:bodyPr wrap="none" rtlCol="0">
            <a:spAutoFit/>
          </a:bodyPr>
          <a:lstStyle/>
          <a:p>
            <a:r>
              <a:rPr lang="en-US" sz="4400" dirty="0" smtClean="0"/>
              <a:t>VS.</a:t>
            </a:r>
            <a:endParaRPr lang="en-US" sz="4400" dirty="0"/>
          </a:p>
        </p:txBody>
      </p:sp>
    </p:spTree>
    <p:extLst>
      <p:ext uri="{BB962C8B-B14F-4D97-AF65-F5344CB8AC3E}">
        <p14:creationId xmlns:p14="http://schemas.microsoft.com/office/powerpoint/2010/main" val="377403040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69721"/>
            <a:ext cx="7691719" cy="1143000"/>
          </a:xfrm>
        </p:spPr>
        <p:txBody>
          <a:bodyPr/>
          <a:lstStyle/>
          <a:p>
            <a:r>
              <a:rPr lang="en-US" dirty="0" smtClean="0"/>
              <a:t>Too Many </a:t>
            </a:r>
            <a:r>
              <a:rPr lang="en-US" dirty="0" err="1" smtClean="0"/>
              <a:t>Tardies</a:t>
            </a:r>
            <a:endParaRPr lang="en-US" dirty="0"/>
          </a:p>
        </p:txBody>
      </p:sp>
      <p:pic>
        <p:nvPicPr>
          <p:cNvPr id="5" name="Picture 4" descr="Screen Shot 2013-10-18 at 3.5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76770" y="1283130"/>
            <a:ext cx="1250871" cy="1310052"/>
          </a:xfrm>
          <a:prstGeom prst="rect">
            <a:avLst/>
          </a:prstGeom>
        </p:spPr>
      </p:pic>
      <p:sp>
        <p:nvSpPr>
          <p:cNvPr id="3" name="TextBox 2"/>
          <p:cNvSpPr txBox="1"/>
          <p:nvPr/>
        </p:nvSpPr>
        <p:spPr>
          <a:xfrm>
            <a:off x="349739" y="2975119"/>
            <a:ext cx="8403492" cy="1200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An experiment is proposed where students caught being tardy during periods 1,3,5 will get the current “ticket/detention” system.  </a:t>
            </a:r>
            <a:endParaRPr lang="en-US" sz="2400" dirty="0"/>
          </a:p>
        </p:txBody>
      </p:sp>
      <p:pic>
        <p:nvPicPr>
          <p:cNvPr id="4" name="Picture 3" descr="Screen Shot 2013-10-18 at 4.10.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173" y="1136876"/>
            <a:ext cx="1183790" cy="1651076"/>
          </a:xfrm>
          <a:prstGeom prst="rect">
            <a:avLst/>
          </a:prstGeom>
        </p:spPr>
      </p:pic>
      <p:sp>
        <p:nvSpPr>
          <p:cNvPr id="7" name="TextBox 6"/>
          <p:cNvSpPr txBox="1"/>
          <p:nvPr/>
        </p:nvSpPr>
        <p:spPr>
          <a:xfrm>
            <a:off x="3555999" y="1312721"/>
            <a:ext cx="1020306" cy="769441"/>
          </a:xfrm>
          <a:prstGeom prst="rect">
            <a:avLst/>
          </a:prstGeom>
          <a:noFill/>
        </p:spPr>
        <p:txBody>
          <a:bodyPr wrap="none" rtlCol="0">
            <a:spAutoFit/>
          </a:bodyPr>
          <a:lstStyle/>
          <a:p>
            <a:r>
              <a:rPr lang="en-US" sz="4400" dirty="0" smtClean="0"/>
              <a:t>VS.</a:t>
            </a:r>
            <a:endParaRPr lang="en-US" sz="4400" dirty="0"/>
          </a:p>
        </p:txBody>
      </p:sp>
      <p:sp>
        <p:nvSpPr>
          <p:cNvPr id="8" name="TextBox 7"/>
          <p:cNvSpPr txBox="1"/>
          <p:nvPr/>
        </p:nvSpPr>
        <p:spPr>
          <a:xfrm>
            <a:off x="311643" y="4412776"/>
            <a:ext cx="840349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…students tardy during periods 2,4,6 will have to pick up trash.</a:t>
            </a:r>
            <a:endParaRPr lang="en-US" sz="2400" dirty="0"/>
          </a:p>
        </p:txBody>
      </p:sp>
      <p:sp>
        <p:nvSpPr>
          <p:cNvPr id="9" name="TextBox 8"/>
          <p:cNvSpPr txBox="1"/>
          <p:nvPr/>
        </p:nvSpPr>
        <p:spPr>
          <a:xfrm>
            <a:off x="349739" y="5092784"/>
            <a:ext cx="8403492"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After 2 weeks the current system records 265 </a:t>
            </a:r>
            <a:r>
              <a:rPr lang="en-US" sz="2400" dirty="0" err="1" smtClean="0"/>
              <a:t>tardies</a:t>
            </a:r>
            <a:r>
              <a:rPr lang="en-US" sz="2400" dirty="0" smtClean="0"/>
              <a:t> and the new method records only 31 </a:t>
            </a:r>
            <a:r>
              <a:rPr lang="en-US" sz="2400" dirty="0" err="1" smtClean="0"/>
              <a:t>tardies</a:t>
            </a:r>
            <a:r>
              <a:rPr lang="en-US" sz="2400" dirty="0" smtClean="0"/>
              <a:t>.</a:t>
            </a:r>
            <a:endParaRPr lang="en-US" sz="2400" dirty="0"/>
          </a:p>
        </p:txBody>
      </p:sp>
      <p:sp>
        <p:nvSpPr>
          <p:cNvPr id="10" name="TextBox 9"/>
          <p:cNvSpPr txBox="1"/>
          <p:nvPr/>
        </p:nvSpPr>
        <p:spPr>
          <a:xfrm>
            <a:off x="349739" y="6154360"/>
            <a:ext cx="840349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Should Rancho Administrators adopt the new tardy system?</a:t>
            </a:r>
            <a:endParaRPr lang="en-US" sz="2400" dirty="0"/>
          </a:p>
        </p:txBody>
      </p:sp>
    </p:spTree>
    <p:extLst>
      <p:ext uri="{BB962C8B-B14F-4D97-AF65-F5344CB8AC3E}">
        <p14:creationId xmlns:p14="http://schemas.microsoft.com/office/powerpoint/2010/main" val="2588878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69721"/>
            <a:ext cx="7691719" cy="1143000"/>
          </a:xfrm>
        </p:spPr>
        <p:txBody>
          <a:bodyPr/>
          <a:lstStyle/>
          <a:p>
            <a:r>
              <a:rPr lang="en-US" dirty="0" smtClean="0"/>
              <a:t>Too Many </a:t>
            </a:r>
            <a:r>
              <a:rPr lang="en-US" dirty="0" err="1" smtClean="0"/>
              <a:t>Tardies</a:t>
            </a:r>
            <a:endParaRPr lang="en-US" dirty="0"/>
          </a:p>
        </p:txBody>
      </p:sp>
      <p:pic>
        <p:nvPicPr>
          <p:cNvPr id="5" name="Picture 4" descr="Screen Shot 2013-10-18 at 3.5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76770" y="1283130"/>
            <a:ext cx="1250871" cy="1310052"/>
          </a:xfrm>
          <a:prstGeom prst="rect">
            <a:avLst/>
          </a:prstGeom>
        </p:spPr>
      </p:pic>
      <p:sp>
        <p:nvSpPr>
          <p:cNvPr id="3" name="TextBox 2"/>
          <p:cNvSpPr txBox="1"/>
          <p:nvPr/>
        </p:nvSpPr>
        <p:spPr>
          <a:xfrm>
            <a:off x="349739" y="3575283"/>
            <a:ext cx="840349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They should NOT adopt the new method, or at least not yet.</a:t>
            </a:r>
            <a:endParaRPr lang="en-US" sz="2400" dirty="0"/>
          </a:p>
        </p:txBody>
      </p:sp>
      <p:pic>
        <p:nvPicPr>
          <p:cNvPr id="4" name="Picture 3" descr="Screen Shot 2013-10-18 at 4.10.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173" y="1136876"/>
            <a:ext cx="1183790" cy="1651076"/>
          </a:xfrm>
          <a:prstGeom prst="rect">
            <a:avLst/>
          </a:prstGeom>
        </p:spPr>
      </p:pic>
      <p:sp>
        <p:nvSpPr>
          <p:cNvPr id="7" name="TextBox 6"/>
          <p:cNvSpPr txBox="1"/>
          <p:nvPr/>
        </p:nvSpPr>
        <p:spPr>
          <a:xfrm>
            <a:off x="3555999" y="1312721"/>
            <a:ext cx="1020306" cy="769441"/>
          </a:xfrm>
          <a:prstGeom prst="rect">
            <a:avLst/>
          </a:prstGeom>
          <a:noFill/>
        </p:spPr>
        <p:txBody>
          <a:bodyPr wrap="none" rtlCol="0">
            <a:spAutoFit/>
          </a:bodyPr>
          <a:lstStyle/>
          <a:p>
            <a:r>
              <a:rPr lang="en-US" sz="4400" dirty="0" smtClean="0"/>
              <a:t>VS.</a:t>
            </a:r>
            <a:endParaRPr lang="en-US" sz="4400" dirty="0"/>
          </a:p>
        </p:txBody>
      </p:sp>
      <p:sp>
        <p:nvSpPr>
          <p:cNvPr id="11" name="TextBox 10"/>
          <p:cNvSpPr txBox="1"/>
          <p:nvPr/>
        </p:nvSpPr>
        <p:spPr>
          <a:xfrm>
            <a:off x="374559" y="4685068"/>
            <a:ext cx="8403492"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The problem is that periods 1,3,5 are periods where students are frequently tardy. Periods 2,4,6 students are more often on time.</a:t>
            </a:r>
          </a:p>
          <a:p>
            <a:endParaRPr lang="en-US" sz="2400" dirty="0"/>
          </a:p>
          <a:p>
            <a:r>
              <a:rPr lang="en-US" sz="2400" dirty="0" smtClean="0"/>
              <a:t>In this situation, the period is </a:t>
            </a:r>
            <a:r>
              <a:rPr lang="en-US" sz="2400" u="sng" dirty="0" smtClean="0">
                <a:solidFill>
                  <a:schemeClr val="accent1">
                    <a:lumMod val="50000"/>
                  </a:schemeClr>
                </a:solidFill>
              </a:rPr>
              <a:t>CONFOUNDED</a:t>
            </a:r>
            <a:r>
              <a:rPr lang="en-US" sz="2400" dirty="0" smtClean="0"/>
              <a:t> with method.</a:t>
            </a:r>
            <a:endParaRPr lang="en-US" sz="2400" dirty="0"/>
          </a:p>
        </p:txBody>
      </p:sp>
    </p:spTree>
    <p:extLst>
      <p:ext uri="{BB962C8B-B14F-4D97-AF65-F5344CB8AC3E}">
        <p14:creationId xmlns:p14="http://schemas.microsoft.com/office/powerpoint/2010/main" val="144814897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Caffeine Increase Your Pulse?</a:t>
            </a:r>
            <a:endParaRPr lang="en-US" dirty="0"/>
          </a:p>
        </p:txBody>
      </p:sp>
      <p:pic>
        <p:nvPicPr>
          <p:cNvPr id="4" name="Picture 3" descr="Screen Shot 2013-10-17 at 10.10.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847" y="1895231"/>
            <a:ext cx="6005589" cy="4010677"/>
          </a:xfrm>
          <a:prstGeom prst="rect">
            <a:avLst/>
          </a:prstGeom>
        </p:spPr>
      </p:pic>
    </p:spTree>
    <p:extLst>
      <p:ext uri="{BB962C8B-B14F-4D97-AF65-F5344CB8AC3E}">
        <p14:creationId xmlns:p14="http://schemas.microsoft.com/office/powerpoint/2010/main" val="1248540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Caffeine Increase Your Pulse?</a:t>
            </a:r>
            <a:endParaRPr lang="en-US" dirty="0"/>
          </a:p>
        </p:txBody>
      </p:sp>
      <p:pic>
        <p:nvPicPr>
          <p:cNvPr id="3" name="Picture 2" descr="Screen Shot 2013-10-17 at 10.10.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527" y="1817076"/>
            <a:ext cx="5929512" cy="4728307"/>
          </a:xfrm>
          <a:prstGeom prst="rect">
            <a:avLst/>
          </a:prstGeom>
        </p:spPr>
      </p:pic>
    </p:spTree>
    <p:extLst>
      <p:ext uri="{BB962C8B-B14F-4D97-AF65-F5344CB8AC3E}">
        <p14:creationId xmlns:p14="http://schemas.microsoft.com/office/powerpoint/2010/main" val="333034919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Caffeine Increase Your Pulse?</a:t>
            </a:r>
            <a:endParaRPr lang="en-US" dirty="0"/>
          </a:p>
        </p:txBody>
      </p:sp>
      <p:pic>
        <p:nvPicPr>
          <p:cNvPr id="4" name="Picture 3" descr="Screen Shot 2013-10-17 at 10.10.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141" y="2004062"/>
            <a:ext cx="7033846" cy="4601581"/>
          </a:xfrm>
          <a:prstGeom prst="rect">
            <a:avLst/>
          </a:prstGeom>
        </p:spPr>
      </p:pic>
    </p:spTree>
    <p:extLst>
      <p:ext uri="{BB962C8B-B14F-4D97-AF65-F5344CB8AC3E}">
        <p14:creationId xmlns:p14="http://schemas.microsoft.com/office/powerpoint/2010/main" val="13285488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Caffeine Increase Your Pulse?</a:t>
            </a:r>
            <a:endParaRPr lang="en-US" dirty="0"/>
          </a:p>
        </p:txBody>
      </p:sp>
      <p:pic>
        <p:nvPicPr>
          <p:cNvPr id="3" name="Picture 2" descr="Screen Shot 2013-10-17 at 12.02.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923" y="2139008"/>
            <a:ext cx="6193692" cy="4191454"/>
          </a:xfrm>
          <a:prstGeom prst="rect">
            <a:avLst/>
          </a:prstGeom>
        </p:spPr>
      </p:pic>
    </p:spTree>
    <p:extLst>
      <p:ext uri="{BB962C8B-B14F-4D97-AF65-F5344CB8AC3E}">
        <p14:creationId xmlns:p14="http://schemas.microsoft.com/office/powerpoint/2010/main" val="1498444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Caffeine Increase Your Pulse?</a:t>
            </a:r>
            <a:endParaRPr lang="en-US" dirty="0"/>
          </a:p>
        </p:txBody>
      </p:sp>
      <p:pic>
        <p:nvPicPr>
          <p:cNvPr id="4" name="Picture 3" descr="Screen Shot 2013-10-17 at 12.02.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846" y="1889709"/>
            <a:ext cx="6389077" cy="4518907"/>
          </a:xfrm>
          <a:prstGeom prst="rect">
            <a:avLst/>
          </a:prstGeom>
        </p:spPr>
      </p:pic>
    </p:spTree>
    <p:extLst>
      <p:ext uri="{BB962C8B-B14F-4D97-AF65-F5344CB8AC3E}">
        <p14:creationId xmlns:p14="http://schemas.microsoft.com/office/powerpoint/2010/main" val="38564534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Caffeine Increase Your Pulse?</a:t>
            </a:r>
            <a:endParaRPr lang="en-US" dirty="0"/>
          </a:p>
        </p:txBody>
      </p:sp>
      <p:pic>
        <p:nvPicPr>
          <p:cNvPr id="3" name="Picture 2" descr="Screen Shot 2013-10-17 at 12.02.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56" y="1973385"/>
            <a:ext cx="7482504" cy="4420300"/>
          </a:xfrm>
          <a:prstGeom prst="rect">
            <a:avLst/>
          </a:prstGeom>
        </p:spPr>
      </p:pic>
    </p:spTree>
    <p:extLst>
      <p:ext uri="{BB962C8B-B14F-4D97-AF65-F5344CB8AC3E}">
        <p14:creationId xmlns:p14="http://schemas.microsoft.com/office/powerpoint/2010/main" val="37001251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Caffeine Increase Your Pulse?</a:t>
            </a:r>
            <a:endParaRPr lang="en-US" dirty="0"/>
          </a:p>
        </p:txBody>
      </p:sp>
      <p:pic>
        <p:nvPicPr>
          <p:cNvPr id="4" name="Picture 3" descr="Screen Shot 2013-10-17 at 12.02.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92" y="2168769"/>
            <a:ext cx="6284575" cy="4259385"/>
          </a:xfrm>
          <a:prstGeom prst="rect">
            <a:avLst/>
          </a:prstGeom>
        </p:spPr>
      </p:pic>
    </p:spTree>
    <p:extLst>
      <p:ext uri="{BB962C8B-B14F-4D97-AF65-F5344CB8AC3E}">
        <p14:creationId xmlns:p14="http://schemas.microsoft.com/office/powerpoint/2010/main" val="33461801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281" y="302814"/>
            <a:ext cx="7691719" cy="505425"/>
          </a:xfrm>
        </p:spPr>
        <p:txBody>
          <a:bodyPr/>
          <a:lstStyle/>
          <a:p>
            <a:r>
              <a:rPr lang="en-US" dirty="0" smtClean="0"/>
              <a:t>Who gets them?</a:t>
            </a:r>
            <a:endParaRPr lang="en-US" dirty="0"/>
          </a:p>
        </p:txBody>
      </p:sp>
      <p:sp>
        <p:nvSpPr>
          <p:cNvPr id="5" name="TextBox 4"/>
          <p:cNvSpPr txBox="1"/>
          <p:nvPr/>
        </p:nvSpPr>
        <p:spPr>
          <a:xfrm>
            <a:off x="423290" y="1954101"/>
            <a:ext cx="8196410" cy="4154983"/>
          </a:xfrm>
          <a:prstGeom prst="rect">
            <a:avLst/>
          </a:prstGeom>
          <a:noFill/>
        </p:spPr>
        <p:txBody>
          <a:bodyPr wrap="square" rtlCol="0">
            <a:spAutoFit/>
          </a:bodyPr>
          <a:lstStyle/>
          <a:p>
            <a:pPr marL="342900" indent="-342900">
              <a:buFont typeface="Arial"/>
              <a:buChar char="•"/>
            </a:pPr>
            <a:r>
              <a:rPr lang="en-US" sz="2400" dirty="0" smtClean="0"/>
              <a:t>We have 40 surveys to give out.</a:t>
            </a:r>
          </a:p>
          <a:p>
            <a:endParaRPr lang="en-US" sz="2400" dirty="0"/>
          </a:p>
          <a:p>
            <a:pPr marL="342900" indent="-342900">
              <a:buFont typeface="Arial"/>
              <a:buChar char="•"/>
            </a:pPr>
            <a:r>
              <a:rPr lang="en-US" sz="2400" dirty="0" smtClean="0"/>
              <a:t>The easiest way is to randomly choose four suites and then give EVERYONE in the suite a survey.(This is done so we don’t have to use another random method to decide which people in each suite get a survey)</a:t>
            </a:r>
          </a:p>
          <a:p>
            <a:pPr marL="342900" indent="-342900">
              <a:buFont typeface="Arial"/>
              <a:buChar char="•"/>
            </a:pPr>
            <a:endParaRPr lang="en-US" sz="2400" dirty="0"/>
          </a:p>
          <a:p>
            <a:pPr marL="342900" indent="-342900">
              <a:buFont typeface="Arial"/>
              <a:buChar char="•"/>
            </a:pPr>
            <a:r>
              <a:rPr lang="en-US" sz="2400" dirty="0" smtClean="0"/>
              <a:t>The most efficient method to randomly choose 4 suites is to place numbered pieces of paper 1 to 64 and place them in a hat. Randomly draw out 4 pieces of paper and all 10 people in those suites get a survey.</a:t>
            </a:r>
            <a:endParaRPr lang="en-US" sz="2400" dirty="0"/>
          </a:p>
        </p:txBody>
      </p:sp>
      <p:sp>
        <p:nvSpPr>
          <p:cNvPr id="6" name="Content Placeholder 2"/>
          <p:cNvSpPr txBox="1">
            <a:spLocks/>
          </p:cNvSpPr>
          <p:nvPr/>
        </p:nvSpPr>
        <p:spPr>
          <a:xfrm>
            <a:off x="264372" y="1096895"/>
            <a:ext cx="2910295" cy="510818"/>
          </a:xfrm>
          <a:prstGeom prst="rect">
            <a:avLst/>
          </a:prstGeom>
        </p:spPr>
        <p:style>
          <a:lnRef idx="3">
            <a:schemeClr val="lt1"/>
          </a:lnRef>
          <a:fillRef idx="1">
            <a:schemeClr val="dk1"/>
          </a:fillRef>
          <a:effectRef idx="1">
            <a:schemeClr val="dk1"/>
          </a:effectRef>
          <a:fontRef idx="minor">
            <a:schemeClr val="lt1"/>
          </a:fontRef>
        </p:style>
        <p:txBody>
          <a:bodyPr vert="horz" lIns="91440" tIns="45720" rIns="91440" bIns="45720" rtlCol="0">
            <a:normAutofit fontScale="92500"/>
          </a:bodyPr>
          <a:lstStyle>
            <a:lvl1pPr marL="457200" indent="-457200" algn="l" defTabSz="914400" rtl="0" eaLnBrk="1" latinLnBrk="0" hangingPunct="1">
              <a:spcBef>
                <a:spcPts val="2400"/>
              </a:spcBef>
              <a:buSzPct val="90000"/>
              <a:buFont typeface="Wingdings" pitchFamily="2" charset="2"/>
              <a:buChar char="v"/>
              <a:defRPr sz="2400" kern="1200">
                <a:solidFill>
                  <a:schemeClr val="lt1"/>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lt1"/>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lt1"/>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lt1"/>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lt1"/>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lt1"/>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lt1"/>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lt1"/>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lt1"/>
                </a:solidFill>
                <a:latin typeface="+mn-lt"/>
                <a:ea typeface="+mn-ea"/>
                <a:cs typeface="+mn-cs"/>
              </a:defRPr>
            </a:lvl9pPr>
          </a:lstStyle>
          <a:p>
            <a:r>
              <a:rPr lang="en-US" smtClean="0"/>
              <a:t>The Luxury Suites.</a:t>
            </a:r>
            <a:endParaRPr lang="en-US" dirty="0"/>
          </a:p>
        </p:txBody>
      </p:sp>
    </p:spTree>
    <p:extLst>
      <p:ext uri="{BB962C8B-B14F-4D97-AF65-F5344CB8AC3E}">
        <p14:creationId xmlns:p14="http://schemas.microsoft.com/office/powerpoint/2010/main" val="114545605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Caffeine Increase Your Pulse?</a:t>
            </a:r>
            <a:endParaRPr lang="en-US" dirty="0"/>
          </a:p>
        </p:txBody>
      </p:sp>
      <p:pic>
        <p:nvPicPr>
          <p:cNvPr id="3" name="Picture 2" descr="Screen Shot 2013-10-18 at 4.00.12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320924" y="1359453"/>
            <a:ext cx="4394695" cy="5773617"/>
          </a:xfrm>
          <a:prstGeom prst="rect">
            <a:avLst/>
          </a:prstGeom>
        </p:spPr>
      </p:pic>
      <p:sp>
        <p:nvSpPr>
          <p:cNvPr id="5" name="TextBox 4"/>
          <p:cNvSpPr txBox="1"/>
          <p:nvPr/>
        </p:nvSpPr>
        <p:spPr>
          <a:xfrm rot="16200000">
            <a:off x="4005385" y="3282462"/>
            <a:ext cx="170018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RANDOMIZE</a:t>
            </a:r>
            <a:endParaRPr lang="en-US" dirty="0"/>
          </a:p>
        </p:txBody>
      </p:sp>
      <p:sp>
        <p:nvSpPr>
          <p:cNvPr id="6" name="TextBox 5"/>
          <p:cNvSpPr txBox="1"/>
          <p:nvPr/>
        </p:nvSpPr>
        <p:spPr>
          <a:xfrm rot="16200000">
            <a:off x="3636053" y="4982642"/>
            <a:ext cx="170018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RANDOMIZE</a:t>
            </a:r>
            <a:endParaRPr lang="en-US" dirty="0"/>
          </a:p>
        </p:txBody>
      </p:sp>
    </p:spTree>
    <p:extLst>
      <p:ext uri="{BB962C8B-B14F-4D97-AF65-F5344CB8AC3E}">
        <p14:creationId xmlns:p14="http://schemas.microsoft.com/office/powerpoint/2010/main" val="322678161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Caffeine Increase Your Pulse?</a:t>
            </a:r>
            <a:endParaRPr lang="en-US" dirty="0"/>
          </a:p>
        </p:txBody>
      </p:sp>
      <p:pic>
        <p:nvPicPr>
          <p:cNvPr id="4" name="Picture 3" descr="Screen Shot 2013-10-18 at 3.51.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2499414"/>
            <a:ext cx="7541846" cy="3675520"/>
          </a:xfrm>
          <a:prstGeom prst="rect">
            <a:avLst/>
          </a:prstGeom>
        </p:spPr>
      </p:pic>
    </p:spTree>
    <p:extLst>
      <p:ext uri="{BB962C8B-B14F-4D97-AF65-F5344CB8AC3E}">
        <p14:creationId xmlns:p14="http://schemas.microsoft.com/office/powerpoint/2010/main" val="286712895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15323</TotalTime>
  <Words>4558</Words>
  <Application>Microsoft Macintosh PowerPoint</Application>
  <PresentationFormat>On-screen Show (4:3)</PresentationFormat>
  <Paragraphs>437</Paragraphs>
  <Slides>91</Slides>
  <Notes>8</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Venture</vt:lpstr>
      <vt:lpstr>Chapter 4</vt:lpstr>
      <vt:lpstr>Rancho Arena</vt:lpstr>
      <vt:lpstr>PowerPoint Presentation</vt:lpstr>
      <vt:lpstr>How many?</vt:lpstr>
      <vt:lpstr>How many?</vt:lpstr>
      <vt:lpstr>Who gets them?</vt:lpstr>
      <vt:lpstr>Who gets them?</vt:lpstr>
      <vt:lpstr>Who gets them?</vt:lpstr>
      <vt:lpstr>Who gets them?</vt:lpstr>
      <vt:lpstr>Who gets them?</vt:lpstr>
      <vt:lpstr>Who gets them?</vt:lpstr>
      <vt:lpstr>PowerPoint Presentation</vt:lpstr>
      <vt:lpstr>Sampling Design</vt:lpstr>
      <vt:lpstr>PowerPoint Presentation</vt:lpstr>
      <vt:lpstr>Obtaining a randomly chosen sample refers to the way in which  the sample is chosen, not the specific members of the population  that happen to end up in the sample.</vt:lpstr>
      <vt:lpstr>PowerPoint Presentation</vt:lpstr>
      <vt:lpstr>Sources of bias in probability samples:</vt:lpstr>
      <vt:lpstr>PowerPoint Presentation</vt:lpstr>
      <vt:lpstr>Other sampling techniques (nonprobability—BAD!):            </vt:lpstr>
      <vt:lpstr>PowerPoint Presentation</vt:lpstr>
      <vt:lpstr>Simple Random Sample (SRS)</vt:lpstr>
      <vt:lpstr>Random Digit Table</vt:lpstr>
      <vt:lpstr>PowerPoint Presentation</vt:lpstr>
      <vt:lpstr>PowerPoint Presentation</vt:lpstr>
      <vt:lpstr>     Sleepy Time</vt:lpstr>
      <vt:lpstr>     Sleepy Time</vt:lpstr>
      <vt:lpstr>     Sleepy Time</vt:lpstr>
      <vt:lpstr>Lincolns Gettysburg Address</vt:lpstr>
      <vt:lpstr>Lincolns Gettysburg Address</vt:lpstr>
      <vt:lpstr>Compare the Samples</vt:lpstr>
      <vt:lpstr>Compare the Samples</vt:lpstr>
      <vt:lpstr>Compare the Samples</vt:lpstr>
      <vt:lpstr>Compare the Samples</vt:lpstr>
      <vt:lpstr>Compare the Samples</vt:lpstr>
      <vt:lpstr>Compare the Samples</vt:lpstr>
      <vt:lpstr>PowerPoint Presentation</vt:lpstr>
      <vt:lpstr>PowerPoint Presentation</vt:lpstr>
      <vt:lpstr>Evaluating Bias in Surveys</vt:lpstr>
      <vt:lpstr>PowerPoint Presentation</vt:lpstr>
      <vt:lpstr>PowerPoint Presentation</vt:lpstr>
      <vt:lpstr>PowerPoint Presentation</vt:lpstr>
      <vt:lpstr>PowerPoint Presentation</vt:lpstr>
      <vt:lpstr>PowerPoint Presentation</vt:lpstr>
      <vt:lpstr>Experimental Design</vt:lpstr>
      <vt:lpstr>Control</vt:lpstr>
      <vt:lpstr>Control--continued</vt:lpstr>
      <vt:lpstr>Control--continued</vt:lpstr>
      <vt:lpstr>Control--continued</vt:lpstr>
      <vt:lpstr>PowerPoint Presentation</vt:lpstr>
      <vt:lpstr>Control—Blocks—matched pair</vt:lpstr>
      <vt:lpstr>Three major designs </vt:lpstr>
      <vt:lpstr>Randomization</vt:lpstr>
      <vt:lpstr>Other ways to randomize</vt:lpstr>
      <vt:lpstr>Replication</vt:lpstr>
      <vt:lpstr>Notes</vt:lpstr>
      <vt:lpstr>Design an Experiment</vt:lpstr>
      <vt:lpstr>BLOCKING</vt:lpstr>
      <vt:lpstr>Mr. Pines Surf Wax</vt:lpstr>
      <vt:lpstr>Completely Randomized Design</vt:lpstr>
      <vt:lpstr>Block Design</vt:lpstr>
      <vt:lpstr>Matched Pair Design</vt:lpstr>
      <vt:lpstr>Path to the Office</vt:lpstr>
      <vt:lpstr>a) Completely Randomized</vt:lpstr>
      <vt:lpstr>b) Block Design</vt:lpstr>
      <vt:lpstr>Other ways to block this?</vt:lpstr>
      <vt:lpstr>Other ways to block this?</vt:lpstr>
      <vt:lpstr>c) Matched Pairs?</vt:lpstr>
      <vt:lpstr>PowerPoint Presentation</vt:lpstr>
      <vt:lpstr>PowerPoint Presentation</vt:lpstr>
      <vt:lpstr>PowerPoint Presentation</vt:lpstr>
      <vt:lpstr>Experimental Units, Subjects, Treatments</vt:lpstr>
      <vt:lpstr>Vocabulary of experiments</vt:lpstr>
      <vt:lpstr>PowerPoint Presentation</vt:lpstr>
      <vt:lpstr>PowerPoint Presentation</vt:lpstr>
      <vt:lpstr>CD vs Digital </vt:lpstr>
      <vt:lpstr>PowerPoint Presentation</vt:lpstr>
      <vt:lpstr>PowerPoint Presentation</vt:lpstr>
      <vt:lpstr>PowerPoint Presentation</vt:lpstr>
      <vt:lpstr>Too Many Tardies</vt:lpstr>
      <vt:lpstr>Too Many Tardies</vt:lpstr>
      <vt:lpstr>Too Many Tardies</vt:lpstr>
      <vt:lpstr>Too Many Tardies</vt:lpstr>
      <vt:lpstr>Does Caffeine Increase Your Pulse?</vt:lpstr>
      <vt:lpstr>Does Caffeine Increase Your Pulse?</vt:lpstr>
      <vt:lpstr>Does Caffeine Increase Your Pulse?</vt:lpstr>
      <vt:lpstr>Does Caffeine Increase Your Pulse?</vt:lpstr>
      <vt:lpstr>Does Caffeine Increase Your Pulse?</vt:lpstr>
      <vt:lpstr>Does Caffeine Increase Your Pulse?</vt:lpstr>
      <vt:lpstr>Does Caffeine Increase Your Pulse?</vt:lpstr>
      <vt:lpstr>Does Caffeine Increase Your Pulse?</vt:lpstr>
      <vt:lpstr>Does Caffeine Increase Your Pulse?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Rancho Arena</dc:title>
  <dc:creator>Classroom</dc:creator>
  <cp:lastModifiedBy>Greg Pines</cp:lastModifiedBy>
  <cp:revision>73</cp:revision>
  <dcterms:created xsi:type="dcterms:W3CDTF">2011-09-21T17:06:47Z</dcterms:created>
  <dcterms:modified xsi:type="dcterms:W3CDTF">2015-10-13T19:22:39Z</dcterms:modified>
</cp:coreProperties>
</file>