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embeddings/oleObject11.bin" ContentType="application/vnd.openxmlformats-officedocument.oleObject"/>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embeddings/oleObject1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1" r:id="rId2"/>
    <p:sldId id="279" r:id="rId3"/>
    <p:sldId id="295" r:id="rId4"/>
    <p:sldId id="296" r:id="rId5"/>
    <p:sldId id="297" r:id="rId6"/>
    <p:sldId id="298" r:id="rId7"/>
    <p:sldId id="282" r:id="rId8"/>
    <p:sldId id="280" r:id="rId9"/>
    <p:sldId id="283" r:id="rId10"/>
    <p:sldId id="284" r:id="rId11"/>
    <p:sldId id="303" r:id="rId12"/>
    <p:sldId id="304" r:id="rId13"/>
    <p:sldId id="305" r:id="rId14"/>
    <p:sldId id="266" r:id="rId15"/>
    <p:sldId id="267" r:id="rId16"/>
    <p:sldId id="268" r:id="rId17"/>
    <p:sldId id="269" r:id="rId18"/>
    <p:sldId id="300" r:id="rId19"/>
    <p:sldId id="301" r:id="rId20"/>
    <p:sldId id="302" r:id="rId21"/>
    <p:sldId id="256" r:id="rId22"/>
    <p:sldId id="257" r:id="rId23"/>
    <p:sldId id="258" r:id="rId24"/>
    <p:sldId id="259" r:id="rId25"/>
    <p:sldId id="261" r:id="rId26"/>
    <p:sldId id="260" r:id="rId27"/>
    <p:sldId id="262" r:id="rId28"/>
    <p:sldId id="263" r:id="rId29"/>
    <p:sldId id="264" r:id="rId30"/>
    <p:sldId id="265" r:id="rId31"/>
    <p:sldId id="286" r:id="rId32"/>
    <p:sldId id="287" r:id="rId33"/>
    <p:sldId id="288" r:id="rId34"/>
    <p:sldId id="270" r:id="rId35"/>
    <p:sldId id="271" r:id="rId36"/>
    <p:sldId id="272" r:id="rId37"/>
    <p:sldId id="273" r:id="rId38"/>
    <p:sldId id="274" r:id="rId39"/>
    <p:sldId id="275" r:id="rId40"/>
    <p:sldId id="289" r:id="rId41"/>
    <p:sldId id="292" r:id="rId42"/>
    <p:sldId id="291" r:id="rId43"/>
    <p:sldId id="290" r:id="rId44"/>
    <p:sldId id="293" r:id="rId45"/>
    <p:sldId id="294" r:id="rId46"/>
    <p:sldId id="299" r:id="rId47"/>
    <p:sldId id="276" r:id="rId48"/>
    <p:sldId id="277" r:id="rId49"/>
    <p:sldId id="278"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2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C21742-00D6-3F4C-B9D4-CD77CA546FC5}"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D83C3B37-CAF0-2045-8E69-E986A6EA3B66}">
      <dgm:prSet phldrT="[Text]"/>
      <dgm:spPr/>
      <dgm:t>
        <a:bodyPr/>
        <a:lstStyle/>
        <a:p>
          <a:r>
            <a:rPr lang="en-US" dirty="0" smtClean="0"/>
            <a:t>Washers ok</a:t>
          </a:r>
          <a:endParaRPr lang="en-US" dirty="0"/>
        </a:p>
      </dgm:t>
    </dgm:pt>
    <dgm:pt modelId="{B4811185-D9F1-5749-B130-D6FC205BD538}" type="parTrans" cxnId="{FBE67975-27DC-2948-B553-F0EFBE0D8DC7}">
      <dgm:prSet/>
      <dgm:spPr/>
      <dgm:t>
        <a:bodyPr/>
        <a:lstStyle/>
        <a:p>
          <a:endParaRPr lang="en-US"/>
        </a:p>
      </dgm:t>
    </dgm:pt>
    <dgm:pt modelId="{17678F53-86E3-1840-AF0C-57F59F8772C6}" type="sibTrans" cxnId="{FBE67975-27DC-2948-B553-F0EFBE0D8DC7}">
      <dgm:prSet/>
      <dgm:spPr/>
      <dgm:t>
        <a:bodyPr/>
        <a:lstStyle/>
        <a:p>
          <a:endParaRPr lang="en-US"/>
        </a:p>
      </dgm:t>
    </dgm:pt>
    <dgm:pt modelId="{4E9B3AC1-3773-C24B-8E88-B46EAE8A5F71}">
      <dgm:prSet phldrT="[Text]"/>
      <dgm:spPr/>
      <dgm:t>
        <a:bodyPr/>
        <a:lstStyle/>
        <a:p>
          <a:r>
            <a:rPr lang="en-US" dirty="0" smtClean="0"/>
            <a:t>Classified ok</a:t>
          </a:r>
          <a:endParaRPr lang="en-US" dirty="0"/>
        </a:p>
      </dgm:t>
    </dgm:pt>
    <dgm:pt modelId="{5C47F3AE-5E7F-C44B-A14E-87B923C0035B}" type="parTrans" cxnId="{C65F517F-C8E8-3740-A0CA-651113CCC5F7}">
      <dgm:prSet/>
      <dgm:spPr/>
      <dgm:t>
        <a:bodyPr/>
        <a:lstStyle/>
        <a:p>
          <a:endParaRPr lang="en-US"/>
        </a:p>
      </dgm:t>
    </dgm:pt>
    <dgm:pt modelId="{339BE2C7-88ED-F341-8577-5FEB41BE6CD8}" type="sibTrans" cxnId="{C65F517F-C8E8-3740-A0CA-651113CCC5F7}">
      <dgm:prSet/>
      <dgm:spPr/>
      <dgm:t>
        <a:bodyPr/>
        <a:lstStyle/>
        <a:p>
          <a:endParaRPr lang="en-US"/>
        </a:p>
      </dgm:t>
    </dgm:pt>
    <dgm:pt modelId="{5B357300-6B4F-1B42-8B8D-91E7399371ED}">
      <dgm:prSet phldrT="[Text]"/>
      <dgm:spPr/>
      <dgm:t>
        <a:bodyPr/>
        <a:lstStyle/>
        <a:p>
          <a:r>
            <a:rPr lang="en-US" dirty="0" smtClean="0"/>
            <a:t>Classified defective</a:t>
          </a:r>
          <a:endParaRPr lang="en-US" dirty="0"/>
        </a:p>
      </dgm:t>
    </dgm:pt>
    <dgm:pt modelId="{87673A25-A4F6-844F-ABF9-4EE22648F73E}" type="parTrans" cxnId="{7ADC96C8-2BC8-D34F-8B4A-2F55C29BD454}">
      <dgm:prSet/>
      <dgm:spPr/>
      <dgm:t>
        <a:bodyPr/>
        <a:lstStyle/>
        <a:p>
          <a:endParaRPr lang="en-US"/>
        </a:p>
      </dgm:t>
    </dgm:pt>
    <dgm:pt modelId="{B5AB99D9-7419-A846-B8FE-AFA110D0F49B}" type="sibTrans" cxnId="{7ADC96C8-2BC8-D34F-8B4A-2F55C29BD454}">
      <dgm:prSet/>
      <dgm:spPr/>
      <dgm:t>
        <a:bodyPr/>
        <a:lstStyle/>
        <a:p>
          <a:endParaRPr lang="en-US"/>
        </a:p>
      </dgm:t>
    </dgm:pt>
    <dgm:pt modelId="{5A1071E9-7DEF-DD47-B8C3-D1E8005A70B7}">
      <dgm:prSet phldrT="[Text]"/>
      <dgm:spPr/>
      <dgm:t>
        <a:bodyPr/>
        <a:lstStyle/>
        <a:p>
          <a:r>
            <a:rPr lang="en-US" dirty="0" smtClean="0"/>
            <a:t>Washers defective</a:t>
          </a:r>
          <a:endParaRPr lang="en-US" dirty="0"/>
        </a:p>
      </dgm:t>
    </dgm:pt>
    <dgm:pt modelId="{E0646DDB-1C2D-D847-A891-25E7537EB948}" type="parTrans" cxnId="{F3BA314E-78B5-7143-9796-99744790A522}">
      <dgm:prSet/>
      <dgm:spPr/>
      <dgm:t>
        <a:bodyPr/>
        <a:lstStyle/>
        <a:p>
          <a:endParaRPr lang="en-US"/>
        </a:p>
      </dgm:t>
    </dgm:pt>
    <dgm:pt modelId="{A5C62E2E-C81F-FC4A-98CC-120C54E16109}" type="sibTrans" cxnId="{F3BA314E-78B5-7143-9796-99744790A522}">
      <dgm:prSet/>
      <dgm:spPr/>
      <dgm:t>
        <a:bodyPr/>
        <a:lstStyle/>
        <a:p>
          <a:endParaRPr lang="en-US"/>
        </a:p>
      </dgm:t>
    </dgm:pt>
    <dgm:pt modelId="{0CEDDBB9-0122-0B4D-9226-7C5FEE70518A}">
      <dgm:prSet phldrT="[Text]"/>
      <dgm:spPr/>
      <dgm:t>
        <a:bodyPr/>
        <a:lstStyle/>
        <a:p>
          <a:r>
            <a:rPr lang="en-US" dirty="0" smtClean="0"/>
            <a:t>Classified defective</a:t>
          </a:r>
          <a:endParaRPr lang="en-US" dirty="0"/>
        </a:p>
      </dgm:t>
    </dgm:pt>
    <dgm:pt modelId="{F21C9617-5EBB-FF46-B09E-5B3A41D0EF70}" type="parTrans" cxnId="{AF3CF09D-0FF1-DD4D-B422-81A6D3CA708C}">
      <dgm:prSet/>
      <dgm:spPr/>
      <dgm:t>
        <a:bodyPr/>
        <a:lstStyle/>
        <a:p>
          <a:endParaRPr lang="en-US"/>
        </a:p>
      </dgm:t>
    </dgm:pt>
    <dgm:pt modelId="{AC913DC5-9D40-394E-ACA7-8C3D1CB621D2}" type="sibTrans" cxnId="{AF3CF09D-0FF1-DD4D-B422-81A6D3CA708C}">
      <dgm:prSet/>
      <dgm:spPr/>
      <dgm:t>
        <a:bodyPr/>
        <a:lstStyle/>
        <a:p>
          <a:endParaRPr lang="en-US"/>
        </a:p>
      </dgm:t>
    </dgm:pt>
    <dgm:pt modelId="{9AEC5609-2DD3-7340-8917-170ADE7ABE15}">
      <dgm:prSet phldrT="[Text]"/>
      <dgm:spPr/>
      <dgm:t>
        <a:bodyPr/>
        <a:lstStyle/>
        <a:p>
          <a:r>
            <a:rPr lang="en-US" dirty="0" smtClean="0"/>
            <a:t>All Washers</a:t>
          </a:r>
          <a:endParaRPr lang="en-US" dirty="0"/>
        </a:p>
      </dgm:t>
    </dgm:pt>
    <dgm:pt modelId="{6CE7C4F4-9386-D743-B968-E2F894631630}" type="sibTrans" cxnId="{1DE02245-EC37-3C4F-AD3D-4723EB56FCAA}">
      <dgm:prSet/>
      <dgm:spPr/>
      <dgm:t>
        <a:bodyPr/>
        <a:lstStyle/>
        <a:p>
          <a:endParaRPr lang="en-US"/>
        </a:p>
      </dgm:t>
    </dgm:pt>
    <dgm:pt modelId="{6AE8081F-49E9-D241-BA0F-DD4FE253CAE5}" type="parTrans" cxnId="{1DE02245-EC37-3C4F-AD3D-4723EB56FCAA}">
      <dgm:prSet/>
      <dgm:spPr/>
      <dgm:t>
        <a:bodyPr/>
        <a:lstStyle/>
        <a:p>
          <a:endParaRPr lang="en-US"/>
        </a:p>
      </dgm:t>
    </dgm:pt>
    <dgm:pt modelId="{28B1A578-6F02-1A41-9459-D144B28A1EDF}">
      <dgm:prSet/>
      <dgm:spPr/>
      <dgm:t>
        <a:bodyPr/>
        <a:lstStyle/>
        <a:p>
          <a:r>
            <a:rPr lang="en-US" dirty="0" smtClean="0"/>
            <a:t>Classified ok</a:t>
          </a:r>
          <a:endParaRPr lang="en-US" dirty="0"/>
        </a:p>
      </dgm:t>
    </dgm:pt>
    <dgm:pt modelId="{887AF60E-2EEF-8640-8BE4-996D442C6CBA}" type="parTrans" cxnId="{CB8D66F7-65AE-DF46-BC6F-794FA9A1AAEF}">
      <dgm:prSet/>
      <dgm:spPr/>
      <dgm:t>
        <a:bodyPr/>
        <a:lstStyle/>
        <a:p>
          <a:endParaRPr lang="en-US"/>
        </a:p>
      </dgm:t>
    </dgm:pt>
    <dgm:pt modelId="{EB03B0DA-E082-AB4D-8111-0E57A372CB91}" type="sibTrans" cxnId="{CB8D66F7-65AE-DF46-BC6F-794FA9A1AAEF}">
      <dgm:prSet/>
      <dgm:spPr/>
      <dgm:t>
        <a:bodyPr/>
        <a:lstStyle/>
        <a:p>
          <a:endParaRPr lang="en-US"/>
        </a:p>
      </dgm:t>
    </dgm:pt>
    <dgm:pt modelId="{650C5BB6-7E8A-534C-A991-4EE97DA16792}" type="pres">
      <dgm:prSet presAssocID="{72C21742-00D6-3F4C-B9D4-CD77CA546FC5}" presName="diagram" presStyleCnt="0">
        <dgm:presLayoutVars>
          <dgm:chPref val="1"/>
          <dgm:dir/>
          <dgm:animOne val="branch"/>
          <dgm:animLvl val="lvl"/>
          <dgm:resizeHandles val="exact"/>
        </dgm:presLayoutVars>
      </dgm:prSet>
      <dgm:spPr/>
      <dgm:t>
        <a:bodyPr/>
        <a:lstStyle/>
        <a:p>
          <a:endParaRPr lang="en-US"/>
        </a:p>
      </dgm:t>
    </dgm:pt>
    <dgm:pt modelId="{7C60DB0D-0C3F-6D45-BC76-A8AA3C84E731}" type="pres">
      <dgm:prSet presAssocID="{9AEC5609-2DD3-7340-8917-170ADE7ABE15}" presName="root1" presStyleCnt="0"/>
      <dgm:spPr/>
    </dgm:pt>
    <dgm:pt modelId="{69336BB9-E19E-8F41-9352-EAA8FCFFF4DC}" type="pres">
      <dgm:prSet presAssocID="{9AEC5609-2DD3-7340-8917-170ADE7ABE15}" presName="LevelOneTextNode" presStyleLbl="node0" presStyleIdx="0" presStyleCnt="1">
        <dgm:presLayoutVars>
          <dgm:chPref val="3"/>
        </dgm:presLayoutVars>
      </dgm:prSet>
      <dgm:spPr/>
      <dgm:t>
        <a:bodyPr/>
        <a:lstStyle/>
        <a:p>
          <a:endParaRPr lang="en-US"/>
        </a:p>
      </dgm:t>
    </dgm:pt>
    <dgm:pt modelId="{2EE727F3-F592-CB45-80A3-742C31DF9FFF}" type="pres">
      <dgm:prSet presAssocID="{9AEC5609-2DD3-7340-8917-170ADE7ABE15}" presName="level2hierChild" presStyleCnt="0"/>
      <dgm:spPr/>
    </dgm:pt>
    <dgm:pt modelId="{3DBA270A-F6C4-F941-8859-9430B8523409}" type="pres">
      <dgm:prSet presAssocID="{B4811185-D9F1-5749-B130-D6FC205BD538}" presName="conn2-1" presStyleLbl="parChTrans1D2" presStyleIdx="0" presStyleCnt="2"/>
      <dgm:spPr/>
      <dgm:t>
        <a:bodyPr/>
        <a:lstStyle/>
        <a:p>
          <a:endParaRPr lang="en-US"/>
        </a:p>
      </dgm:t>
    </dgm:pt>
    <dgm:pt modelId="{72CC72CD-76C1-EB4F-B857-161F7982E48B}" type="pres">
      <dgm:prSet presAssocID="{B4811185-D9F1-5749-B130-D6FC205BD538}" presName="connTx" presStyleLbl="parChTrans1D2" presStyleIdx="0" presStyleCnt="2"/>
      <dgm:spPr/>
      <dgm:t>
        <a:bodyPr/>
        <a:lstStyle/>
        <a:p>
          <a:endParaRPr lang="en-US"/>
        </a:p>
      </dgm:t>
    </dgm:pt>
    <dgm:pt modelId="{53AEAB6D-CE90-4649-93B6-06AAB77D0A27}" type="pres">
      <dgm:prSet presAssocID="{D83C3B37-CAF0-2045-8E69-E986A6EA3B66}" presName="root2" presStyleCnt="0"/>
      <dgm:spPr/>
    </dgm:pt>
    <dgm:pt modelId="{CD03B121-C7BA-F64B-B516-46A0A177B9A8}" type="pres">
      <dgm:prSet presAssocID="{D83C3B37-CAF0-2045-8E69-E986A6EA3B66}" presName="LevelTwoTextNode" presStyleLbl="node2" presStyleIdx="0" presStyleCnt="2">
        <dgm:presLayoutVars>
          <dgm:chPref val="3"/>
        </dgm:presLayoutVars>
      </dgm:prSet>
      <dgm:spPr/>
      <dgm:t>
        <a:bodyPr/>
        <a:lstStyle/>
        <a:p>
          <a:endParaRPr lang="en-US"/>
        </a:p>
      </dgm:t>
    </dgm:pt>
    <dgm:pt modelId="{CECF90F1-CDB7-C247-8200-122348844668}" type="pres">
      <dgm:prSet presAssocID="{D83C3B37-CAF0-2045-8E69-E986A6EA3B66}" presName="level3hierChild" presStyleCnt="0"/>
      <dgm:spPr/>
    </dgm:pt>
    <dgm:pt modelId="{BC0E7A85-5896-2F41-B06C-F2B17FAB443A}" type="pres">
      <dgm:prSet presAssocID="{5C47F3AE-5E7F-C44B-A14E-87B923C0035B}" presName="conn2-1" presStyleLbl="parChTrans1D3" presStyleIdx="0" presStyleCnt="4"/>
      <dgm:spPr/>
      <dgm:t>
        <a:bodyPr/>
        <a:lstStyle/>
        <a:p>
          <a:endParaRPr lang="en-US"/>
        </a:p>
      </dgm:t>
    </dgm:pt>
    <dgm:pt modelId="{5394CE4D-B7DE-0540-9FD4-1CB4906ED9CC}" type="pres">
      <dgm:prSet presAssocID="{5C47F3AE-5E7F-C44B-A14E-87B923C0035B}" presName="connTx" presStyleLbl="parChTrans1D3" presStyleIdx="0" presStyleCnt="4"/>
      <dgm:spPr/>
      <dgm:t>
        <a:bodyPr/>
        <a:lstStyle/>
        <a:p>
          <a:endParaRPr lang="en-US"/>
        </a:p>
      </dgm:t>
    </dgm:pt>
    <dgm:pt modelId="{BB3FDC25-79BC-8F49-80AA-4F93CA2544A3}" type="pres">
      <dgm:prSet presAssocID="{4E9B3AC1-3773-C24B-8E88-B46EAE8A5F71}" presName="root2" presStyleCnt="0"/>
      <dgm:spPr/>
    </dgm:pt>
    <dgm:pt modelId="{31056FDC-E6AA-1C4C-ADD6-650541E45E91}" type="pres">
      <dgm:prSet presAssocID="{4E9B3AC1-3773-C24B-8E88-B46EAE8A5F71}" presName="LevelTwoTextNode" presStyleLbl="node3" presStyleIdx="0" presStyleCnt="4">
        <dgm:presLayoutVars>
          <dgm:chPref val="3"/>
        </dgm:presLayoutVars>
      </dgm:prSet>
      <dgm:spPr/>
      <dgm:t>
        <a:bodyPr/>
        <a:lstStyle/>
        <a:p>
          <a:endParaRPr lang="en-US"/>
        </a:p>
      </dgm:t>
    </dgm:pt>
    <dgm:pt modelId="{84BC790E-9654-B841-963D-FCD869486A74}" type="pres">
      <dgm:prSet presAssocID="{4E9B3AC1-3773-C24B-8E88-B46EAE8A5F71}" presName="level3hierChild" presStyleCnt="0"/>
      <dgm:spPr/>
    </dgm:pt>
    <dgm:pt modelId="{516834DF-B797-A246-A1DF-AAF20FFA5243}" type="pres">
      <dgm:prSet presAssocID="{87673A25-A4F6-844F-ABF9-4EE22648F73E}" presName="conn2-1" presStyleLbl="parChTrans1D3" presStyleIdx="1" presStyleCnt="4"/>
      <dgm:spPr/>
      <dgm:t>
        <a:bodyPr/>
        <a:lstStyle/>
        <a:p>
          <a:endParaRPr lang="en-US"/>
        </a:p>
      </dgm:t>
    </dgm:pt>
    <dgm:pt modelId="{0F85C2F4-06C4-B54D-AB10-170C0171A640}" type="pres">
      <dgm:prSet presAssocID="{87673A25-A4F6-844F-ABF9-4EE22648F73E}" presName="connTx" presStyleLbl="parChTrans1D3" presStyleIdx="1" presStyleCnt="4"/>
      <dgm:spPr/>
      <dgm:t>
        <a:bodyPr/>
        <a:lstStyle/>
        <a:p>
          <a:endParaRPr lang="en-US"/>
        </a:p>
      </dgm:t>
    </dgm:pt>
    <dgm:pt modelId="{B50AA253-56C9-5541-BB23-00A50DC46D74}" type="pres">
      <dgm:prSet presAssocID="{5B357300-6B4F-1B42-8B8D-91E7399371ED}" presName="root2" presStyleCnt="0"/>
      <dgm:spPr/>
    </dgm:pt>
    <dgm:pt modelId="{F9F7C7D7-107B-7D4E-BA54-D241122B9CC9}" type="pres">
      <dgm:prSet presAssocID="{5B357300-6B4F-1B42-8B8D-91E7399371ED}" presName="LevelTwoTextNode" presStyleLbl="node3" presStyleIdx="1" presStyleCnt="4">
        <dgm:presLayoutVars>
          <dgm:chPref val="3"/>
        </dgm:presLayoutVars>
      </dgm:prSet>
      <dgm:spPr/>
      <dgm:t>
        <a:bodyPr/>
        <a:lstStyle/>
        <a:p>
          <a:endParaRPr lang="en-US"/>
        </a:p>
      </dgm:t>
    </dgm:pt>
    <dgm:pt modelId="{237BC05D-2BEE-2340-B37B-7273019BC759}" type="pres">
      <dgm:prSet presAssocID="{5B357300-6B4F-1B42-8B8D-91E7399371ED}" presName="level3hierChild" presStyleCnt="0"/>
      <dgm:spPr/>
    </dgm:pt>
    <dgm:pt modelId="{2E4DC6F9-84BF-0C43-BA56-E287E45AA50A}" type="pres">
      <dgm:prSet presAssocID="{E0646DDB-1C2D-D847-A891-25E7537EB948}" presName="conn2-1" presStyleLbl="parChTrans1D2" presStyleIdx="1" presStyleCnt="2"/>
      <dgm:spPr/>
      <dgm:t>
        <a:bodyPr/>
        <a:lstStyle/>
        <a:p>
          <a:endParaRPr lang="en-US"/>
        </a:p>
      </dgm:t>
    </dgm:pt>
    <dgm:pt modelId="{31171D23-5692-BD49-BC71-695C2562BFAB}" type="pres">
      <dgm:prSet presAssocID="{E0646DDB-1C2D-D847-A891-25E7537EB948}" presName="connTx" presStyleLbl="parChTrans1D2" presStyleIdx="1" presStyleCnt="2"/>
      <dgm:spPr/>
      <dgm:t>
        <a:bodyPr/>
        <a:lstStyle/>
        <a:p>
          <a:endParaRPr lang="en-US"/>
        </a:p>
      </dgm:t>
    </dgm:pt>
    <dgm:pt modelId="{3E801AE3-2515-3B43-9C0E-B2DE37B08476}" type="pres">
      <dgm:prSet presAssocID="{5A1071E9-7DEF-DD47-B8C3-D1E8005A70B7}" presName="root2" presStyleCnt="0"/>
      <dgm:spPr/>
    </dgm:pt>
    <dgm:pt modelId="{D4545B86-CE22-3C43-8369-9C9333B60F8F}" type="pres">
      <dgm:prSet presAssocID="{5A1071E9-7DEF-DD47-B8C3-D1E8005A70B7}" presName="LevelTwoTextNode" presStyleLbl="node2" presStyleIdx="1" presStyleCnt="2">
        <dgm:presLayoutVars>
          <dgm:chPref val="3"/>
        </dgm:presLayoutVars>
      </dgm:prSet>
      <dgm:spPr/>
      <dgm:t>
        <a:bodyPr/>
        <a:lstStyle/>
        <a:p>
          <a:endParaRPr lang="en-US"/>
        </a:p>
      </dgm:t>
    </dgm:pt>
    <dgm:pt modelId="{DB0B6F6F-F949-C24E-9A91-869ADF05CC7C}" type="pres">
      <dgm:prSet presAssocID="{5A1071E9-7DEF-DD47-B8C3-D1E8005A70B7}" presName="level3hierChild" presStyleCnt="0"/>
      <dgm:spPr/>
    </dgm:pt>
    <dgm:pt modelId="{7346E0A6-BD2F-A346-B957-79805175B668}" type="pres">
      <dgm:prSet presAssocID="{F21C9617-5EBB-FF46-B09E-5B3A41D0EF70}" presName="conn2-1" presStyleLbl="parChTrans1D3" presStyleIdx="2" presStyleCnt="4"/>
      <dgm:spPr/>
      <dgm:t>
        <a:bodyPr/>
        <a:lstStyle/>
        <a:p>
          <a:endParaRPr lang="en-US"/>
        </a:p>
      </dgm:t>
    </dgm:pt>
    <dgm:pt modelId="{7C656E32-9958-D146-A6A7-119EE9DCBCC2}" type="pres">
      <dgm:prSet presAssocID="{F21C9617-5EBB-FF46-B09E-5B3A41D0EF70}" presName="connTx" presStyleLbl="parChTrans1D3" presStyleIdx="2" presStyleCnt="4"/>
      <dgm:spPr/>
      <dgm:t>
        <a:bodyPr/>
        <a:lstStyle/>
        <a:p>
          <a:endParaRPr lang="en-US"/>
        </a:p>
      </dgm:t>
    </dgm:pt>
    <dgm:pt modelId="{24B442D6-1587-5A4F-8C6F-228FD5B5D693}" type="pres">
      <dgm:prSet presAssocID="{0CEDDBB9-0122-0B4D-9226-7C5FEE70518A}" presName="root2" presStyleCnt="0"/>
      <dgm:spPr/>
    </dgm:pt>
    <dgm:pt modelId="{D4CF5CEA-71F5-B640-A737-8C9F1FD1F1DE}" type="pres">
      <dgm:prSet presAssocID="{0CEDDBB9-0122-0B4D-9226-7C5FEE70518A}" presName="LevelTwoTextNode" presStyleLbl="node3" presStyleIdx="2" presStyleCnt="4">
        <dgm:presLayoutVars>
          <dgm:chPref val="3"/>
        </dgm:presLayoutVars>
      </dgm:prSet>
      <dgm:spPr/>
      <dgm:t>
        <a:bodyPr/>
        <a:lstStyle/>
        <a:p>
          <a:endParaRPr lang="en-US"/>
        </a:p>
      </dgm:t>
    </dgm:pt>
    <dgm:pt modelId="{5FC45680-573E-1B40-B55B-8A0CF3B3E2D2}" type="pres">
      <dgm:prSet presAssocID="{0CEDDBB9-0122-0B4D-9226-7C5FEE70518A}" presName="level3hierChild" presStyleCnt="0"/>
      <dgm:spPr/>
    </dgm:pt>
    <dgm:pt modelId="{0B4A80E1-96DA-6445-9C93-39E74A7204A7}" type="pres">
      <dgm:prSet presAssocID="{887AF60E-2EEF-8640-8BE4-996D442C6CBA}" presName="conn2-1" presStyleLbl="parChTrans1D3" presStyleIdx="3" presStyleCnt="4"/>
      <dgm:spPr/>
      <dgm:t>
        <a:bodyPr/>
        <a:lstStyle/>
        <a:p>
          <a:endParaRPr lang="en-US"/>
        </a:p>
      </dgm:t>
    </dgm:pt>
    <dgm:pt modelId="{3B5AC487-0AE9-4A40-BD89-9D5BBCC2B9FA}" type="pres">
      <dgm:prSet presAssocID="{887AF60E-2EEF-8640-8BE4-996D442C6CBA}" presName="connTx" presStyleLbl="parChTrans1D3" presStyleIdx="3" presStyleCnt="4"/>
      <dgm:spPr/>
      <dgm:t>
        <a:bodyPr/>
        <a:lstStyle/>
        <a:p>
          <a:endParaRPr lang="en-US"/>
        </a:p>
      </dgm:t>
    </dgm:pt>
    <dgm:pt modelId="{4FAB53DF-21CC-A445-9711-C60A98297548}" type="pres">
      <dgm:prSet presAssocID="{28B1A578-6F02-1A41-9459-D144B28A1EDF}" presName="root2" presStyleCnt="0"/>
      <dgm:spPr/>
    </dgm:pt>
    <dgm:pt modelId="{343B0A30-E15A-2B4E-9D9D-0EE7ED1C1121}" type="pres">
      <dgm:prSet presAssocID="{28B1A578-6F02-1A41-9459-D144B28A1EDF}" presName="LevelTwoTextNode" presStyleLbl="node3" presStyleIdx="3" presStyleCnt="4">
        <dgm:presLayoutVars>
          <dgm:chPref val="3"/>
        </dgm:presLayoutVars>
      </dgm:prSet>
      <dgm:spPr/>
      <dgm:t>
        <a:bodyPr/>
        <a:lstStyle/>
        <a:p>
          <a:endParaRPr lang="en-US"/>
        </a:p>
      </dgm:t>
    </dgm:pt>
    <dgm:pt modelId="{AEA6388A-3658-E04B-A06F-427FBB908FAF}" type="pres">
      <dgm:prSet presAssocID="{28B1A578-6F02-1A41-9459-D144B28A1EDF}" presName="level3hierChild" presStyleCnt="0"/>
      <dgm:spPr/>
    </dgm:pt>
  </dgm:ptLst>
  <dgm:cxnLst>
    <dgm:cxn modelId="{79DB41B6-E47B-2B45-B0AC-AC93AEB300AF}" type="presOf" srcId="{72C21742-00D6-3F4C-B9D4-CD77CA546FC5}" destId="{650C5BB6-7E8A-534C-A991-4EE97DA16792}" srcOrd="0" destOrd="0" presId="urn:microsoft.com/office/officeart/2005/8/layout/hierarchy2"/>
    <dgm:cxn modelId="{CB8D66F7-65AE-DF46-BC6F-794FA9A1AAEF}" srcId="{5A1071E9-7DEF-DD47-B8C3-D1E8005A70B7}" destId="{28B1A578-6F02-1A41-9459-D144B28A1EDF}" srcOrd="1" destOrd="0" parTransId="{887AF60E-2EEF-8640-8BE4-996D442C6CBA}" sibTransId="{EB03B0DA-E082-AB4D-8111-0E57A372CB91}"/>
    <dgm:cxn modelId="{AF3CF09D-0FF1-DD4D-B422-81A6D3CA708C}" srcId="{5A1071E9-7DEF-DD47-B8C3-D1E8005A70B7}" destId="{0CEDDBB9-0122-0B4D-9226-7C5FEE70518A}" srcOrd="0" destOrd="0" parTransId="{F21C9617-5EBB-FF46-B09E-5B3A41D0EF70}" sibTransId="{AC913DC5-9D40-394E-ACA7-8C3D1CB621D2}"/>
    <dgm:cxn modelId="{04A92DAD-0B20-AB47-A1D1-3E713E741CF5}" type="presOf" srcId="{E0646DDB-1C2D-D847-A891-25E7537EB948}" destId="{31171D23-5692-BD49-BC71-695C2562BFAB}" srcOrd="1" destOrd="0" presId="urn:microsoft.com/office/officeart/2005/8/layout/hierarchy2"/>
    <dgm:cxn modelId="{F3BA314E-78B5-7143-9796-99744790A522}" srcId="{9AEC5609-2DD3-7340-8917-170ADE7ABE15}" destId="{5A1071E9-7DEF-DD47-B8C3-D1E8005A70B7}" srcOrd="1" destOrd="0" parTransId="{E0646DDB-1C2D-D847-A891-25E7537EB948}" sibTransId="{A5C62E2E-C81F-FC4A-98CC-120C54E16109}"/>
    <dgm:cxn modelId="{0F412EF0-70BF-284E-ADB8-5E4DD005108B}" type="presOf" srcId="{F21C9617-5EBB-FF46-B09E-5B3A41D0EF70}" destId="{7346E0A6-BD2F-A346-B957-79805175B668}" srcOrd="0" destOrd="0" presId="urn:microsoft.com/office/officeart/2005/8/layout/hierarchy2"/>
    <dgm:cxn modelId="{CD8A9CB0-7F37-C141-82F8-3D5589F9915A}" type="presOf" srcId="{B4811185-D9F1-5749-B130-D6FC205BD538}" destId="{3DBA270A-F6C4-F941-8859-9430B8523409}" srcOrd="0" destOrd="0" presId="urn:microsoft.com/office/officeart/2005/8/layout/hierarchy2"/>
    <dgm:cxn modelId="{85644192-F1C3-0946-8CF6-90F55E8CB872}" type="presOf" srcId="{4E9B3AC1-3773-C24B-8E88-B46EAE8A5F71}" destId="{31056FDC-E6AA-1C4C-ADD6-650541E45E91}" srcOrd="0" destOrd="0" presId="urn:microsoft.com/office/officeart/2005/8/layout/hierarchy2"/>
    <dgm:cxn modelId="{46008B46-BC1C-B848-AF65-35925AC856DE}" type="presOf" srcId="{5C47F3AE-5E7F-C44B-A14E-87B923C0035B}" destId="{5394CE4D-B7DE-0540-9FD4-1CB4906ED9CC}" srcOrd="1" destOrd="0" presId="urn:microsoft.com/office/officeart/2005/8/layout/hierarchy2"/>
    <dgm:cxn modelId="{659CAAA4-8E04-0A43-BA75-10CDB63EE934}" type="presOf" srcId="{887AF60E-2EEF-8640-8BE4-996D442C6CBA}" destId="{0B4A80E1-96DA-6445-9C93-39E74A7204A7}" srcOrd="0" destOrd="0" presId="urn:microsoft.com/office/officeart/2005/8/layout/hierarchy2"/>
    <dgm:cxn modelId="{BCD759C8-3B34-044E-AEE3-4A5853F4BFDE}" type="presOf" srcId="{5C47F3AE-5E7F-C44B-A14E-87B923C0035B}" destId="{BC0E7A85-5896-2F41-B06C-F2B17FAB443A}" srcOrd="0" destOrd="0" presId="urn:microsoft.com/office/officeart/2005/8/layout/hierarchy2"/>
    <dgm:cxn modelId="{1DBFBA01-5BCF-0A4F-88F9-475F5E5AB1C2}" type="presOf" srcId="{F21C9617-5EBB-FF46-B09E-5B3A41D0EF70}" destId="{7C656E32-9958-D146-A6A7-119EE9DCBCC2}" srcOrd="1" destOrd="0" presId="urn:microsoft.com/office/officeart/2005/8/layout/hierarchy2"/>
    <dgm:cxn modelId="{6D2145E7-BB64-274F-9D4E-BEA2EB7BFAC8}" type="presOf" srcId="{9AEC5609-2DD3-7340-8917-170ADE7ABE15}" destId="{69336BB9-E19E-8F41-9352-EAA8FCFFF4DC}" srcOrd="0" destOrd="0" presId="urn:microsoft.com/office/officeart/2005/8/layout/hierarchy2"/>
    <dgm:cxn modelId="{CB0D0C3F-C486-F745-A8EF-B07C5CF62381}" type="presOf" srcId="{28B1A578-6F02-1A41-9459-D144B28A1EDF}" destId="{343B0A30-E15A-2B4E-9D9D-0EE7ED1C1121}" srcOrd="0" destOrd="0" presId="urn:microsoft.com/office/officeart/2005/8/layout/hierarchy2"/>
    <dgm:cxn modelId="{0ACA4094-2448-D246-9AF4-4F4F3B2A578F}" type="presOf" srcId="{5A1071E9-7DEF-DD47-B8C3-D1E8005A70B7}" destId="{D4545B86-CE22-3C43-8369-9C9333B60F8F}" srcOrd="0" destOrd="0" presId="urn:microsoft.com/office/officeart/2005/8/layout/hierarchy2"/>
    <dgm:cxn modelId="{C61EB897-5B58-544F-973B-9FE4F4488CB5}" type="presOf" srcId="{B4811185-D9F1-5749-B130-D6FC205BD538}" destId="{72CC72CD-76C1-EB4F-B857-161F7982E48B}" srcOrd="1" destOrd="0" presId="urn:microsoft.com/office/officeart/2005/8/layout/hierarchy2"/>
    <dgm:cxn modelId="{C65F517F-C8E8-3740-A0CA-651113CCC5F7}" srcId="{D83C3B37-CAF0-2045-8E69-E986A6EA3B66}" destId="{4E9B3AC1-3773-C24B-8E88-B46EAE8A5F71}" srcOrd="0" destOrd="0" parTransId="{5C47F3AE-5E7F-C44B-A14E-87B923C0035B}" sibTransId="{339BE2C7-88ED-F341-8577-5FEB41BE6CD8}"/>
    <dgm:cxn modelId="{7ADC96C8-2BC8-D34F-8B4A-2F55C29BD454}" srcId="{D83C3B37-CAF0-2045-8E69-E986A6EA3B66}" destId="{5B357300-6B4F-1B42-8B8D-91E7399371ED}" srcOrd="1" destOrd="0" parTransId="{87673A25-A4F6-844F-ABF9-4EE22648F73E}" sibTransId="{B5AB99D9-7419-A846-B8FE-AFA110D0F49B}"/>
    <dgm:cxn modelId="{DB78606F-E00C-FF48-AFBF-0923EC456873}" type="presOf" srcId="{5B357300-6B4F-1B42-8B8D-91E7399371ED}" destId="{F9F7C7D7-107B-7D4E-BA54-D241122B9CC9}" srcOrd="0" destOrd="0" presId="urn:microsoft.com/office/officeart/2005/8/layout/hierarchy2"/>
    <dgm:cxn modelId="{FBE67975-27DC-2948-B553-F0EFBE0D8DC7}" srcId="{9AEC5609-2DD3-7340-8917-170ADE7ABE15}" destId="{D83C3B37-CAF0-2045-8E69-E986A6EA3B66}" srcOrd="0" destOrd="0" parTransId="{B4811185-D9F1-5749-B130-D6FC205BD538}" sibTransId="{17678F53-86E3-1840-AF0C-57F59F8772C6}"/>
    <dgm:cxn modelId="{AF400590-01B8-1D46-9280-6FEB4D6FABD9}" type="presOf" srcId="{D83C3B37-CAF0-2045-8E69-E986A6EA3B66}" destId="{CD03B121-C7BA-F64B-B516-46A0A177B9A8}" srcOrd="0" destOrd="0" presId="urn:microsoft.com/office/officeart/2005/8/layout/hierarchy2"/>
    <dgm:cxn modelId="{1DE02245-EC37-3C4F-AD3D-4723EB56FCAA}" srcId="{72C21742-00D6-3F4C-B9D4-CD77CA546FC5}" destId="{9AEC5609-2DD3-7340-8917-170ADE7ABE15}" srcOrd="0" destOrd="0" parTransId="{6AE8081F-49E9-D241-BA0F-DD4FE253CAE5}" sibTransId="{6CE7C4F4-9386-D743-B968-E2F894631630}"/>
    <dgm:cxn modelId="{9AF5CAE7-D076-304E-A5C0-54A3DC517A1A}" type="presOf" srcId="{87673A25-A4F6-844F-ABF9-4EE22648F73E}" destId="{516834DF-B797-A246-A1DF-AAF20FFA5243}" srcOrd="0" destOrd="0" presId="urn:microsoft.com/office/officeart/2005/8/layout/hierarchy2"/>
    <dgm:cxn modelId="{738A39AF-8858-B540-AB65-B383E87E9B61}" type="presOf" srcId="{887AF60E-2EEF-8640-8BE4-996D442C6CBA}" destId="{3B5AC487-0AE9-4A40-BD89-9D5BBCC2B9FA}" srcOrd="1" destOrd="0" presId="urn:microsoft.com/office/officeart/2005/8/layout/hierarchy2"/>
    <dgm:cxn modelId="{D7FF9F4F-FC9A-1248-8173-44B85D5F9E8C}" type="presOf" srcId="{87673A25-A4F6-844F-ABF9-4EE22648F73E}" destId="{0F85C2F4-06C4-B54D-AB10-170C0171A640}" srcOrd="1" destOrd="0" presId="urn:microsoft.com/office/officeart/2005/8/layout/hierarchy2"/>
    <dgm:cxn modelId="{A156DF2E-1BBC-014D-9029-1D671186334C}" type="presOf" srcId="{E0646DDB-1C2D-D847-A891-25E7537EB948}" destId="{2E4DC6F9-84BF-0C43-BA56-E287E45AA50A}" srcOrd="0" destOrd="0" presId="urn:microsoft.com/office/officeart/2005/8/layout/hierarchy2"/>
    <dgm:cxn modelId="{BC8E60E5-1779-7C4B-AA69-F8F647EC8AFB}" type="presOf" srcId="{0CEDDBB9-0122-0B4D-9226-7C5FEE70518A}" destId="{D4CF5CEA-71F5-B640-A737-8C9F1FD1F1DE}" srcOrd="0" destOrd="0" presId="urn:microsoft.com/office/officeart/2005/8/layout/hierarchy2"/>
    <dgm:cxn modelId="{A5529C34-9412-C84F-BB71-FDECA989FC69}" type="presParOf" srcId="{650C5BB6-7E8A-534C-A991-4EE97DA16792}" destId="{7C60DB0D-0C3F-6D45-BC76-A8AA3C84E731}" srcOrd="0" destOrd="0" presId="urn:microsoft.com/office/officeart/2005/8/layout/hierarchy2"/>
    <dgm:cxn modelId="{043D52F8-47B6-FE4D-85DD-9464F89E0E85}" type="presParOf" srcId="{7C60DB0D-0C3F-6D45-BC76-A8AA3C84E731}" destId="{69336BB9-E19E-8F41-9352-EAA8FCFFF4DC}" srcOrd="0" destOrd="0" presId="urn:microsoft.com/office/officeart/2005/8/layout/hierarchy2"/>
    <dgm:cxn modelId="{580FE448-531E-A247-A869-109D2354F9EC}" type="presParOf" srcId="{7C60DB0D-0C3F-6D45-BC76-A8AA3C84E731}" destId="{2EE727F3-F592-CB45-80A3-742C31DF9FFF}" srcOrd="1" destOrd="0" presId="urn:microsoft.com/office/officeart/2005/8/layout/hierarchy2"/>
    <dgm:cxn modelId="{DECDD5F4-74B9-744E-A0D8-0D0F1F1D09E2}" type="presParOf" srcId="{2EE727F3-F592-CB45-80A3-742C31DF9FFF}" destId="{3DBA270A-F6C4-F941-8859-9430B8523409}" srcOrd="0" destOrd="0" presId="urn:microsoft.com/office/officeart/2005/8/layout/hierarchy2"/>
    <dgm:cxn modelId="{92A22BFD-4DF8-1442-A5DA-52DC316D9BEE}" type="presParOf" srcId="{3DBA270A-F6C4-F941-8859-9430B8523409}" destId="{72CC72CD-76C1-EB4F-B857-161F7982E48B}" srcOrd="0" destOrd="0" presId="urn:microsoft.com/office/officeart/2005/8/layout/hierarchy2"/>
    <dgm:cxn modelId="{DD24225B-3496-C641-87FD-6BBA4B7AF42D}" type="presParOf" srcId="{2EE727F3-F592-CB45-80A3-742C31DF9FFF}" destId="{53AEAB6D-CE90-4649-93B6-06AAB77D0A27}" srcOrd="1" destOrd="0" presId="urn:microsoft.com/office/officeart/2005/8/layout/hierarchy2"/>
    <dgm:cxn modelId="{73758E13-8DA6-AC47-B06F-561BBFD3DDBF}" type="presParOf" srcId="{53AEAB6D-CE90-4649-93B6-06AAB77D0A27}" destId="{CD03B121-C7BA-F64B-B516-46A0A177B9A8}" srcOrd="0" destOrd="0" presId="urn:microsoft.com/office/officeart/2005/8/layout/hierarchy2"/>
    <dgm:cxn modelId="{BD03DC80-5CF9-DC4D-A856-2CE72D4F4835}" type="presParOf" srcId="{53AEAB6D-CE90-4649-93B6-06AAB77D0A27}" destId="{CECF90F1-CDB7-C247-8200-122348844668}" srcOrd="1" destOrd="0" presId="urn:microsoft.com/office/officeart/2005/8/layout/hierarchy2"/>
    <dgm:cxn modelId="{89386EC8-7283-974A-8598-0180A8847BF3}" type="presParOf" srcId="{CECF90F1-CDB7-C247-8200-122348844668}" destId="{BC0E7A85-5896-2F41-B06C-F2B17FAB443A}" srcOrd="0" destOrd="0" presId="urn:microsoft.com/office/officeart/2005/8/layout/hierarchy2"/>
    <dgm:cxn modelId="{B0A7AE41-6B2A-4B40-8858-0BD928A2BBD2}" type="presParOf" srcId="{BC0E7A85-5896-2F41-B06C-F2B17FAB443A}" destId="{5394CE4D-B7DE-0540-9FD4-1CB4906ED9CC}" srcOrd="0" destOrd="0" presId="urn:microsoft.com/office/officeart/2005/8/layout/hierarchy2"/>
    <dgm:cxn modelId="{54E06D19-97F6-FC47-981C-D889DDB2DC7E}" type="presParOf" srcId="{CECF90F1-CDB7-C247-8200-122348844668}" destId="{BB3FDC25-79BC-8F49-80AA-4F93CA2544A3}" srcOrd="1" destOrd="0" presId="urn:microsoft.com/office/officeart/2005/8/layout/hierarchy2"/>
    <dgm:cxn modelId="{A95D9CDD-0987-3B4D-BCB4-97B111646311}" type="presParOf" srcId="{BB3FDC25-79BC-8F49-80AA-4F93CA2544A3}" destId="{31056FDC-E6AA-1C4C-ADD6-650541E45E91}" srcOrd="0" destOrd="0" presId="urn:microsoft.com/office/officeart/2005/8/layout/hierarchy2"/>
    <dgm:cxn modelId="{707AA244-A2C6-2745-B47A-3B93C97B0114}" type="presParOf" srcId="{BB3FDC25-79BC-8F49-80AA-4F93CA2544A3}" destId="{84BC790E-9654-B841-963D-FCD869486A74}" srcOrd="1" destOrd="0" presId="urn:microsoft.com/office/officeart/2005/8/layout/hierarchy2"/>
    <dgm:cxn modelId="{E8E66DFD-6CE9-DC4F-A793-E8361ECE459B}" type="presParOf" srcId="{CECF90F1-CDB7-C247-8200-122348844668}" destId="{516834DF-B797-A246-A1DF-AAF20FFA5243}" srcOrd="2" destOrd="0" presId="urn:microsoft.com/office/officeart/2005/8/layout/hierarchy2"/>
    <dgm:cxn modelId="{C9B24308-CD9F-4749-8B38-417B9900FA78}" type="presParOf" srcId="{516834DF-B797-A246-A1DF-AAF20FFA5243}" destId="{0F85C2F4-06C4-B54D-AB10-170C0171A640}" srcOrd="0" destOrd="0" presId="urn:microsoft.com/office/officeart/2005/8/layout/hierarchy2"/>
    <dgm:cxn modelId="{88BC3E61-8535-E444-95DD-0C49A44521C5}" type="presParOf" srcId="{CECF90F1-CDB7-C247-8200-122348844668}" destId="{B50AA253-56C9-5541-BB23-00A50DC46D74}" srcOrd="3" destOrd="0" presId="urn:microsoft.com/office/officeart/2005/8/layout/hierarchy2"/>
    <dgm:cxn modelId="{C18A161A-BBA8-D544-A5E0-C6236C043641}" type="presParOf" srcId="{B50AA253-56C9-5541-BB23-00A50DC46D74}" destId="{F9F7C7D7-107B-7D4E-BA54-D241122B9CC9}" srcOrd="0" destOrd="0" presId="urn:microsoft.com/office/officeart/2005/8/layout/hierarchy2"/>
    <dgm:cxn modelId="{67B98DD1-DDF9-2D4E-A821-32956E376AD8}" type="presParOf" srcId="{B50AA253-56C9-5541-BB23-00A50DC46D74}" destId="{237BC05D-2BEE-2340-B37B-7273019BC759}" srcOrd="1" destOrd="0" presId="urn:microsoft.com/office/officeart/2005/8/layout/hierarchy2"/>
    <dgm:cxn modelId="{C1251985-252A-9F4A-B817-1FD80DFCA625}" type="presParOf" srcId="{2EE727F3-F592-CB45-80A3-742C31DF9FFF}" destId="{2E4DC6F9-84BF-0C43-BA56-E287E45AA50A}" srcOrd="2" destOrd="0" presId="urn:microsoft.com/office/officeart/2005/8/layout/hierarchy2"/>
    <dgm:cxn modelId="{24AAFE1F-2360-D84F-A82A-EC706BA8F4CA}" type="presParOf" srcId="{2E4DC6F9-84BF-0C43-BA56-E287E45AA50A}" destId="{31171D23-5692-BD49-BC71-695C2562BFAB}" srcOrd="0" destOrd="0" presId="urn:microsoft.com/office/officeart/2005/8/layout/hierarchy2"/>
    <dgm:cxn modelId="{E060526F-9999-BA40-BCB6-BDE10C1AD960}" type="presParOf" srcId="{2EE727F3-F592-CB45-80A3-742C31DF9FFF}" destId="{3E801AE3-2515-3B43-9C0E-B2DE37B08476}" srcOrd="3" destOrd="0" presId="urn:microsoft.com/office/officeart/2005/8/layout/hierarchy2"/>
    <dgm:cxn modelId="{6F11D1CC-EB53-DB4A-8D47-B02BB7737693}" type="presParOf" srcId="{3E801AE3-2515-3B43-9C0E-B2DE37B08476}" destId="{D4545B86-CE22-3C43-8369-9C9333B60F8F}" srcOrd="0" destOrd="0" presId="urn:microsoft.com/office/officeart/2005/8/layout/hierarchy2"/>
    <dgm:cxn modelId="{68733CA3-E5EA-F34D-A620-1D8D6FC70A9D}" type="presParOf" srcId="{3E801AE3-2515-3B43-9C0E-B2DE37B08476}" destId="{DB0B6F6F-F949-C24E-9A91-869ADF05CC7C}" srcOrd="1" destOrd="0" presId="urn:microsoft.com/office/officeart/2005/8/layout/hierarchy2"/>
    <dgm:cxn modelId="{C0B3AC2D-994F-8C49-9593-F709BFE88A85}" type="presParOf" srcId="{DB0B6F6F-F949-C24E-9A91-869ADF05CC7C}" destId="{7346E0A6-BD2F-A346-B957-79805175B668}" srcOrd="0" destOrd="0" presId="urn:microsoft.com/office/officeart/2005/8/layout/hierarchy2"/>
    <dgm:cxn modelId="{B9874D36-B90A-EB40-B4CE-B45129951057}" type="presParOf" srcId="{7346E0A6-BD2F-A346-B957-79805175B668}" destId="{7C656E32-9958-D146-A6A7-119EE9DCBCC2}" srcOrd="0" destOrd="0" presId="urn:microsoft.com/office/officeart/2005/8/layout/hierarchy2"/>
    <dgm:cxn modelId="{8F92E166-C7BB-4049-AC88-2619A9EAFC8C}" type="presParOf" srcId="{DB0B6F6F-F949-C24E-9A91-869ADF05CC7C}" destId="{24B442D6-1587-5A4F-8C6F-228FD5B5D693}" srcOrd="1" destOrd="0" presId="urn:microsoft.com/office/officeart/2005/8/layout/hierarchy2"/>
    <dgm:cxn modelId="{88FBB384-45AA-FD44-B8C3-38B42A61FF4F}" type="presParOf" srcId="{24B442D6-1587-5A4F-8C6F-228FD5B5D693}" destId="{D4CF5CEA-71F5-B640-A737-8C9F1FD1F1DE}" srcOrd="0" destOrd="0" presId="urn:microsoft.com/office/officeart/2005/8/layout/hierarchy2"/>
    <dgm:cxn modelId="{678DFF0E-C725-6149-964B-AE2AFF75CE66}" type="presParOf" srcId="{24B442D6-1587-5A4F-8C6F-228FD5B5D693}" destId="{5FC45680-573E-1B40-B55B-8A0CF3B3E2D2}" srcOrd="1" destOrd="0" presId="urn:microsoft.com/office/officeart/2005/8/layout/hierarchy2"/>
    <dgm:cxn modelId="{25BEE622-4C29-EB45-AECE-43BEFBC28F0C}" type="presParOf" srcId="{DB0B6F6F-F949-C24E-9A91-869ADF05CC7C}" destId="{0B4A80E1-96DA-6445-9C93-39E74A7204A7}" srcOrd="2" destOrd="0" presId="urn:microsoft.com/office/officeart/2005/8/layout/hierarchy2"/>
    <dgm:cxn modelId="{7A7810CC-EB21-EF4A-A724-6199099E16B5}" type="presParOf" srcId="{0B4A80E1-96DA-6445-9C93-39E74A7204A7}" destId="{3B5AC487-0AE9-4A40-BD89-9D5BBCC2B9FA}" srcOrd="0" destOrd="0" presId="urn:microsoft.com/office/officeart/2005/8/layout/hierarchy2"/>
    <dgm:cxn modelId="{F41824FF-26A6-F049-BF17-C83540502102}" type="presParOf" srcId="{DB0B6F6F-F949-C24E-9A91-869ADF05CC7C}" destId="{4FAB53DF-21CC-A445-9711-C60A98297548}" srcOrd="3" destOrd="0" presId="urn:microsoft.com/office/officeart/2005/8/layout/hierarchy2"/>
    <dgm:cxn modelId="{C6F712E9-4E80-C740-BF00-0F0FD83C9114}" type="presParOf" srcId="{4FAB53DF-21CC-A445-9711-C60A98297548}" destId="{343B0A30-E15A-2B4E-9D9D-0EE7ED1C1121}" srcOrd="0" destOrd="0" presId="urn:microsoft.com/office/officeart/2005/8/layout/hierarchy2"/>
    <dgm:cxn modelId="{D829E98C-EAAC-CC42-9AE5-CC35031240F1}" type="presParOf" srcId="{4FAB53DF-21CC-A445-9711-C60A98297548}" destId="{AEA6388A-3658-E04B-A06F-427FBB908FA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C21742-00D6-3F4C-B9D4-CD77CA546FC5}"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D83C3B37-CAF0-2045-8E69-E986A6EA3B66}">
      <dgm:prSet phldrT="[Text]"/>
      <dgm:spPr/>
      <dgm:t>
        <a:bodyPr/>
        <a:lstStyle/>
        <a:p>
          <a:r>
            <a:rPr lang="en-US" dirty="0" smtClean="0"/>
            <a:t>Washers ok</a:t>
          </a:r>
          <a:endParaRPr lang="en-US" dirty="0"/>
        </a:p>
      </dgm:t>
    </dgm:pt>
    <dgm:pt modelId="{B4811185-D9F1-5749-B130-D6FC205BD538}" type="parTrans" cxnId="{FBE67975-27DC-2948-B553-F0EFBE0D8DC7}">
      <dgm:prSet/>
      <dgm:spPr/>
      <dgm:t>
        <a:bodyPr/>
        <a:lstStyle/>
        <a:p>
          <a:endParaRPr lang="en-US"/>
        </a:p>
      </dgm:t>
    </dgm:pt>
    <dgm:pt modelId="{17678F53-86E3-1840-AF0C-57F59F8772C6}" type="sibTrans" cxnId="{FBE67975-27DC-2948-B553-F0EFBE0D8DC7}">
      <dgm:prSet/>
      <dgm:spPr/>
      <dgm:t>
        <a:bodyPr/>
        <a:lstStyle/>
        <a:p>
          <a:endParaRPr lang="en-US"/>
        </a:p>
      </dgm:t>
    </dgm:pt>
    <dgm:pt modelId="{4E9B3AC1-3773-C24B-8E88-B46EAE8A5F71}">
      <dgm:prSet phldrT="[Text]"/>
      <dgm:spPr/>
      <dgm:t>
        <a:bodyPr/>
        <a:lstStyle/>
        <a:p>
          <a:r>
            <a:rPr lang="en-US" dirty="0" smtClean="0"/>
            <a:t>Classified ok</a:t>
          </a:r>
          <a:endParaRPr lang="en-US" dirty="0"/>
        </a:p>
      </dgm:t>
    </dgm:pt>
    <dgm:pt modelId="{5C47F3AE-5E7F-C44B-A14E-87B923C0035B}" type="parTrans" cxnId="{C65F517F-C8E8-3740-A0CA-651113CCC5F7}">
      <dgm:prSet/>
      <dgm:spPr/>
      <dgm:t>
        <a:bodyPr/>
        <a:lstStyle/>
        <a:p>
          <a:endParaRPr lang="en-US"/>
        </a:p>
      </dgm:t>
    </dgm:pt>
    <dgm:pt modelId="{339BE2C7-88ED-F341-8577-5FEB41BE6CD8}" type="sibTrans" cxnId="{C65F517F-C8E8-3740-A0CA-651113CCC5F7}">
      <dgm:prSet/>
      <dgm:spPr/>
      <dgm:t>
        <a:bodyPr/>
        <a:lstStyle/>
        <a:p>
          <a:endParaRPr lang="en-US"/>
        </a:p>
      </dgm:t>
    </dgm:pt>
    <dgm:pt modelId="{5B357300-6B4F-1B42-8B8D-91E7399371ED}">
      <dgm:prSet phldrT="[Text]"/>
      <dgm:spPr/>
      <dgm:t>
        <a:bodyPr/>
        <a:lstStyle/>
        <a:p>
          <a:r>
            <a:rPr lang="en-US" dirty="0" smtClean="0"/>
            <a:t>Classified defective</a:t>
          </a:r>
          <a:endParaRPr lang="en-US" dirty="0"/>
        </a:p>
      </dgm:t>
    </dgm:pt>
    <dgm:pt modelId="{87673A25-A4F6-844F-ABF9-4EE22648F73E}" type="parTrans" cxnId="{7ADC96C8-2BC8-D34F-8B4A-2F55C29BD454}">
      <dgm:prSet/>
      <dgm:spPr/>
      <dgm:t>
        <a:bodyPr/>
        <a:lstStyle/>
        <a:p>
          <a:endParaRPr lang="en-US"/>
        </a:p>
      </dgm:t>
    </dgm:pt>
    <dgm:pt modelId="{B5AB99D9-7419-A846-B8FE-AFA110D0F49B}" type="sibTrans" cxnId="{7ADC96C8-2BC8-D34F-8B4A-2F55C29BD454}">
      <dgm:prSet/>
      <dgm:spPr/>
      <dgm:t>
        <a:bodyPr/>
        <a:lstStyle/>
        <a:p>
          <a:endParaRPr lang="en-US"/>
        </a:p>
      </dgm:t>
    </dgm:pt>
    <dgm:pt modelId="{5A1071E9-7DEF-DD47-B8C3-D1E8005A70B7}">
      <dgm:prSet phldrT="[Text]"/>
      <dgm:spPr/>
      <dgm:t>
        <a:bodyPr/>
        <a:lstStyle/>
        <a:p>
          <a:r>
            <a:rPr lang="en-US" dirty="0" smtClean="0"/>
            <a:t>Washers defective</a:t>
          </a:r>
          <a:endParaRPr lang="en-US" dirty="0"/>
        </a:p>
      </dgm:t>
    </dgm:pt>
    <dgm:pt modelId="{E0646DDB-1C2D-D847-A891-25E7537EB948}" type="parTrans" cxnId="{F3BA314E-78B5-7143-9796-99744790A522}">
      <dgm:prSet/>
      <dgm:spPr/>
      <dgm:t>
        <a:bodyPr/>
        <a:lstStyle/>
        <a:p>
          <a:endParaRPr lang="en-US"/>
        </a:p>
      </dgm:t>
    </dgm:pt>
    <dgm:pt modelId="{A5C62E2E-C81F-FC4A-98CC-120C54E16109}" type="sibTrans" cxnId="{F3BA314E-78B5-7143-9796-99744790A522}">
      <dgm:prSet/>
      <dgm:spPr/>
      <dgm:t>
        <a:bodyPr/>
        <a:lstStyle/>
        <a:p>
          <a:endParaRPr lang="en-US"/>
        </a:p>
      </dgm:t>
    </dgm:pt>
    <dgm:pt modelId="{0CEDDBB9-0122-0B4D-9226-7C5FEE70518A}">
      <dgm:prSet phldrT="[Text]"/>
      <dgm:spPr/>
      <dgm:t>
        <a:bodyPr/>
        <a:lstStyle/>
        <a:p>
          <a:r>
            <a:rPr lang="en-US" dirty="0" smtClean="0"/>
            <a:t>Classified defective</a:t>
          </a:r>
          <a:endParaRPr lang="en-US" dirty="0"/>
        </a:p>
      </dgm:t>
    </dgm:pt>
    <dgm:pt modelId="{F21C9617-5EBB-FF46-B09E-5B3A41D0EF70}" type="parTrans" cxnId="{AF3CF09D-0FF1-DD4D-B422-81A6D3CA708C}">
      <dgm:prSet/>
      <dgm:spPr/>
      <dgm:t>
        <a:bodyPr/>
        <a:lstStyle/>
        <a:p>
          <a:endParaRPr lang="en-US"/>
        </a:p>
      </dgm:t>
    </dgm:pt>
    <dgm:pt modelId="{AC913DC5-9D40-394E-ACA7-8C3D1CB621D2}" type="sibTrans" cxnId="{AF3CF09D-0FF1-DD4D-B422-81A6D3CA708C}">
      <dgm:prSet/>
      <dgm:spPr/>
      <dgm:t>
        <a:bodyPr/>
        <a:lstStyle/>
        <a:p>
          <a:endParaRPr lang="en-US"/>
        </a:p>
      </dgm:t>
    </dgm:pt>
    <dgm:pt modelId="{9AEC5609-2DD3-7340-8917-170ADE7ABE15}">
      <dgm:prSet phldrT="[Text]"/>
      <dgm:spPr/>
      <dgm:t>
        <a:bodyPr/>
        <a:lstStyle/>
        <a:p>
          <a:r>
            <a:rPr lang="en-US" dirty="0" smtClean="0"/>
            <a:t>All Washers</a:t>
          </a:r>
          <a:endParaRPr lang="en-US" dirty="0"/>
        </a:p>
      </dgm:t>
    </dgm:pt>
    <dgm:pt modelId="{6CE7C4F4-9386-D743-B968-E2F894631630}" type="sibTrans" cxnId="{1DE02245-EC37-3C4F-AD3D-4723EB56FCAA}">
      <dgm:prSet/>
      <dgm:spPr/>
      <dgm:t>
        <a:bodyPr/>
        <a:lstStyle/>
        <a:p>
          <a:endParaRPr lang="en-US"/>
        </a:p>
      </dgm:t>
    </dgm:pt>
    <dgm:pt modelId="{6AE8081F-49E9-D241-BA0F-DD4FE253CAE5}" type="parTrans" cxnId="{1DE02245-EC37-3C4F-AD3D-4723EB56FCAA}">
      <dgm:prSet/>
      <dgm:spPr/>
      <dgm:t>
        <a:bodyPr/>
        <a:lstStyle/>
        <a:p>
          <a:endParaRPr lang="en-US"/>
        </a:p>
      </dgm:t>
    </dgm:pt>
    <dgm:pt modelId="{28B1A578-6F02-1A41-9459-D144B28A1EDF}">
      <dgm:prSet/>
      <dgm:spPr/>
      <dgm:t>
        <a:bodyPr/>
        <a:lstStyle/>
        <a:p>
          <a:r>
            <a:rPr lang="en-US" dirty="0" smtClean="0"/>
            <a:t>Classified ok</a:t>
          </a:r>
          <a:endParaRPr lang="en-US" dirty="0"/>
        </a:p>
      </dgm:t>
    </dgm:pt>
    <dgm:pt modelId="{887AF60E-2EEF-8640-8BE4-996D442C6CBA}" type="parTrans" cxnId="{CB8D66F7-65AE-DF46-BC6F-794FA9A1AAEF}">
      <dgm:prSet/>
      <dgm:spPr/>
      <dgm:t>
        <a:bodyPr/>
        <a:lstStyle/>
        <a:p>
          <a:endParaRPr lang="en-US"/>
        </a:p>
      </dgm:t>
    </dgm:pt>
    <dgm:pt modelId="{EB03B0DA-E082-AB4D-8111-0E57A372CB91}" type="sibTrans" cxnId="{CB8D66F7-65AE-DF46-BC6F-794FA9A1AAEF}">
      <dgm:prSet/>
      <dgm:spPr/>
      <dgm:t>
        <a:bodyPr/>
        <a:lstStyle/>
        <a:p>
          <a:endParaRPr lang="en-US"/>
        </a:p>
      </dgm:t>
    </dgm:pt>
    <dgm:pt modelId="{650C5BB6-7E8A-534C-A991-4EE97DA16792}" type="pres">
      <dgm:prSet presAssocID="{72C21742-00D6-3F4C-B9D4-CD77CA546FC5}" presName="diagram" presStyleCnt="0">
        <dgm:presLayoutVars>
          <dgm:chPref val="1"/>
          <dgm:dir/>
          <dgm:animOne val="branch"/>
          <dgm:animLvl val="lvl"/>
          <dgm:resizeHandles val="exact"/>
        </dgm:presLayoutVars>
      </dgm:prSet>
      <dgm:spPr/>
      <dgm:t>
        <a:bodyPr/>
        <a:lstStyle/>
        <a:p>
          <a:endParaRPr lang="en-US"/>
        </a:p>
      </dgm:t>
    </dgm:pt>
    <dgm:pt modelId="{7C60DB0D-0C3F-6D45-BC76-A8AA3C84E731}" type="pres">
      <dgm:prSet presAssocID="{9AEC5609-2DD3-7340-8917-170ADE7ABE15}" presName="root1" presStyleCnt="0"/>
      <dgm:spPr/>
    </dgm:pt>
    <dgm:pt modelId="{69336BB9-E19E-8F41-9352-EAA8FCFFF4DC}" type="pres">
      <dgm:prSet presAssocID="{9AEC5609-2DD3-7340-8917-170ADE7ABE15}" presName="LevelOneTextNode" presStyleLbl="node0" presStyleIdx="0" presStyleCnt="1">
        <dgm:presLayoutVars>
          <dgm:chPref val="3"/>
        </dgm:presLayoutVars>
      </dgm:prSet>
      <dgm:spPr/>
      <dgm:t>
        <a:bodyPr/>
        <a:lstStyle/>
        <a:p>
          <a:endParaRPr lang="en-US"/>
        </a:p>
      </dgm:t>
    </dgm:pt>
    <dgm:pt modelId="{2EE727F3-F592-CB45-80A3-742C31DF9FFF}" type="pres">
      <dgm:prSet presAssocID="{9AEC5609-2DD3-7340-8917-170ADE7ABE15}" presName="level2hierChild" presStyleCnt="0"/>
      <dgm:spPr/>
    </dgm:pt>
    <dgm:pt modelId="{3DBA270A-F6C4-F941-8859-9430B8523409}" type="pres">
      <dgm:prSet presAssocID="{B4811185-D9F1-5749-B130-D6FC205BD538}" presName="conn2-1" presStyleLbl="parChTrans1D2" presStyleIdx="0" presStyleCnt="2"/>
      <dgm:spPr/>
      <dgm:t>
        <a:bodyPr/>
        <a:lstStyle/>
        <a:p>
          <a:endParaRPr lang="en-US"/>
        </a:p>
      </dgm:t>
    </dgm:pt>
    <dgm:pt modelId="{72CC72CD-76C1-EB4F-B857-161F7982E48B}" type="pres">
      <dgm:prSet presAssocID="{B4811185-D9F1-5749-B130-D6FC205BD538}" presName="connTx" presStyleLbl="parChTrans1D2" presStyleIdx="0" presStyleCnt="2"/>
      <dgm:spPr/>
      <dgm:t>
        <a:bodyPr/>
        <a:lstStyle/>
        <a:p>
          <a:endParaRPr lang="en-US"/>
        </a:p>
      </dgm:t>
    </dgm:pt>
    <dgm:pt modelId="{53AEAB6D-CE90-4649-93B6-06AAB77D0A27}" type="pres">
      <dgm:prSet presAssocID="{D83C3B37-CAF0-2045-8E69-E986A6EA3B66}" presName="root2" presStyleCnt="0"/>
      <dgm:spPr/>
    </dgm:pt>
    <dgm:pt modelId="{CD03B121-C7BA-F64B-B516-46A0A177B9A8}" type="pres">
      <dgm:prSet presAssocID="{D83C3B37-CAF0-2045-8E69-E986A6EA3B66}" presName="LevelTwoTextNode" presStyleLbl="node2" presStyleIdx="0" presStyleCnt="2">
        <dgm:presLayoutVars>
          <dgm:chPref val="3"/>
        </dgm:presLayoutVars>
      </dgm:prSet>
      <dgm:spPr/>
      <dgm:t>
        <a:bodyPr/>
        <a:lstStyle/>
        <a:p>
          <a:endParaRPr lang="en-US"/>
        </a:p>
      </dgm:t>
    </dgm:pt>
    <dgm:pt modelId="{CECF90F1-CDB7-C247-8200-122348844668}" type="pres">
      <dgm:prSet presAssocID="{D83C3B37-CAF0-2045-8E69-E986A6EA3B66}" presName="level3hierChild" presStyleCnt="0"/>
      <dgm:spPr/>
    </dgm:pt>
    <dgm:pt modelId="{BC0E7A85-5896-2F41-B06C-F2B17FAB443A}" type="pres">
      <dgm:prSet presAssocID="{5C47F3AE-5E7F-C44B-A14E-87B923C0035B}" presName="conn2-1" presStyleLbl="parChTrans1D3" presStyleIdx="0" presStyleCnt="4"/>
      <dgm:spPr/>
      <dgm:t>
        <a:bodyPr/>
        <a:lstStyle/>
        <a:p>
          <a:endParaRPr lang="en-US"/>
        </a:p>
      </dgm:t>
    </dgm:pt>
    <dgm:pt modelId="{5394CE4D-B7DE-0540-9FD4-1CB4906ED9CC}" type="pres">
      <dgm:prSet presAssocID="{5C47F3AE-5E7F-C44B-A14E-87B923C0035B}" presName="connTx" presStyleLbl="parChTrans1D3" presStyleIdx="0" presStyleCnt="4"/>
      <dgm:spPr/>
      <dgm:t>
        <a:bodyPr/>
        <a:lstStyle/>
        <a:p>
          <a:endParaRPr lang="en-US"/>
        </a:p>
      </dgm:t>
    </dgm:pt>
    <dgm:pt modelId="{BB3FDC25-79BC-8F49-80AA-4F93CA2544A3}" type="pres">
      <dgm:prSet presAssocID="{4E9B3AC1-3773-C24B-8E88-B46EAE8A5F71}" presName="root2" presStyleCnt="0"/>
      <dgm:spPr/>
    </dgm:pt>
    <dgm:pt modelId="{31056FDC-E6AA-1C4C-ADD6-650541E45E91}" type="pres">
      <dgm:prSet presAssocID="{4E9B3AC1-3773-C24B-8E88-B46EAE8A5F71}" presName="LevelTwoTextNode" presStyleLbl="node3" presStyleIdx="0" presStyleCnt="4">
        <dgm:presLayoutVars>
          <dgm:chPref val="3"/>
        </dgm:presLayoutVars>
      </dgm:prSet>
      <dgm:spPr/>
      <dgm:t>
        <a:bodyPr/>
        <a:lstStyle/>
        <a:p>
          <a:endParaRPr lang="en-US"/>
        </a:p>
      </dgm:t>
    </dgm:pt>
    <dgm:pt modelId="{84BC790E-9654-B841-963D-FCD869486A74}" type="pres">
      <dgm:prSet presAssocID="{4E9B3AC1-3773-C24B-8E88-B46EAE8A5F71}" presName="level3hierChild" presStyleCnt="0"/>
      <dgm:spPr/>
    </dgm:pt>
    <dgm:pt modelId="{516834DF-B797-A246-A1DF-AAF20FFA5243}" type="pres">
      <dgm:prSet presAssocID="{87673A25-A4F6-844F-ABF9-4EE22648F73E}" presName="conn2-1" presStyleLbl="parChTrans1D3" presStyleIdx="1" presStyleCnt="4"/>
      <dgm:spPr/>
      <dgm:t>
        <a:bodyPr/>
        <a:lstStyle/>
        <a:p>
          <a:endParaRPr lang="en-US"/>
        </a:p>
      </dgm:t>
    </dgm:pt>
    <dgm:pt modelId="{0F85C2F4-06C4-B54D-AB10-170C0171A640}" type="pres">
      <dgm:prSet presAssocID="{87673A25-A4F6-844F-ABF9-4EE22648F73E}" presName="connTx" presStyleLbl="parChTrans1D3" presStyleIdx="1" presStyleCnt="4"/>
      <dgm:spPr/>
      <dgm:t>
        <a:bodyPr/>
        <a:lstStyle/>
        <a:p>
          <a:endParaRPr lang="en-US"/>
        </a:p>
      </dgm:t>
    </dgm:pt>
    <dgm:pt modelId="{B50AA253-56C9-5541-BB23-00A50DC46D74}" type="pres">
      <dgm:prSet presAssocID="{5B357300-6B4F-1B42-8B8D-91E7399371ED}" presName="root2" presStyleCnt="0"/>
      <dgm:spPr/>
    </dgm:pt>
    <dgm:pt modelId="{F9F7C7D7-107B-7D4E-BA54-D241122B9CC9}" type="pres">
      <dgm:prSet presAssocID="{5B357300-6B4F-1B42-8B8D-91E7399371ED}" presName="LevelTwoTextNode" presStyleLbl="node3" presStyleIdx="1" presStyleCnt="4">
        <dgm:presLayoutVars>
          <dgm:chPref val="3"/>
        </dgm:presLayoutVars>
      </dgm:prSet>
      <dgm:spPr/>
      <dgm:t>
        <a:bodyPr/>
        <a:lstStyle/>
        <a:p>
          <a:endParaRPr lang="en-US"/>
        </a:p>
      </dgm:t>
    </dgm:pt>
    <dgm:pt modelId="{237BC05D-2BEE-2340-B37B-7273019BC759}" type="pres">
      <dgm:prSet presAssocID="{5B357300-6B4F-1B42-8B8D-91E7399371ED}" presName="level3hierChild" presStyleCnt="0"/>
      <dgm:spPr/>
    </dgm:pt>
    <dgm:pt modelId="{2E4DC6F9-84BF-0C43-BA56-E287E45AA50A}" type="pres">
      <dgm:prSet presAssocID="{E0646DDB-1C2D-D847-A891-25E7537EB948}" presName="conn2-1" presStyleLbl="parChTrans1D2" presStyleIdx="1" presStyleCnt="2"/>
      <dgm:spPr/>
      <dgm:t>
        <a:bodyPr/>
        <a:lstStyle/>
        <a:p>
          <a:endParaRPr lang="en-US"/>
        </a:p>
      </dgm:t>
    </dgm:pt>
    <dgm:pt modelId="{31171D23-5692-BD49-BC71-695C2562BFAB}" type="pres">
      <dgm:prSet presAssocID="{E0646DDB-1C2D-D847-A891-25E7537EB948}" presName="connTx" presStyleLbl="parChTrans1D2" presStyleIdx="1" presStyleCnt="2"/>
      <dgm:spPr/>
      <dgm:t>
        <a:bodyPr/>
        <a:lstStyle/>
        <a:p>
          <a:endParaRPr lang="en-US"/>
        </a:p>
      </dgm:t>
    </dgm:pt>
    <dgm:pt modelId="{3E801AE3-2515-3B43-9C0E-B2DE37B08476}" type="pres">
      <dgm:prSet presAssocID="{5A1071E9-7DEF-DD47-B8C3-D1E8005A70B7}" presName="root2" presStyleCnt="0"/>
      <dgm:spPr/>
    </dgm:pt>
    <dgm:pt modelId="{D4545B86-CE22-3C43-8369-9C9333B60F8F}" type="pres">
      <dgm:prSet presAssocID="{5A1071E9-7DEF-DD47-B8C3-D1E8005A70B7}" presName="LevelTwoTextNode" presStyleLbl="node2" presStyleIdx="1" presStyleCnt="2">
        <dgm:presLayoutVars>
          <dgm:chPref val="3"/>
        </dgm:presLayoutVars>
      </dgm:prSet>
      <dgm:spPr/>
      <dgm:t>
        <a:bodyPr/>
        <a:lstStyle/>
        <a:p>
          <a:endParaRPr lang="en-US"/>
        </a:p>
      </dgm:t>
    </dgm:pt>
    <dgm:pt modelId="{DB0B6F6F-F949-C24E-9A91-869ADF05CC7C}" type="pres">
      <dgm:prSet presAssocID="{5A1071E9-7DEF-DD47-B8C3-D1E8005A70B7}" presName="level3hierChild" presStyleCnt="0"/>
      <dgm:spPr/>
    </dgm:pt>
    <dgm:pt modelId="{7346E0A6-BD2F-A346-B957-79805175B668}" type="pres">
      <dgm:prSet presAssocID="{F21C9617-5EBB-FF46-B09E-5B3A41D0EF70}" presName="conn2-1" presStyleLbl="parChTrans1D3" presStyleIdx="2" presStyleCnt="4"/>
      <dgm:spPr/>
      <dgm:t>
        <a:bodyPr/>
        <a:lstStyle/>
        <a:p>
          <a:endParaRPr lang="en-US"/>
        </a:p>
      </dgm:t>
    </dgm:pt>
    <dgm:pt modelId="{7C656E32-9958-D146-A6A7-119EE9DCBCC2}" type="pres">
      <dgm:prSet presAssocID="{F21C9617-5EBB-FF46-B09E-5B3A41D0EF70}" presName="connTx" presStyleLbl="parChTrans1D3" presStyleIdx="2" presStyleCnt="4"/>
      <dgm:spPr/>
      <dgm:t>
        <a:bodyPr/>
        <a:lstStyle/>
        <a:p>
          <a:endParaRPr lang="en-US"/>
        </a:p>
      </dgm:t>
    </dgm:pt>
    <dgm:pt modelId="{24B442D6-1587-5A4F-8C6F-228FD5B5D693}" type="pres">
      <dgm:prSet presAssocID="{0CEDDBB9-0122-0B4D-9226-7C5FEE70518A}" presName="root2" presStyleCnt="0"/>
      <dgm:spPr/>
    </dgm:pt>
    <dgm:pt modelId="{D4CF5CEA-71F5-B640-A737-8C9F1FD1F1DE}" type="pres">
      <dgm:prSet presAssocID="{0CEDDBB9-0122-0B4D-9226-7C5FEE70518A}" presName="LevelTwoTextNode" presStyleLbl="node3" presStyleIdx="2" presStyleCnt="4">
        <dgm:presLayoutVars>
          <dgm:chPref val="3"/>
        </dgm:presLayoutVars>
      </dgm:prSet>
      <dgm:spPr/>
      <dgm:t>
        <a:bodyPr/>
        <a:lstStyle/>
        <a:p>
          <a:endParaRPr lang="en-US"/>
        </a:p>
      </dgm:t>
    </dgm:pt>
    <dgm:pt modelId="{5FC45680-573E-1B40-B55B-8A0CF3B3E2D2}" type="pres">
      <dgm:prSet presAssocID="{0CEDDBB9-0122-0B4D-9226-7C5FEE70518A}" presName="level3hierChild" presStyleCnt="0"/>
      <dgm:spPr/>
    </dgm:pt>
    <dgm:pt modelId="{0B4A80E1-96DA-6445-9C93-39E74A7204A7}" type="pres">
      <dgm:prSet presAssocID="{887AF60E-2EEF-8640-8BE4-996D442C6CBA}" presName="conn2-1" presStyleLbl="parChTrans1D3" presStyleIdx="3" presStyleCnt="4"/>
      <dgm:spPr/>
      <dgm:t>
        <a:bodyPr/>
        <a:lstStyle/>
        <a:p>
          <a:endParaRPr lang="en-US"/>
        </a:p>
      </dgm:t>
    </dgm:pt>
    <dgm:pt modelId="{3B5AC487-0AE9-4A40-BD89-9D5BBCC2B9FA}" type="pres">
      <dgm:prSet presAssocID="{887AF60E-2EEF-8640-8BE4-996D442C6CBA}" presName="connTx" presStyleLbl="parChTrans1D3" presStyleIdx="3" presStyleCnt="4"/>
      <dgm:spPr/>
      <dgm:t>
        <a:bodyPr/>
        <a:lstStyle/>
        <a:p>
          <a:endParaRPr lang="en-US"/>
        </a:p>
      </dgm:t>
    </dgm:pt>
    <dgm:pt modelId="{4FAB53DF-21CC-A445-9711-C60A98297548}" type="pres">
      <dgm:prSet presAssocID="{28B1A578-6F02-1A41-9459-D144B28A1EDF}" presName="root2" presStyleCnt="0"/>
      <dgm:spPr/>
    </dgm:pt>
    <dgm:pt modelId="{343B0A30-E15A-2B4E-9D9D-0EE7ED1C1121}" type="pres">
      <dgm:prSet presAssocID="{28B1A578-6F02-1A41-9459-D144B28A1EDF}" presName="LevelTwoTextNode" presStyleLbl="node3" presStyleIdx="3" presStyleCnt="4">
        <dgm:presLayoutVars>
          <dgm:chPref val="3"/>
        </dgm:presLayoutVars>
      </dgm:prSet>
      <dgm:spPr/>
      <dgm:t>
        <a:bodyPr/>
        <a:lstStyle/>
        <a:p>
          <a:endParaRPr lang="en-US"/>
        </a:p>
      </dgm:t>
    </dgm:pt>
    <dgm:pt modelId="{AEA6388A-3658-E04B-A06F-427FBB908FAF}" type="pres">
      <dgm:prSet presAssocID="{28B1A578-6F02-1A41-9459-D144B28A1EDF}" presName="level3hierChild" presStyleCnt="0"/>
      <dgm:spPr/>
    </dgm:pt>
  </dgm:ptLst>
  <dgm:cxnLst>
    <dgm:cxn modelId="{CB8D66F7-65AE-DF46-BC6F-794FA9A1AAEF}" srcId="{5A1071E9-7DEF-DD47-B8C3-D1E8005A70B7}" destId="{28B1A578-6F02-1A41-9459-D144B28A1EDF}" srcOrd="1" destOrd="0" parTransId="{887AF60E-2EEF-8640-8BE4-996D442C6CBA}" sibTransId="{EB03B0DA-E082-AB4D-8111-0E57A372CB91}"/>
    <dgm:cxn modelId="{7D000043-A4DC-0B40-9A8A-38F459E8D4A4}" type="presOf" srcId="{E0646DDB-1C2D-D847-A891-25E7537EB948}" destId="{31171D23-5692-BD49-BC71-695C2562BFAB}" srcOrd="1" destOrd="0" presId="urn:microsoft.com/office/officeart/2005/8/layout/hierarchy2"/>
    <dgm:cxn modelId="{AF3CF09D-0FF1-DD4D-B422-81A6D3CA708C}" srcId="{5A1071E9-7DEF-DD47-B8C3-D1E8005A70B7}" destId="{0CEDDBB9-0122-0B4D-9226-7C5FEE70518A}" srcOrd="0" destOrd="0" parTransId="{F21C9617-5EBB-FF46-B09E-5B3A41D0EF70}" sibTransId="{AC913DC5-9D40-394E-ACA7-8C3D1CB621D2}"/>
    <dgm:cxn modelId="{E83A2FBA-F63C-0F44-B97D-41F1A4206844}" type="presOf" srcId="{F21C9617-5EBB-FF46-B09E-5B3A41D0EF70}" destId="{7C656E32-9958-D146-A6A7-119EE9DCBCC2}" srcOrd="1" destOrd="0" presId="urn:microsoft.com/office/officeart/2005/8/layout/hierarchy2"/>
    <dgm:cxn modelId="{7B87AF87-2AA2-044E-8AF0-5CE2E13C5C65}" type="presOf" srcId="{5C47F3AE-5E7F-C44B-A14E-87B923C0035B}" destId="{BC0E7A85-5896-2F41-B06C-F2B17FAB443A}" srcOrd="0" destOrd="0" presId="urn:microsoft.com/office/officeart/2005/8/layout/hierarchy2"/>
    <dgm:cxn modelId="{F3BA314E-78B5-7143-9796-99744790A522}" srcId="{9AEC5609-2DD3-7340-8917-170ADE7ABE15}" destId="{5A1071E9-7DEF-DD47-B8C3-D1E8005A70B7}" srcOrd="1" destOrd="0" parTransId="{E0646DDB-1C2D-D847-A891-25E7537EB948}" sibTransId="{A5C62E2E-C81F-FC4A-98CC-120C54E16109}"/>
    <dgm:cxn modelId="{3EB7B552-0920-314C-BF29-E5883D34558C}" type="presOf" srcId="{887AF60E-2EEF-8640-8BE4-996D442C6CBA}" destId="{3B5AC487-0AE9-4A40-BD89-9D5BBCC2B9FA}" srcOrd="1" destOrd="0" presId="urn:microsoft.com/office/officeart/2005/8/layout/hierarchy2"/>
    <dgm:cxn modelId="{E407E3E0-7B73-9647-B07F-F0C07A9DC886}" type="presOf" srcId="{87673A25-A4F6-844F-ABF9-4EE22648F73E}" destId="{0F85C2F4-06C4-B54D-AB10-170C0171A640}" srcOrd="1" destOrd="0" presId="urn:microsoft.com/office/officeart/2005/8/layout/hierarchy2"/>
    <dgm:cxn modelId="{8FC3272D-DD5D-954C-A7EA-3125BC2D598C}" type="presOf" srcId="{87673A25-A4F6-844F-ABF9-4EE22648F73E}" destId="{516834DF-B797-A246-A1DF-AAF20FFA5243}" srcOrd="0" destOrd="0" presId="urn:microsoft.com/office/officeart/2005/8/layout/hierarchy2"/>
    <dgm:cxn modelId="{C70C985F-FB9B-9845-84B2-B1B6231712E4}" type="presOf" srcId="{B4811185-D9F1-5749-B130-D6FC205BD538}" destId="{3DBA270A-F6C4-F941-8859-9430B8523409}" srcOrd="0" destOrd="0" presId="urn:microsoft.com/office/officeart/2005/8/layout/hierarchy2"/>
    <dgm:cxn modelId="{3255960E-0807-E847-ABF5-52A55BA0B0FE}" type="presOf" srcId="{4E9B3AC1-3773-C24B-8E88-B46EAE8A5F71}" destId="{31056FDC-E6AA-1C4C-ADD6-650541E45E91}" srcOrd="0" destOrd="0" presId="urn:microsoft.com/office/officeart/2005/8/layout/hierarchy2"/>
    <dgm:cxn modelId="{0CF7D8F7-6CC3-0843-ACCC-EE3C791830DA}" type="presOf" srcId="{5B357300-6B4F-1B42-8B8D-91E7399371ED}" destId="{F9F7C7D7-107B-7D4E-BA54-D241122B9CC9}" srcOrd="0" destOrd="0" presId="urn:microsoft.com/office/officeart/2005/8/layout/hierarchy2"/>
    <dgm:cxn modelId="{C61D00BA-38E3-0B4F-9786-A2B6FE338E16}" type="presOf" srcId="{5A1071E9-7DEF-DD47-B8C3-D1E8005A70B7}" destId="{D4545B86-CE22-3C43-8369-9C9333B60F8F}" srcOrd="0" destOrd="0" presId="urn:microsoft.com/office/officeart/2005/8/layout/hierarchy2"/>
    <dgm:cxn modelId="{C65F517F-C8E8-3740-A0CA-651113CCC5F7}" srcId="{D83C3B37-CAF0-2045-8E69-E986A6EA3B66}" destId="{4E9B3AC1-3773-C24B-8E88-B46EAE8A5F71}" srcOrd="0" destOrd="0" parTransId="{5C47F3AE-5E7F-C44B-A14E-87B923C0035B}" sibTransId="{339BE2C7-88ED-F341-8577-5FEB41BE6CD8}"/>
    <dgm:cxn modelId="{8107EEC7-3658-0A47-AF9F-13E7E18ECE08}" type="presOf" srcId="{5C47F3AE-5E7F-C44B-A14E-87B923C0035B}" destId="{5394CE4D-B7DE-0540-9FD4-1CB4906ED9CC}" srcOrd="1" destOrd="0" presId="urn:microsoft.com/office/officeart/2005/8/layout/hierarchy2"/>
    <dgm:cxn modelId="{7ADC96C8-2BC8-D34F-8B4A-2F55C29BD454}" srcId="{D83C3B37-CAF0-2045-8E69-E986A6EA3B66}" destId="{5B357300-6B4F-1B42-8B8D-91E7399371ED}" srcOrd="1" destOrd="0" parTransId="{87673A25-A4F6-844F-ABF9-4EE22648F73E}" sibTransId="{B5AB99D9-7419-A846-B8FE-AFA110D0F49B}"/>
    <dgm:cxn modelId="{710D7396-7BAE-5E4F-BB11-1EFE664B1453}" type="presOf" srcId="{F21C9617-5EBB-FF46-B09E-5B3A41D0EF70}" destId="{7346E0A6-BD2F-A346-B957-79805175B668}" srcOrd="0" destOrd="0" presId="urn:microsoft.com/office/officeart/2005/8/layout/hierarchy2"/>
    <dgm:cxn modelId="{3D8A5332-DCDF-3745-B9F7-FDB3E780562D}" type="presOf" srcId="{D83C3B37-CAF0-2045-8E69-E986A6EA3B66}" destId="{CD03B121-C7BA-F64B-B516-46A0A177B9A8}" srcOrd="0" destOrd="0" presId="urn:microsoft.com/office/officeart/2005/8/layout/hierarchy2"/>
    <dgm:cxn modelId="{FBE67975-27DC-2948-B553-F0EFBE0D8DC7}" srcId="{9AEC5609-2DD3-7340-8917-170ADE7ABE15}" destId="{D83C3B37-CAF0-2045-8E69-E986A6EA3B66}" srcOrd="0" destOrd="0" parTransId="{B4811185-D9F1-5749-B130-D6FC205BD538}" sibTransId="{17678F53-86E3-1840-AF0C-57F59F8772C6}"/>
    <dgm:cxn modelId="{93A5D6D9-7F25-F848-A53D-8EDA3002EA81}" type="presOf" srcId="{72C21742-00D6-3F4C-B9D4-CD77CA546FC5}" destId="{650C5BB6-7E8A-534C-A991-4EE97DA16792}" srcOrd="0" destOrd="0" presId="urn:microsoft.com/office/officeart/2005/8/layout/hierarchy2"/>
    <dgm:cxn modelId="{1DE02245-EC37-3C4F-AD3D-4723EB56FCAA}" srcId="{72C21742-00D6-3F4C-B9D4-CD77CA546FC5}" destId="{9AEC5609-2DD3-7340-8917-170ADE7ABE15}" srcOrd="0" destOrd="0" parTransId="{6AE8081F-49E9-D241-BA0F-DD4FE253CAE5}" sibTransId="{6CE7C4F4-9386-D743-B968-E2F894631630}"/>
    <dgm:cxn modelId="{05C92842-5BFD-5047-81CE-B8663B5330FE}" type="presOf" srcId="{E0646DDB-1C2D-D847-A891-25E7537EB948}" destId="{2E4DC6F9-84BF-0C43-BA56-E287E45AA50A}" srcOrd="0" destOrd="0" presId="urn:microsoft.com/office/officeart/2005/8/layout/hierarchy2"/>
    <dgm:cxn modelId="{D4B0226F-D483-0447-B584-4B01CC46F2BE}" type="presOf" srcId="{28B1A578-6F02-1A41-9459-D144B28A1EDF}" destId="{343B0A30-E15A-2B4E-9D9D-0EE7ED1C1121}" srcOrd="0" destOrd="0" presId="urn:microsoft.com/office/officeart/2005/8/layout/hierarchy2"/>
    <dgm:cxn modelId="{BB126D58-8A58-2049-93FC-77B3AFFB69DF}" type="presOf" srcId="{0CEDDBB9-0122-0B4D-9226-7C5FEE70518A}" destId="{D4CF5CEA-71F5-B640-A737-8C9F1FD1F1DE}" srcOrd="0" destOrd="0" presId="urn:microsoft.com/office/officeart/2005/8/layout/hierarchy2"/>
    <dgm:cxn modelId="{1A0252CA-D181-714C-A881-6A9AC86FF984}" type="presOf" srcId="{887AF60E-2EEF-8640-8BE4-996D442C6CBA}" destId="{0B4A80E1-96DA-6445-9C93-39E74A7204A7}" srcOrd="0" destOrd="0" presId="urn:microsoft.com/office/officeart/2005/8/layout/hierarchy2"/>
    <dgm:cxn modelId="{1939A6F8-7E75-5144-A5B3-086995A892BE}" type="presOf" srcId="{B4811185-D9F1-5749-B130-D6FC205BD538}" destId="{72CC72CD-76C1-EB4F-B857-161F7982E48B}" srcOrd="1" destOrd="0" presId="urn:microsoft.com/office/officeart/2005/8/layout/hierarchy2"/>
    <dgm:cxn modelId="{C9B9AACF-D94E-1949-A711-A27054549BF7}" type="presOf" srcId="{9AEC5609-2DD3-7340-8917-170ADE7ABE15}" destId="{69336BB9-E19E-8F41-9352-EAA8FCFFF4DC}" srcOrd="0" destOrd="0" presId="urn:microsoft.com/office/officeart/2005/8/layout/hierarchy2"/>
    <dgm:cxn modelId="{43BCE733-7B19-064D-BEA0-F5754769512A}" type="presParOf" srcId="{650C5BB6-7E8A-534C-A991-4EE97DA16792}" destId="{7C60DB0D-0C3F-6D45-BC76-A8AA3C84E731}" srcOrd="0" destOrd="0" presId="urn:microsoft.com/office/officeart/2005/8/layout/hierarchy2"/>
    <dgm:cxn modelId="{68CE7D7E-5CE3-B541-BCF4-CC5E6F93629A}" type="presParOf" srcId="{7C60DB0D-0C3F-6D45-BC76-A8AA3C84E731}" destId="{69336BB9-E19E-8F41-9352-EAA8FCFFF4DC}" srcOrd="0" destOrd="0" presId="urn:microsoft.com/office/officeart/2005/8/layout/hierarchy2"/>
    <dgm:cxn modelId="{F9E26AA6-88B8-DC43-A2E6-209F44AD41F0}" type="presParOf" srcId="{7C60DB0D-0C3F-6D45-BC76-A8AA3C84E731}" destId="{2EE727F3-F592-CB45-80A3-742C31DF9FFF}" srcOrd="1" destOrd="0" presId="urn:microsoft.com/office/officeart/2005/8/layout/hierarchy2"/>
    <dgm:cxn modelId="{4463F0D1-961C-2548-A90C-1AFA83C3CC33}" type="presParOf" srcId="{2EE727F3-F592-CB45-80A3-742C31DF9FFF}" destId="{3DBA270A-F6C4-F941-8859-9430B8523409}" srcOrd="0" destOrd="0" presId="urn:microsoft.com/office/officeart/2005/8/layout/hierarchy2"/>
    <dgm:cxn modelId="{7AFC6D29-AA8C-0D4E-976A-EF709A1EC4F5}" type="presParOf" srcId="{3DBA270A-F6C4-F941-8859-9430B8523409}" destId="{72CC72CD-76C1-EB4F-B857-161F7982E48B}" srcOrd="0" destOrd="0" presId="urn:microsoft.com/office/officeart/2005/8/layout/hierarchy2"/>
    <dgm:cxn modelId="{7A33F636-C88E-3743-BA4E-104B447455FB}" type="presParOf" srcId="{2EE727F3-F592-CB45-80A3-742C31DF9FFF}" destId="{53AEAB6D-CE90-4649-93B6-06AAB77D0A27}" srcOrd="1" destOrd="0" presId="urn:microsoft.com/office/officeart/2005/8/layout/hierarchy2"/>
    <dgm:cxn modelId="{6451648C-822B-8240-B437-6D02B21483F6}" type="presParOf" srcId="{53AEAB6D-CE90-4649-93B6-06AAB77D0A27}" destId="{CD03B121-C7BA-F64B-B516-46A0A177B9A8}" srcOrd="0" destOrd="0" presId="urn:microsoft.com/office/officeart/2005/8/layout/hierarchy2"/>
    <dgm:cxn modelId="{D94DECCD-2E3E-C449-BFC7-847F13DBBB3B}" type="presParOf" srcId="{53AEAB6D-CE90-4649-93B6-06AAB77D0A27}" destId="{CECF90F1-CDB7-C247-8200-122348844668}" srcOrd="1" destOrd="0" presId="urn:microsoft.com/office/officeart/2005/8/layout/hierarchy2"/>
    <dgm:cxn modelId="{26E89635-561D-D841-A9F9-A4A9B1B6E6B4}" type="presParOf" srcId="{CECF90F1-CDB7-C247-8200-122348844668}" destId="{BC0E7A85-5896-2F41-B06C-F2B17FAB443A}" srcOrd="0" destOrd="0" presId="urn:microsoft.com/office/officeart/2005/8/layout/hierarchy2"/>
    <dgm:cxn modelId="{E172AD14-FB48-FB41-910F-83CAA446BC58}" type="presParOf" srcId="{BC0E7A85-5896-2F41-B06C-F2B17FAB443A}" destId="{5394CE4D-B7DE-0540-9FD4-1CB4906ED9CC}" srcOrd="0" destOrd="0" presId="urn:microsoft.com/office/officeart/2005/8/layout/hierarchy2"/>
    <dgm:cxn modelId="{4D80D6D5-9337-8940-A35D-48045527E5E3}" type="presParOf" srcId="{CECF90F1-CDB7-C247-8200-122348844668}" destId="{BB3FDC25-79BC-8F49-80AA-4F93CA2544A3}" srcOrd="1" destOrd="0" presId="urn:microsoft.com/office/officeart/2005/8/layout/hierarchy2"/>
    <dgm:cxn modelId="{DD589323-340A-7741-8EE3-02F00A5BAED6}" type="presParOf" srcId="{BB3FDC25-79BC-8F49-80AA-4F93CA2544A3}" destId="{31056FDC-E6AA-1C4C-ADD6-650541E45E91}" srcOrd="0" destOrd="0" presId="urn:microsoft.com/office/officeart/2005/8/layout/hierarchy2"/>
    <dgm:cxn modelId="{BCF473F6-A0CA-C74A-B6F2-E3776DE1B512}" type="presParOf" srcId="{BB3FDC25-79BC-8F49-80AA-4F93CA2544A3}" destId="{84BC790E-9654-B841-963D-FCD869486A74}" srcOrd="1" destOrd="0" presId="urn:microsoft.com/office/officeart/2005/8/layout/hierarchy2"/>
    <dgm:cxn modelId="{66A0EEE1-72E4-2B42-9F94-3A62945E1F70}" type="presParOf" srcId="{CECF90F1-CDB7-C247-8200-122348844668}" destId="{516834DF-B797-A246-A1DF-AAF20FFA5243}" srcOrd="2" destOrd="0" presId="urn:microsoft.com/office/officeart/2005/8/layout/hierarchy2"/>
    <dgm:cxn modelId="{18AE6525-6539-EC42-A8FB-3D35C92006C9}" type="presParOf" srcId="{516834DF-B797-A246-A1DF-AAF20FFA5243}" destId="{0F85C2F4-06C4-B54D-AB10-170C0171A640}" srcOrd="0" destOrd="0" presId="urn:microsoft.com/office/officeart/2005/8/layout/hierarchy2"/>
    <dgm:cxn modelId="{1A051729-8A2C-E040-A59C-3AB0F77CC449}" type="presParOf" srcId="{CECF90F1-CDB7-C247-8200-122348844668}" destId="{B50AA253-56C9-5541-BB23-00A50DC46D74}" srcOrd="3" destOrd="0" presId="urn:microsoft.com/office/officeart/2005/8/layout/hierarchy2"/>
    <dgm:cxn modelId="{00B5CFC7-A3DB-2540-9D45-D0D71EFD6C69}" type="presParOf" srcId="{B50AA253-56C9-5541-BB23-00A50DC46D74}" destId="{F9F7C7D7-107B-7D4E-BA54-D241122B9CC9}" srcOrd="0" destOrd="0" presId="urn:microsoft.com/office/officeart/2005/8/layout/hierarchy2"/>
    <dgm:cxn modelId="{224467C5-2C0A-8F41-B13E-60BDF8CB4181}" type="presParOf" srcId="{B50AA253-56C9-5541-BB23-00A50DC46D74}" destId="{237BC05D-2BEE-2340-B37B-7273019BC759}" srcOrd="1" destOrd="0" presId="urn:microsoft.com/office/officeart/2005/8/layout/hierarchy2"/>
    <dgm:cxn modelId="{E34E171F-28C3-4D49-BCAF-26F2BD3B1F53}" type="presParOf" srcId="{2EE727F3-F592-CB45-80A3-742C31DF9FFF}" destId="{2E4DC6F9-84BF-0C43-BA56-E287E45AA50A}" srcOrd="2" destOrd="0" presId="urn:microsoft.com/office/officeart/2005/8/layout/hierarchy2"/>
    <dgm:cxn modelId="{7FC4C2C5-3460-8646-AA1F-7A024E3B0DA5}" type="presParOf" srcId="{2E4DC6F9-84BF-0C43-BA56-E287E45AA50A}" destId="{31171D23-5692-BD49-BC71-695C2562BFAB}" srcOrd="0" destOrd="0" presId="urn:microsoft.com/office/officeart/2005/8/layout/hierarchy2"/>
    <dgm:cxn modelId="{49B18984-3F84-1444-B059-A11F328B7F5C}" type="presParOf" srcId="{2EE727F3-F592-CB45-80A3-742C31DF9FFF}" destId="{3E801AE3-2515-3B43-9C0E-B2DE37B08476}" srcOrd="3" destOrd="0" presId="urn:microsoft.com/office/officeart/2005/8/layout/hierarchy2"/>
    <dgm:cxn modelId="{E63A8775-0105-624F-BCDD-7411C5341D7F}" type="presParOf" srcId="{3E801AE3-2515-3B43-9C0E-B2DE37B08476}" destId="{D4545B86-CE22-3C43-8369-9C9333B60F8F}" srcOrd="0" destOrd="0" presId="urn:microsoft.com/office/officeart/2005/8/layout/hierarchy2"/>
    <dgm:cxn modelId="{6B788C18-A886-214B-8476-00CF5CC8275A}" type="presParOf" srcId="{3E801AE3-2515-3B43-9C0E-B2DE37B08476}" destId="{DB0B6F6F-F949-C24E-9A91-869ADF05CC7C}" srcOrd="1" destOrd="0" presId="urn:microsoft.com/office/officeart/2005/8/layout/hierarchy2"/>
    <dgm:cxn modelId="{C243238C-2358-AE48-BEEC-47AA5BF94465}" type="presParOf" srcId="{DB0B6F6F-F949-C24E-9A91-869ADF05CC7C}" destId="{7346E0A6-BD2F-A346-B957-79805175B668}" srcOrd="0" destOrd="0" presId="urn:microsoft.com/office/officeart/2005/8/layout/hierarchy2"/>
    <dgm:cxn modelId="{4A950A16-4C55-9040-BE1F-4A4DD7EE9AF5}" type="presParOf" srcId="{7346E0A6-BD2F-A346-B957-79805175B668}" destId="{7C656E32-9958-D146-A6A7-119EE9DCBCC2}" srcOrd="0" destOrd="0" presId="urn:microsoft.com/office/officeart/2005/8/layout/hierarchy2"/>
    <dgm:cxn modelId="{51D6502F-D5C4-4242-A291-79BD27048FE3}" type="presParOf" srcId="{DB0B6F6F-F949-C24E-9A91-869ADF05CC7C}" destId="{24B442D6-1587-5A4F-8C6F-228FD5B5D693}" srcOrd="1" destOrd="0" presId="urn:microsoft.com/office/officeart/2005/8/layout/hierarchy2"/>
    <dgm:cxn modelId="{263A0901-8009-384B-A65F-A538603A093B}" type="presParOf" srcId="{24B442D6-1587-5A4F-8C6F-228FD5B5D693}" destId="{D4CF5CEA-71F5-B640-A737-8C9F1FD1F1DE}" srcOrd="0" destOrd="0" presId="urn:microsoft.com/office/officeart/2005/8/layout/hierarchy2"/>
    <dgm:cxn modelId="{7E267F72-AAEE-124A-8083-2D6F0B67A85D}" type="presParOf" srcId="{24B442D6-1587-5A4F-8C6F-228FD5B5D693}" destId="{5FC45680-573E-1B40-B55B-8A0CF3B3E2D2}" srcOrd="1" destOrd="0" presId="urn:microsoft.com/office/officeart/2005/8/layout/hierarchy2"/>
    <dgm:cxn modelId="{8368C255-E0B0-E948-9008-9288F107240E}" type="presParOf" srcId="{DB0B6F6F-F949-C24E-9A91-869ADF05CC7C}" destId="{0B4A80E1-96DA-6445-9C93-39E74A7204A7}" srcOrd="2" destOrd="0" presId="urn:microsoft.com/office/officeart/2005/8/layout/hierarchy2"/>
    <dgm:cxn modelId="{D2C6AE2F-EA38-D445-927C-DED76CC0F575}" type="presParOf" srcId="{0B4A80E1-96DA-6445-9C93-39E74A7204A7}" destId="{3B5AC487-0AE9-4A40-BD89-9D5BBCC2B9FA}" srcOrd="0" destOrd="0" presId="urn:microsoft.com/office/officeart/2005/8/layout/hierarchy2"/>
    <dgm:cxn modelId="{E5273D88-AE79-0A42-A397-44C49413ECD9}" type="presParOf" srcId="{DB0B6F6F-F949-C24E-9A91-869ADF05CC7C}" destId="{4FAB53DF-21CC-A445-9711-C60A98297548}" srcOrd="3" destOrd="0" presId="urn:microsoft.com/office/officeart/2005/8/layout/hierarchy2"/>
    <dgm:cxn modelId="{EC853ABD-462E-9848-A19B-C71F192FD783}" type="presParOf" srcId="{4FAB53DF-21CC-A445-9711-C60A98297548}" destId="{343B0A30-E15A-2B4E-9D9D-0EE7ED1C1121}" srcOrd="0" destOrd="0" presId="urn:microsoft.com/office/officeart/2005/8/layout/hierarchy2"/>
    <dgm:cxn modelId="{5D0768E5-F779-034F-BAC5-329C96E15DB9}" type="presParOf" srcId="{4FAB53DF-21CC-A445-9711-C60A98297548}" destId="{AEA6388A-3658-E04B-A06F-427FBB908FA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C21742-00D6-3F4C-B9D4-CD77CA546FC5}"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D83C3B37-CAF0-2045-8E69-E986A6EA3B66}">
      <dgm:prSet phldrT="[Text]"/>
      <dgm:spPr/>
      <dgm:t>
        <a:bodyPr/>
        <a:lstStyle/>
        <a:p>
          <a:r>
            <a:rPr lang="en-US" dirty="0" smtClean="0"/>
            <a:t>Washers ok</a:t>
          </a:r>
          <a:endParaRPr lang="en-US" dirty="0"/>
        </a:p>
      </dgm:t>
    </dgm:pt>
    <dgm:pt modelId="{B4811185-D9F1-5749-B130-D6FC205BD538}" type="parTrans" cxnId="{FBE67975-27DC-2948-B553-F0EFBE0D8DC7}">
      <dgm:prSet/>
      <dgm:spPr/>
      <dgm:t>
        <a:bodyPr/>
        <a:lstStyle/>
        <a:p>
          <a:endParaRPr lang="en-US"/>
        </a:p>
      </dgm:t>
    </dgm:pt>
    <dgm:pt modelId="{17678F53-86E3-1840-AF0C-57F59F8772C6}" type="sibTrans" cxnId="{FBE67975-27DC-2948-B553-F0EFBE0D8DC7}">
      <dgm:prSet/>
      <dgm:spPr/>
      <dgm:t>
        <a:bodyPr/>
        <a:lstStyle/>
        <a:p>
          <a:endParaRPr lang="en-US"/>
        </a:p>
      </dgm:t>
    </dgm:pt>
    <dgm:pt modelId="{4E9B3AC1-3773-C24B-8E88-B46EAE8A5F71}">
      <dgm:prSet phldrT="[Text]"/>
      <dgm:spPr/>
      <dgm:t>
        <a:bodyPr/>
        <a:lstStyle/>
        <a:p>
          <a:r>
            <a:rPr lang="en-US" dirty="0" smtClean="0"/>
            <a:t>Classified ok</a:t>
          </a:r>
          <a:endParaRPr lang="en-US" dirty="0"/>
        </a:p>
      </dgm:t>
    </dgm:pt>
    <dgm:pt modelId="{5C47F3AE-5E7F-C44B-A14E-87B923C0035B}" type="parTrans" cxnId="{C65F517F-C8E8-3740-A0CA-651113CCC5F7}">
      <dgm:prSet/>
      <dgm:spPr/>
      <dgm:t>
        <a:bodyPr/>
        <a:lstStyle/>
        <a:p>
          <a:endParaRPr lang="en-US"/>
        </a:p>
      </dgm:t>
    </dgm:pt>
    <dgm:pt modelId="{339BE2C7-88ED-F341-8577-5FEB41BE6CD8}" type="sibTrans" cxnId="{C65F517F-C8E8-3740-A0CA-651113CCC5F7}">
      <dgm:prSet/>
      <dgm:spPr/>
      <dgm:t>
        <a:bodyPr/>
        <a:lstStyle/>
        <a:p>
          <a:endParaRPr lang="en-US"/>
        </a:p>
      </dgm:t>
    </dgm:pt>
    <dgm:pt modelId="{5B357300-6B4F-1B42-8B8D-91E7399371ED}">
      <dgm:prSet phldrT="[Text]"/>
      <dgm:spPr/>
      <dgm:t>
        <a:bodyPr/>
        <a:lstStyle/>
        <a:p>
          <a:r>
            <a:rPr lang="en-US" dirty="0" smtClean="0"/>
            <a:t>Classified defective</a:t>
          </a:r>
          <a:endParaRPr lang="en-US" dirty="0"/>
        </a:p>
      </dgm:t>
    </dgm:pt>
    <dgm:pt modelId="{87673A25-A4F6-844F-ABF9-4EE22648F73E}" type="parTrans" cxnId="{7ADC96C8-2BC8-D34F-8B4A-2F55C29BD454}">
      <dgm:prSet/>
      <dgm:spPr/>
      <dgm:t>
        <a:bodyPr/>
        <a:lstStyle/>
        <a:p>
          <a:endParaRPr lang="en-US"/>
        </a:p>
      </dgm:t>
    </dgm:pt>
    <dgm:pt modelId="{B5AB99D9-7419-A846-B8FE-AFA110D0F49B}" type="sibTrans" cxnId="{7ADC96C8-2BC8-D34F-8B4A-2F55C29BD454}">
      <dgm:prSet/>
      <dgm:spPr/>
      <dgm:t>
        <a:bodyPr/>
        <a:lstStyle/>
        <a:p>
          <a:endParaRPr lang="en-US"/>
        </a:p>
      </dgm:t>
    </dgm:pt>
    <dgm:pt modelId="{5A1071E9-7DEF-DD47-B8C3-D1E8005A70B7}">
      <dgm:prSet phldrT="[Text]"/>
      <dgm:spPr/>
      <dgm:t>
        <a:bodyPr/>
        <a:lstStyle/>
        <a:p>
          <a:r>
            <a:rPr lang="en-US" dirty="0" smtClean="0"/>
            <a:t>Washers defective</a:t>
          </a:r>
          <a:endParaRPr lang="en-US" dirty="0"/>
        </a:p>
      </dgm:t>
    </dgm:pt>
    <dgm:pt modelId="{E0646DDB-1C2D-D847-A891-25E7537EB948}" type="parTrans" cxnId="{F3BA314E-78B5-7143-9796-99744790A522}">
      <dgm:prSet/>
      <dgm:spPr/>
      <dgm:t>
        <a:bodyPr/>
        <a:lstStyle/>
        <a:p>
          <a:endParaRPr lang="en-US"/>
        </a:p>
      </dgm:t>
    </dgm:pt>
    <dgm:pt modelId="{A5C62E2E-C81F-FC4A-98CC-120C54E16109}" type="sibTrans" cxnId="{F3BA314E-78B5-7143-9796-99744790A522}">
      <dgm:prSet/>
      <dgm:spPr/>
      <dgm:t>
        <a:bodyPr/>
        <a:lstStyle/>
        <a:p>
          <a:endParaRPr lang="en-US"/>
        </a:p>
      </dgm:t>
    </dgm:pt>
    <dgm:pt modelId="{0CEDDBB9-0122-0B4D-9226-7C5FEE70518A}">
      <dgm:prSet phldrT="[Text]"/>
      <dgm:spPr/>
      <dgm:t>
        <a:bodyPr/>
        <a:lstStyle/>
        <a:p>
          <a:r>
            <a:rPr lang="en-US" dirty="0" smtClean="0"/>
            <a:t>Classified defective</a:t>
          </a:r>
          <a:endParaRPr lang="en-US" dirty="0"/>
        </a:p>
      </dgm:t>
    </dgm:pt>
    <dgm:pt modelId="{F21C9617-5EBB-FF46-B09E-5B3A41D0EF70}" type="parTrans" cxnId="{AF3CF09D-0FF1-DD4D-B422-81A6D3CA708C}">
      <dgm:prSet/>
      <dgm:spPr/>
      <dgm:t>
        <a:bodyPr/>
        <a:lstStyle/>
        <a:p>
          <a:endParaRPr lang="en-US"/>
        </a:p>
      </dgm:t>
    </dgm:pt>
    <dgm:pt modelId="{AC913DC5-9D40-394E-ACA7-8C3D1CB621D2}" type="sibTrans" cxnId="{AF3CF09D-0FF1-DD4D-B422-81A6D3CA708C}">
      <dgm:prSet/>
      <dgm:spPr/>
      <dgm:t>
        <a:bodyPr/>
        <a:lstStyle/>
        <a:p>
          <a:endParaRPr lang="en-US"/>
        </a:p>
      </dgm:t>
    </dgm:pt>
    <dgm:pt modelId="{9AEC5609-2DD3-7340-8917-170ADE7ABE15}">
      <dgm:prSet phldrT="[Text]"/>
      <dgm:spPr/>
      <dgm:t>
        <a:bodyPr/>
        <a:lstStyle/>
        <a:p>
          <a:r>
            <a:rPr lang="en-US" dirty="0" smtClean="0"/>
            <a:t>All Washers</a:t>
          </a:r>
          <a:endParaRPr lang="en-US" dirty="0"/>
        </a:p>
      </dgm:t>
    </dgm:pt>
    <dgm:pt modelId="{6CE7C4F4-9386-D743-B968-E2F894631630}" type="sibTrans" cxnId="{1DE02245-EC37-3C4F-AD3D-4723EB56FCAA}">
      <dgm:prSet/>
      <dgm:spPr/>
      <dgm:t>
        <a:bodyPr/>
        <a:lstStyle/>
        <a:p>
          <a:endParaRPr lang="en-US"/>
        </a:p>
      </dgm:t>
    </dgm:pt>
    <dgm:pt modelId="{6AE8081F-49E9-D241-BA0F-DD4FE253CAE5}" type="parTrans" cxnId="{1DE02245-EC37-3C4F-AD3D-4723EB56FCAA}">
      <dgm:prSet/>
      <dgm:spPr/>
      <dgm:t>
        <a:bodyPr/>
        <a:lstStyle/>
        <a:p>
          <a:endParaRPr lang="en-US"/>
        </a:p>
      </dgm:t>
    </dgm:pt>
    <dgm:pt modelId="{28B1A578-6F02-1A41-9459-D144B28A1EDF}">
      <dgm:prSet/>
      <dgm:spPr/>
      <dgm:t>
        <a:bodyPr/>
        <a:lstStyle/>
        <a:p>
          <a:r>
            <a:rPr lang="en-US" dirty="0" smtClean="0"/>
            <a:t>Classified ok</a:t>
          </a:r>
          <a:endParaRPr lang="en-US" dirty="0"/>
        </a:p>
      </dgm:t>
    </dgm:pt>
    <dgm:pt modelId="{887AF60E-2EEF-8640-8BE4-996D442C6CBA}" type="parTrans" cxnId="{CB8D66F7-65AE-DF46-BC6F-794FA9A1AAEF}">
      <dgm:prSet/>
      <dgm:spPr/>
      <dgm:t>
        <a:bodyPr/>
        <a:lstStyle/>
        <a:p>
          <a:endParaRPr lang="en-US"/>
        </a:p>
      </dgm:t>
    </dgm:pt>
    <dgm:pt modelId="{EB03B0DA-E082-AB4D-8111-0E57A372CB91}" type="sibTrans" cxnId="{CB8D66F7-65AE-DF46-BC6F-794FA9A1AAEF}">
      <dgm:prSet/>
      <dgm:spPr/>
      <dgm:t>
        <a:bodyPr/>
        <a:lstStyle/>
        <a:p>
          <a:endParaRPr lang="en-US"/>
        </a:p>
      </dgm:t>
    </dgm:pt>
    <dgm:pt modelId="{650C5BB6-7E8A-534C-A991-4EE97DA16792}" type="pres">
      <dgm:prSet presAssocID="{72C21742-00D6-3F4C-B9D4-CD77CA546FC5}" presName="diagram" presStyleCnt="0">
        <dgm:presLayoutVars>
          <dgm:chPref val="1"/>
          <dgm:dir/>
          <dgm:animOne val="branch"/>
          <dgm:animLvl val="lvl"/>
          <dgm:resizeHandles val="exact"/>
        </dgm:presLayoutVars>
      </dgm:prSet>
      <dgm:spPr/>
      <dgm:t>
        <a:bodyPr/>
        <a:lstStyle/>
        <a:p>
          <a:endParaRPr lang="en-US"/>
        </a:p>
      </dgm:t>
    </dgm:pt>
    <dgm:pt modelId="{7C60DB0D-0C3F-6D45-BC76-A8AA3C84E731}" type="pres">
      <dgm:prSet presAssocID="{9AEC5609-2DD3-7340-8917-170ADE7ABE15}" presName="root1" presStyleCnt="0"/>
      <dgm:spPr/>
    </dgm:pt>
    <dgm:pt modelId="{69336BB9-E19E-8F41-9352-EAA8FCFFF4DC}" type="pres">
      <dgm:prSet presAssocID="{9AEC5609-2DD3-7340-8917-170ADE7ABE15}" presName="LevelOneTextNode" presStyleLbl="node0" presStyleIdx="0" presStyleCnt="1">
        <dgm:presLayoutVars>
          <dgm:chPref val="3"/>
        </dgm:presLayoutVars>
      </dgm:prSet>
      <dgm:spPr/>
      <dgm:t>
        <a:bodyPr/>
        <a:lstStyle/>
        <a:p>
          <a:endParaRPr lang="en-US"/>
        </a:p>
      </dgm:t>
    </dgm:pt>
    <dgm:pt modelId="{2EE727F3-F592-CB45-80A3-742C31DF9FFF}" type="pres">
      <dgm:prSet presAssocID="{9AEC5609-2DD3-7340-8917-170ADE7ABE15}" presName="level2hierChild" presStyleCnt="0"/>
      <dgm:spPr/>
    </dgm:pt>
    <dgm:pt modelId="{3DBA270A-F6C4-F941-8859-9430B8523409}" type="pres">
      <dgm:prSet presAssocID="{B4811185-D9F1-5749-B130-D6FC205BD538}" presName="conn2-1" presStyleLbl="parChTrans1D2" presStyleIdx="0" presStyleCnt="2"/>
      <dgm:spPr/>
      <dgm:t>
        <a:bodyPr/>
        <a:lstStyle/>
        <a:p>
          <a:endParaRPr lang="en-US"/>
        </a:p>
      </dgm:t>
    </dgm:pt>
    <dgm:pt modelId="{72CC72CD-76C1-EB4F-B857-161F7982E48B}" type="pres">
      <dgm:prSet presAssocID="{B4811185-D9F1-5749-B130-D6FC205BD538}" presName="connTx" presStyleLbl="parChTrans1D2" presStyleIdx="0" presStyleCnt="2"/>
      <dgm:spPr/>
      <dgm:t>
        <a:bodyPr/>
        <a:lstStyle/>
        <a:p>
          <a:endParaRPr lang="en-US"/>
        </a:p>
      </dgm:t>
    </dgm:pt>
    <dgm:pt modelId="{53AEAB6D-CE90-4649-93B6-06AAB77D0A27}" type="pres">
      <dgm:prSet presAssocID="{D83C3B37-CAF0-2045-8E69-E986A6EA3B66}" presName="root2" presStyleCnt="0"/>
      <dgm:spPr/>
    </dgm:pt>
    <dgm:pt modelId="{CD03B121-C7BA-F64B-B516-46A0A177B9A8}" type="pres">
      <dgm:prSet presAssocID="{D83C3B37-CAF0-2045-8E69-E986A6EA3B66}" presName="LevelTwoTextNode" presStyleLbl="node2" presStyleIdx="0" presStyleCnt="2">
        <dgm:presLayoutVars>
          <dgm:chPref val="3"/>
        </dgm:presLayoutVars>
      </dgm:prSet>
      <dgm:spPr/>
      <dgm:t>
        <a:bodyPr/>
        <a:lstStyle/>
        <a:p>
          <a:endParaRPr lang="en-US"/>
        </a:p>
      </dgm:t>
    </dgm:pt>
    <dgm:pt modelId="{CECF90F1-CDB7-C247-8200-122348844668}" type="pres">
      <dgm:prSet presAssocID="{D83C3B37-CAF0-2045-8E69-E986A6EA3B66}" presName="level3hierChild" presStyleCnt="0"/>
      <dgm:spPr/>
    </dgm:pt>
    <dgm:pt modelId="{BC0E7A85-5896-2F41-B06C-F2B17FAB443A}" type="pres">
      <dgm:prSet presAssocID="{5C47F3AE-5E7F-C44B-A14E-87B923C0035B}" presName="conn2-1" presStyleLbl="parChTrans1D3" presStyleIdx="0" presStyleCnt="4"/>
      <dgm:spPr/>
      <dgm:t>
        <a:bodyPr/>
        <a:lstStyle/>
        <a:p>
          <a:endParaRPr lang="en-US"/>
        </a:p>
      </dgm:t>
    </dgm:pt>
    <dgm:pt modelId="{5394CE4D-B7DE-0540-9FD4-1CB4906ED9CC}" type="pres">
      <dgm:prSet presAssocID="{5C47F3AE-5E7F-C44B-A14E-87B923C0035B}" presName="connTx" presStyleLbl="parChTrans1D3" presStyleIdx="0" presStyleCnt="4"/>
      <dgm:spPr/>
      <dgm:t>
        <a:bodyPr/>
        <a:lstStyle/>
        <a:p>
          <a:endParaRPr lang="en-US"/>
        </a:p>
      </dgm:t>
    </dgm:pt>
    <dgm:pt modelId="{BB3FDC25-79BC-8F49-80AA-4F93CA2544A3}" type="pres">
      <dgm:prSet presAssocID="{4E9B3AC1-3773-C24B-8E88-B46EAE8A5F71}" presName="root2" presStyleCnt="0"/>
      <dgm:spPr/>
    </dgm:pt>
    <dgm:pt modelId="{31056FDC-E6AA-1C4C-ADD6-650541E45E91}" type="pres">
      <dgm:prSet presAssocID="{4E9B3AC1-3773-C24B-8E88-B46EAE8A5F71}" presName="LevelTwoTextNode" presStyleLbl="node3" presStyleIdx="0" presStyleCnt="4">
        <dgm:presLayoutVars>
          <dgm:chPref val="3"/>
        </dgm:presLayoutVars>
      </dgm:prSet>
      <dgm:spPr/>
      <dgm:t>
        <a:bodyPr/>
        <a:lstStyle/>
        <a:p>
          <a:endParaRPr lang="en-US"/>
        </a:p>
      </dgm:t>
    </dgm:pt>
    <dgm:pt modelId="{84BC790E-9654-B841-963D-FCD869486A74}" type="pres">
      <dgm:prSet presAssocID="{4E9B3AC1-3773-C24B-8E88-B46EAE8A5F71}" presName="level3hierChild" presStyleCnt="0"/>
      <dgm:spPr/>
    </dgm:pt>
    <dgm:pt modelId="{516834DF-B797-A246-A1DF-AAF20FFA5243}" type="pres">
      <dgm:prSet presAssocID="{87673A25-A4F6-844F-ABF9-4EE22648F73E}" presName="conn2-1" presStyleLbl="parChTrans1D3" presStyleIdx="1" presStyleCnt="4"/>
      <dgm:spPr/>
      <dgm:t>
        <a:bodyPr/>
        <a:lstStyle/>
        <a:p>
          <a:endParaRPr lang="en-US"/>
        </a:p>
      </dgm:t>
    </dgm:pt>
    <dgm:pt modelId="{0F85C2F4-06C4-B54D-AB10-170C0171A640}" type="pres">
      <dgm:prSet presAssocID="{87673A25-A4F6-844F-ABF9-4EE22648F73E}" presName="connTx" presStyleLbl="parChTrans1D3" presStyleIdx="1" presStyleCnt="4"/>
      <dgm:spPr/>
      <dgm:t>
        <a:bodyPr/>
        <a:lstStyle/>
        <a:p>
          <a:endParaRPr lang="en-US"/>
        </a:p>
      </dgm:t>
    </dgm:pt>
    <dgm:pt modelId="{B50AA253-56C9-5541-BB23-00A50DC46D74}" type="pres">
      <dgm:prSet presAssocID="{5B357300-6B4F-1B42-8B8D-91E7399371ED}" presName="root2" presStyleCnt="0"/>
      <dgm:spPr/>
    </dgm:pt>
    <dgm:pt modelId="{F9F7C7D7-107B-7D4E-BA54-D241122B9CC9}" type="pres">
      <dgm:prSet presAssocID="{5B357300-6B4F-1B42-8B8D-91E7399371ED}" presName="LevelTwoTextNode" presStyleLbl="node3" presStyleIdx="1" presStyleCnt="4">
        <dgm:presLayoutVars>
          <dgm:chPref val="3"/>
        </dgm:presLayoutVars>
      </dgm:prSet>
      <dgm:spPr/>
      <dgm:t>
        <a:bodyPr/>
        <a:lstStyle/>
        <a:p>
          <a:endParaRPr lang="en-US"/>
        </a:p>
      </dgm:t>
    </dgm:pt>
    <dgm:pt modelId="{237BC05D-2BEE-2340-B37B-7273019BC759}" type="pres">
      <dgm:prSet presAssocID="{5B357300-6B4F-1B42-8B8D-91E7399371ED}" presName="level3hierChild" presStyleCnt="0"/>
      <dgm:spPr/>
    </dgm:pt>
    <dgm:pt modelId="{2E4DC6F9-84BF-0C43-BA56-E287E45AA50A}" type="pres">
      <dgm:prSet presAssocID="{E0646DDB-1C2D-D847-A891-25E7537EB948}" presName="conn2-1" presStyleLbl="parChTrans1D2" presStyleIdx="1" presStyleCnt="2"/>
      <dgm:spPr/>
      <dgm:t>
        <a:bodyPr/>
        <a:lstStyle/>
        <a:p>
          <a:endParaRPr lang="en-US"/>
        </a:p>
      </dgm:t>
    </dgm:pt>
    <dgm:pt modelId="{31171D23-5692-BD49-BC71-695C2562BFAB}" type="pres">
      <dgm:prSet presAssocID="{E0646DDB-1C2D-D847-A891-25E7537EB948}" presName="connTx" presStyleLbl="parChTrans1D2" presStyleIdx="1" presStyleCnt="2"/>
      <dgm:spPr/>
      <dgm:t>
        <a:bodyPr/>
        <a:lstStyle/>
        <a:p>
          <a:endParaRPr lang="en-US"/>
        </a:p>
      </dgm:t>
    </dgm:pt>
    <dgm:pt modelId="{3E801AE3-2515-3B43-9C0E-B2DE37B08476}" type="pres">
      <dgm:prSet presAssocID="{5A1071E9-7DEF-DD47-B8C3-D1E8005A70B7}" presName="root2" presStyleCnt="0"/>
      <dgm:spPr/>
    </dgm:pt>
    <dgm:pt modelId="{D4545B86-CE22-3C43-8369-9C9333B60F8F}" type="pres">
      <dgm:prSet presAssocID="{5A1071E9-7DEF-DD47-B8C3-D1E8005A70B7}" presName="LevelTwoTextNode" presStyleLbl="node2" presStyleIdx="1" presStyleCnt="2">
        <dgm:presLayoutVars>
          <dgm:chPref val="3"/>
        </dgm:presLayoutVars>
      </dgm:prSet>
      <dgm:spPr/>
      <dgm:t>
        <a:bodyPr/>
        <a:lstStyle/>
        <a:p>
          <a:endParaRPr lang="en-US"/>
        </a:p>
      </dgm:t>
    </dgm:pt>
    <dgm:pt modelId="{DB0B6F6F-F949-C24E-9A91-869ADF05CC7C}" type="pres">
      <dgm:prSet presAssocID="{5A1071E9-7DEF-DD47-B8C3-D1E8005A70B7}" presName="level3hierChild" presStyleCnt="0"/>
      <dgm:spPr/>
    </dgm:pt>
    <dgm:pt modelId="{7346E0A6-BD2F-A346-B957-79805175B668}" type="pres">
      <dgm:prSet presAssocID="{F21C9617-5EBB-FF46-B09E-5B3A41D0EF70}" presName="conn2-1" presStyleLbl="parChTrans1D3" presStyleIdx="2" presStyleCnt="4"/>
      <dgm:spPr/>
      <dgm:t>
        <a:bodyPr/>
        <a:lstStyle/>
        <a:p>
          <a:endParaRPr lang="en-US"/>
        </a:p>
      </dgm:t>
    </dgm:pt>
    <dgm:pt modelId="{7C656E32-9958-D146-A6A7-119EE9DCBCC2}" type="pres">
      <dgm:prSet presAssocID="{F21C9617-5EBB-FF46-B09E-5B3A41D0EF70}" presName="connTx" presStyleLbl="parChTrans1D3" presStyleIdx="2" presStyleCnt="4"/>
      <dgm:spPr/>
      <dgm:t>
        <a:bodyPr/>
        <a:lstStyle/>
        <a:p>
          <a:endParaRPr lang="en-US"/>
        </a:p>
      </dgm:t>
    </dgm:pt>
    <dgm:pt modelId="{24B442D6-1587-5A4F-8C6F-228FD5B5D693}" type="pres">
      <dgm:prSet presAssocID="{0CEDDBB9-0122-0B4D-9226-7C5FEE70518A}" presName="root2" presStyleCnt="0"/>
      <dgm:spPr/>
    </dgm:pt>
    <dgm:pt modelId="{D4CF5CEA-71F5-B640-A737-8C9F1FD1F1DE}" type="pres">
      <dgm:prSet presAssocID="{0CEDDBB9-0122-0B4D-9226-7C5FEE70518A}" presName="LevelTwoTextNode" presStyleLbl="node3" presStyleIdx="2" presStyleCnt="4">
        <dgm:presLayoutVars>
          <dgm:chPref val="3"/>
        </dgm:presLayoutVars>
      </dgm:prSet>
      <dgm:spPr/>
      <dgm:t>
        <a:bodyPr/>
        <a:lstStyle/>
        <a:p>
          <a:endParaRPr lang="en-US"/>
        </a:p>
      </dgm:t>
    </dgm:pt>
    <dgm:pt modelId="{5FC45680-573E-1B40-B55B-8A0CF3B3E2D2}" type="pres">
      <dgm:prSet presAssocID="{0CEDDBB9-0122-0B4D-9226-7C5FEE70518A}" presName="level3hierChild" presStyleCnt="0"/>
      <dgm:spPr/>
    </dgm:pt>
    <dgm:pt modelId="{0B4A80E1-96DA-6445-9C93-39E74A7204A7}" type="pres">
      <dgm:prSet presAssocID="{887AF60E-2EEF-8640-8BE4-996D442C6CBA}" presName="conn2-1" presStyleLbl="parChTrans1D3" presStyleIdx="3" presStyleCnt="4"/>
      <dgm:spPr/>
      <dgm:t>
        <a:bodyPr/>
        <a:lstStyle/>
        <a:p>
          <a:endParaRPr lang="en-US"/>
        </a:p>
      </dgm:t>
    </dgm:pt>
    <dgm:pt modelId="{3B5AC487-0AE9-4A40-BD89-9D5BBCC2B9FA}" type="pres">
      <dgm:prSet presAssocID="{887AF60E-2EEF-8640-8BE4-996D442C6CBA}" presName="connTx" presStyleLbl="parChTrans1D3" presStyleIdx="3" presStyleCnt="4"/>
      <dgm:spPr/>
      <dgm:t>
        <a:bodyPr/>
        <a:lstStyle/>
        <a:p>
          <a:endParaRPr lang="en-US"/>
        </a:p>
      </dgm:t>
    </dgm:pt>
    <dgm:pt modelId="{4FAB53DF-21CC-A445-9711-C60A98297548}" type="pres">
      <dgm:prSet presAssocID="{28B1A578-6F02-1A41-9459-D144B28A1EDF}" presName="root2" presStyleCnt="0"/>
      <dgm:spPr/>
    </dgm:pt>
    <dgm:pt modelId="{343B0A30-E15A-2B4E-9D9D-0EE7ED1C1121}" type="pres">
      <dgm:prSet presAssocID="{28B1A578-6F02-1A41-9459-D144B28A1EDF}" presName="LevelTwoTextNode" presStyleLbl="node3" presStyleIdx="3" presStyleCnt="4">
        <dgm:presLayoutVars>
          <dgm:chPref val="3"/>
        </dgm:presLayoutVars>
      </dgm:prSet>
      <dgm:spPr/>
      <dgm:t>
        <a:bodyPr/>
        <a:lstStyle/>
        <a:p>
          <a:endParaRPr lang="en-US"/>
        </a:p>
      </dgm:t>
    </dgm:pt>
    <dgm:pt modelId="{AEA6388A-3658-E04B-A06F-427FBB908FAF}" type="pres">
      <dgm:prSet presAssocID="{28B1A578-6F02-1A41-9459-D144B28A1EDF}" presName="level3hierChild" presStyleCnt="0"/>
      <dgm:spPr/>
    </dgm:pt>
  </dgm:ptLst>
  <dgm:cxnLst>
    <dgm:cxn modelId="{382B8CE5-3EF9-994B-B088-561E6D76C390}" type="presOf" srcId="{28B1A578-6F02-1A41-9459-D144B28A1EDF}" destId="{343B0A30-E15A-2B4E-9D9D-0EE7ED1C1121}" srcOrd="0" destOrd="0" presId="urn:microsoft.com/office/officeart/2005/8/layout/hierarchy2"/>
    <dgm:cxn modelId="{CACBDA61-9861-9B49-A42E-7A85B239D44B}" type="presOf" srcId="{5C47F3AE-5E7F-C44B-A14E-87B923C0035B}" destId="{5394CE4D-B7DE-0540-9FD4-1CB4906ED9CC}" srcOrd="1" destOrd="0" presId="urn:microsoft.com/office/officeart/2005/8/layout/hierarchy2"/>
    <dgm:cxn modelId="{7E58530A-ED79-EA4C-90F4-A206C8B9AAD7}" type="presOf" srcId="{87673A25-A4F6-844F-ABF9-4EE22648F73E}" destId="{0F85C2F4-06C4-B54D-AB10-170C0171A640}" srcOrd="1" destOrd="0" presId="urn:microsoft.com/office/officeart/2005/8/layout/hierarchy2"/>
    <dgm:cxn modelId="{F3BA314E-78B5-7143-9796-99744790A522}" srcId="{9AEC5609-2DD3-7340-8917-170ADE7ABE15}" destId="{5A1071E9-7DEF-DD47-B8C3-D1E8005A70B7}" srcOrd="1" destOrd="0" parTransId="{E0646DDB-1C2D-D847-A891-25E7537EB948}" sibTransId="{A5C62E2E-C81F-FC4A-98CC-120C54E16109}"/>
    <dgm:cxn modelId="{B9A90A12-7801-EC4F-B065-9837D7AF731D}" type="presOf" srcId="{5B357300-6B4F-1B42-8B8D-91E7399371ED}" destId="{F9F7C7D7-107B-7D4E-BA54-D241122B9CC9}" srcOrd="0" destOrd="0" presId="urn:microsoft.com/office/officeart/2005/8/layout/hierarchy2"/>
    <dgm:cxn modelId="{CB8D66F7-65AE-DF46-BC6F-794FA9A1AAEF}" srcId="{5A1071E9-7DEF-DD47-B8C3-D1E8005A70B7}" destId="{28B1A578-6F02-1A41-9459-D144B28A1EDF}" srcOrd="1" destOrd="0" parTransId="{887AF60E-2EEF-8640-8BE4-996D442C6CBA}" sibTransId="{EB03B0DA-E082-AB4D-8111-0E57A372CB91}"/>
    <dgm:cxn modelId="{1ADEB7D5-54C5-6A41-B163-1D3026BC4D0B}" type="presOf" srcId="{887AF60E-2EEF-8640-8BE4-996D442C6CBA}" destId="{3B5AC487-0AE9-4A40-BD89-9D5BBCC2B9FA}" srcOrd="1" destOrd="0" presId="urn:microsoft.com/office/officeart/2005/8/layout/hierarchy2"/>
    <dgm:cxn modelId="{BF467928-2F44-8A4E-BFD3-F4D0DD169F75}" type="presOf" srcId="{887AF60E-2EEF-8640-8BE4-996D442C6CBA}" destId="{0B4A80E1-96DA-6445-9C93-39E74A7204A7}" srcOrd="0" destOrd="0" presId="urn:microsoft.com/office/officeart/2005/8/layout/hierarchy2"/>
    <dgm:cxn modelId="{6FD5FFEB-DF36-F447-9711-8E1D31705597}" type="presOf" srcId="{5A1071E9-7DEF-DD47-B8C3-D1E8005A70B7}" destId="{D4545B86-CE22-3C43-8369-9C9333B60F8F}" srcOrd="0" destOrd="0" presId="urn:microsoft.com/office/officeart/2005/8/layout/hierarchy2"/>
    <dgm:cxn modelId="{F989CBC0-EE86-DC47-B14C-49376B5223B8}" type="presOf" srcId="{0CEDDBB9-0122-0B4D-9226-7C5FEE70518A}" destId="{D4CF5CEA-71F5-B640-A737-8C9F1FD1F1DE}" srcOrd="0" destOrd="0" presId="urn:microsoft.com/office/officeart/2005/8/layout/hierarchy2"/>
    <dgm:cxn modelId="{76BAA1FF-D574-C84E-A93A-81FC1FAF14D8}" type="presOf" srcId="{F21C9617-5EBB-FF46-B09E-5B3A41D0EF70}" destId="{7346E0A6-BD2F-A346-B957-79805175B668}" srcOrd="0" destOrd="0" presId="urn:microsoft.com/office/officeart/2005/8/layout/hierarchy2"/>
    <dgm:cxn modelId="{C65F517F-C8E8-3740-A0CA-651113CCC5F7}" srcId="{D83C3B37-CAF0-2045-8E69-E986A6EA3B66}" destId="{4E9B3AC1-3773-C24B-8E88-B46EAE8A5F71}" srcOrd="0" destOrd="0" parTransId="{5C47F3AE-5E7F-C44B-A14E-87B923C0035B}" sibTransId="{339BE2C7-88ED-F341-8577-5FEB41BE6CD8}"/>
    <dgm:cxn modelId="{FBE67975-27DC-2948-B553-F0EFBE0D8DC7}" srcId="{9AEC5609-2DD3-7340-8917-170ADE7ABE15}" destId="{D83C3B37-CAF0-2045-8E69-E986A6EA3B66}" srcOrd="0" destOrd="0" parTransId="{B4811185-D9F1-5749-B130-D6FC205BD538}" sibTransId="{17678F53-86E3-1840-AF0C-57F59F8772C6}"/>
    <dgm:cxn modelId="{3EDC34BE-6FEC-1E4C-B774-1FFE07067F09}" type="presOf" srcId="{E0646DDB-1C2D-D847-A891-25E7537EB948}" destId="{2E4DC6F9-84BF-0C43-BA56-E287E45AA50A}" srcOrd="0" destOrd="0" presId="urn:microsoft.com/office/officeart/2005/8/layout/hierarchy2"/>
    <dgm:cxn modelId="{C9588355-EEB1-6C48-8191-6F3687D5010A}" type="presOf" srcId="{F21C9617-5EBB-FF46-B09E-5B3A41D0EF70}" destId="{7C656E32-9958-D146-A6A7-119EE9DCBCC2}" srcOrd="1" destOrd="0" presId="urn:microsoft.com/office/officeart/2005/8/layout/hierarchy2"/>
    <dgm:cxn modelId="{B9A869B7-72C3-0249-8CCA-4862926E03D5}" type="presOf" srcId="{87673A25-A4F6-844F-ABF9-4EE22648F73E}" destId="{516834DF-B797-A246-A1DF-AAF20FFA5243}" srcOrd="0" destOrd="0" presId="urn:microsoft.com/office/officeart/2005/8/layout/hierarchy2"/>
    <dgm:cxn modelId="{D5C0E278-5857-9F4F-BFA0-2276C1A8910C}" type="presOf" srcId="{E0646DDB-1C2D-D847-A891-25E7537EB948}" destId="{31171D23-5692-BD49-BC71-695C2562BFAB}" srcOrd="1" destOrd="0" presId="urn:microsoft.com/office/officeart/2005/8/layout/hierarchy2"/>
    <dgm:cxn modelId="{4263D9F7-F85D-DD4D-980B-7C9D58C2BD61}" type="presOf" srcId="{B4811185-D9F1-5749-B130-D6FC205BD538}" destId="{3DBA270A-F6C4-F941-8859-9430B8523409}" srcOrd="0" destOrd="0" presId="urn:microsoft.com/office/officeart/2005/8/layout/hierarchy2"/>
    <dgm:cxn modelId="{05E02661-3617-AB4D-BA2B-88A408BD9C8C}" type="presOf" srcId="{4E9B3AC1-3773-C24B-8E88-B46EAE8A5F71}" destId="{31056FDC-E6AA-1C4C-ADD6-650541E45E91}" srcOrd="0" destOrd="0" presId="urn:microsoft.com/office/officeart/2005/8/layout/hierarchy2"/>
    <dgm:cxn modelId="{1DE02245-EC37-3C4F-AD3D-4723EB56FCAA}" srcId="{72C21742-00D6-3F4C-B9D4-CD77CA546FC5}" destId="{9AEC5609-2DD3-7340-8917-170ADE7ABE15}" srcOrd="0" destOrd="0" parTransId="{6AE8081F-49E9-D241-BA0F-DD4FE253CAE5}" sibTransId="{6CE7C4F4-9386-D743-B968-E2F894631630}"/>
    <dgm:cxn modelId="{AF3CF09D-0FF1-DD4D-B422-81A6D3CA708C}" srcId="{5A1071E9-7DEF-DD47-B8C3-D1E8005A70B7}" destId="{0CEDDBB9-0122-0B4D-9226-7C5FEE70518A}" srcOrd="0" destOrd="0" parTransId="{F21C9617-5EBB-FF46-B09E-5B3A41D0EF70}" sibTransId="{AC913DC5-9D40-394E-ACA7-8C3D1CB621D2}"/>
    <dgm:cxn modelId="{27EAA9B8-7B83-AF4C-ACAB-CCAB26067E74}" type="presOf" srcId="{72C21742-00D6-3F4C-B9D4-CD77CA546FC5}" destId="{650C5BB6-7E8A-534C-A991-4EE97DA16792}" srcOrd="0" destOrd="0" presId="urn:microsoft.com/office/officeart/2005/8/layout/hierarchy2"/>
    <dgm:cxn modelId="{7ADC96C8-2BC8-D34F-8B4A-2F55C29BD454}" srcId="{D83C3B37-CAF0-2045-8E69-E986A6EA3B66}" destId="{5B357300-6B4F-1B42-8B8D-91E7399371ED}" srcOrd="1" destOrd="0" parTransId="{87673A25-A4F6-844F-ABF9-4EE22648F73E}" sibTransId="{B5AB99D9-7419-A846-B8FE-AFA110D0F49B}"/>
    <dgm:cxn modelId="{EE1B3A74-C3DA-3C41-AD03-CCBF29B73A28}" type="presOf" srcId="{5C47F3AE-5E7F-C44B-A14E-87B923C0035B}" destId="{BC0E7A85-5896-2F41-B06C-F2B17FAB443A}" srcOrd="0" destOrd="0" presId="urn:microsoft.com/office/officeart/2005/8/layout/hierarchy2"/>
    <dgm:cxn modelId="{8BF327F4-F233-C940-899D-8BCAC921CAD1}" type="presOf" srcId="{D83C3B37-CAF0-2045-8E69-E986A6EA3B66}" destId="{CD03B121-C7BA-F64B-B516-46A0A177B9A8}" srcOrd="0" destOrd="0" presId="urn:microsoft.com/office/officeart/2005/8/layout/hierarchy2"/>
    <dgm:cxn modelId="{40B52EA8-71E3-B94E-95C7-B264FB10D5F7}" type="presOf" srcId="{9AEC5609-2DD3-7340-8917-170ADE7ABE15}" destId="{69336BB9-E19E-8F41-9352-EAA8FCFFF4DC}" srcOrd="0" destOrd="0" presId="urn:microsoft.com/office/officeart/2005/8/layout/hierarchy2"/>
    <dgm:cxn modelId="{395A026C-DF74-6A49-B792-1AEF751A9F5E}" type="presOf" srcId="{B4811185-D9F1-5749-B130-D6FC205BD538}" destId="{72CC72CD-76C1-EB4F-B857-161F7982E48B}" srcOrd="1" destOrd="0" presId="urn:microsoft.com/office/officeart/2005/8/layout/hierarchy2"/>
    <dgm:cxn modelId="{F3671F58-44D6-9546-A089-C453B654B885}" type="presParOf" srcId="{650C5BB6-7E8A-534C-A991-4EE97DA16792}" destId="{7C60DB0D-0C3F-6D45-BC76-A8AA3C84E731}" srcOrd="0" destOrd="0" presId="urn:microsoft.com/office/officeart/2005/8/layout/hierarchy2"/>
    <dgm:cxn modelId="{F173EF79-020D-534A-93A3-9241724FBFEE}" type="presParOf" srcId="{7C60DB0D-0C3F-6D45-BC76-A8AA3C84E731}" destId="{69336BB9-E19E-8F41-9352-EAA8FCFFF4DC}" srcOrd="0" destOrd="0" presId="urn:microsoft.com/office/officeart/2005/8/layout/hierarchy2"/>
    <dgm:cxn modelId="{145616E9-87C2-A343-96D5-3866B1E806B1}" type="presParOf" srcId="{7C60DB0D-0C3F-6D45-BC76-A8AA3C84E731}" destId="{2EE727F3-F592-CB45-80A3-742C31DF9FFF}" srcOrd="1" destOrd="0" presId="urn:microsoft.com/office/officeart/2005/8/layout/hierarchy2"/>
    <dgm:cxn modelId="{DD3BE27D-C5CE-8D4D-A4D3-38E4C9C5882F}" type="presParOf" srcId="{2EE727F3-F592-CB45-80A3-742C31DF9FFF}" destId="{3DBA270A-F6C4-F941-8859-9430B8523409}" srcOrd="0" destOrd="0" presId="urn:microsoft.com/office/officeart/2005/8/layout/hierarchy2"/>
    <dgm:cxn modelId="{8CDDABB9-716D-A346-8AB3-BC50952F1885}" type="presParOf" srcId="{3DBA270A-F6C4-F941-8859-9430B8523409}" destId="{72CC72CD-76C1-EB4F-B857-161F7982E48B}" srcOrd="0" destOrd="0" presId="urn:microsoft.com/office/officeart/2005/8/layout/hierarchy2"/>
    <dgm:cxn modelId="{13541866-034D-C944-877A-D0A459731B23}" type="presParOf" srcId="{2EE727F3-F592-CB45-80A3-742C31DF9FFF}" destId="{53AEAB6D-CE90-4649-93B6-06AAB77D0A27}" srcOrd="1" destOrd="0" presId="urn:microsoft.com/office/officeart/2005/8/layout/hierarchy2"/>
    <dgm:cxn modelId="{F0904195-369A-EE4A-B4E9-D00DFCDB706C}" type="presParOf" srcId="{53AEAB6D-CE90-4649-93B6-06AAB77D0A27}" destId="{CD03B121-C7BA-F64B-B516-46A0A177B9A8}" srcOrd="0" destOrd="0" presId="urn:microsoft.com/office/officeart/2005/8/layout/hierarchy2"/>
    <dgm:cxn modelId="{E447F10D-0C99-A645-B51E-B0BCEF03FFBB}" type="presParOf" srcId="{53AEAB6D-CE90-4649-93B6-06AAB77D0A27}" destId="{CECF90F1-CDB7-C247-8200-122348844668}" srcOrd="1" destOrd="0" presId="urn:microsoft.com/office/officeart/2005/8/layout/hierarchy2"/>
    <dgm:cxn modelId="{1B246597-58D1-EF4A-83F0-E8214300537C}" type="presParOf" srcId="{CECF90F1-CDB7-C247-8200-122348844668}" destId="{BC0E7A85-5896-2F41-B06C-F2B17FAB443A}" srcOrd="0" destOrd="0" presId="urn:microsoft.com/office/officeart/2005/8/layout/hierarchy2"/>
    <dgm:cxn modelId="{B3119223-B439-4D47-B9BA-CB76B711A447}" type="presParOf" srcId="{BC0E7A85-5896-2F41-B06C-F2B17FAB443A}" destId="{5394CE4D-B7DE-0540-9FD4-1CB4906ED9CC}" srcOrd="0" destOrd="0" presId="urn:microsoft.com/office/officeart/2005/8/layout/hierarchy2"/>
    <dgm:cxn modelId="{B83BDE56-0A2F-4F44-902E-61797ACE75E4}" type="presParOf" srcId="{CECF90F1-CDB7-C247-8200-122348844668}" destId="{BB3FDC25-79BC-8F49-80AA-4F93CA2544A3}" srcOrd="1" destOrd="0" presId="urn:microsoft.com/office/officeart/2005/8/layout/hierarchy2"/>
    <dgm:cxn modelId="{1AF9E000-22C1-F84A-BAED-3220D8010BE1}" type="presParOf" srcId="{BB3FDC25-79BC-8F49-80AA-4F93CA2544A3}" destId="{31056FDC-E6AA-1C4C-ADD6-650541E45E91}" srcOrd="0" destOrd="0" presId="urn:microsoft.com/office/officeart/2005/8/layout/hierarchy2"/>
    <dgm:cxn modelId="{9C4187BE-DDD4-E747-938B-E07A7074FADE}" type="presParOf" srcId="{BB3FDC25-79BC-8F49-80AA-4F93CA2544A3}" destId="{84BC790E-9654-B841-963D-FCD869486A74}" srcOrd="1" destOrd="0" presId="urn:microsoft.com/office/officeart/2005/8/layout/hierarchy2"/>
    <dgm:cxn modelId="{F1F6CC6C-A9E7-8E47-93A9-43C67C79507B}" type="presParOf" srcId="{CECF90F1-CDB7-C247-8200-122348844668}" destId="{516834DF-B797-A246-A1DF-AAF20FFA5243}" srcOrd="2" destOrd="0" presId="urn:microsoft.com/office/officeart/2005/8/layout/hierarchy2"/>
    <dgm:cxn modelId="{0B689D9F-7A06-FB41-8859-EA4FBFD12C54}" type="presParOf" srcId="{516834DF-B797-A246-A1DF-AAF20FFA5243}" destId="{0F85C2F4-06C4-B54D-AB10-170C0171A640}" srcOrd="0" destOrd="0" presId="urn:microsoft.com/office/officeart/2005/8/layout/hierarchy2"/>
    <dgm:cxn modelId="{2D99576D-C23C-DC4D-95DB-9795A6A7BFE9}" type="presParOf" srcId="{CECF90F1-CDB7-C247-8200-122348844668}" destId="{B50AA253-56C9-5541-BB23-00A50DC46D74}" srcOrd="3" destOrd="0" presId="urn:microsoft.com/office/officeart/2005/8/layout/hierarchy2"/>
    <dgm:cxn modelId="{73CF0807-D4B0-C446-B89C-82113ED3DE28}" type="presParOf" srcId="{B50AA253-56C9-5541-BB23-00A50DC46D74}" destId="{F9F7C7D7-107B-7D4E-BA54-D241122B9CC9}" srcOrd="0" destOrd="0" presId="urn:microsoft.com/office/officeart/2005/8/layout/hierarchy2"/>
    <dgm:cxn modelId="{0003F848-78AE-CA49-A987-5060B0FA3BCF}" type="presParOf" srcId="{B50AA253-56C9-5541-BB23-00A50DC46D74}" destId="{237BC05D-2BEE-2340-B37B-7273019BC759}" srcOrd="1" destOrd="0" presId="urn:microsoft.com/office/officeart/2005/8/layout/hierarchy2"/>
    <dgm:cxn modelId="{CF9CFEB2-35D1-BE4B-85B2-27E3FC0A50EB}" type="presParOf" srcId="{2EE727F3-F592-CB45-80A3-742C31DF9FFF}" destId="{2E4DC6F9-84BF-0C43-BA56-E287E45AA50A}" srcOrd="2" destOrd="0" presId="urn:microsoft.com/office/officeart/2005/8/layout/hierarchy2"/>
    <dgm:cxn modelId="{12413047-BBF1-8741-96D2-A4EB0C070CE7}" type="presParOf" srcId="{2E4DC6F9-84BF-0C43-BA56-E287E45AA50A}" destId="{31171D23-5692-BD49-BC71-695C2562BFAB}" srcOrd="0" destOrd="0" presId="urn:microsoft.com/office/officeart/2005/8/layout/hierarchy2"/>
    <dgm:cxn modelId="{B0E925A7-3ED5-4540-A9E2-8D0ECE8826B7}" type="presParOf" srcId="{2EE727F3-F592-CB45-80A3-742C31DF9FFF}" destId="{3E801AE3-2515-3B43-9C0E-B2DE37B08476}" srcOrd="3" destOrd="0" presId="urn:microsoft.com/office/officeart/2005/8/layout/hierarchy2"/>
    <dgm:cxn modelId="{6B15AC80-EB68-E445-A9C5-CC63EC85D93D}" type="presParOf" srcId="{3E801AE3-2515-3B43-9C0E-B2DE37B08476}" destId="{D4545B86-CE22-3C43-8369-9C9333B60F8F}" srcOrd="0" destOrd="0" presId="urn:microsoft.com/office/officeart/2005/8/layout/hierarchy2"/>
    <dgm:cxn modelId="{0870036D-88C9-2D4C-A53A-AA2A41203921}" type="presParOf" srcId="{3E801AE3-2515-3B43-9C0E-B2DE37B08476}" destId="{DB0B6F6F-F949-C24E-9A91-869ADF05CC7C}" srcOrd="1" destOrd="0" presId="urn:microsoft.com/office/officeart/2005/8/layout/hierarchy2"/>
    <dgm:cxn modelId="{89794531-4AD9-8547-9E9D-86C694B64E9F}" type="presParOf" srcId="{DB0B6F6F-F949-C24E-9A91-869ADF05CC7C}" destId="{7346E0A6-BD2F-A346-B957-79805175B668}" srcOrd="0" destOrd="0" presId="urn:microsoft.com/office/officeart/2005/8/layout/hierarchy2"/>
    <dgm:cxn modelId="{7E5BB5F4-6A9A-3B43-82EB-1226B2F89083}" type="presParOf" srcId="{7346E0A6-BD2F-A346-B957-79805175B668}" destId="{7C656E32-9958-D146-A6A7-119EE9DCBCC2}" srcOrd="0" destOrd="0" presId="urn:microsoft.com/office/officeart/2005/8/layout/hierarchy2"/>
    <dgm:cxn modelId="{7BB7F7C6-E02F-7041-8A3F-66304121679F}" type="presParOf" srcId="{DB0B6F6F-F949-C24E-9A91-869ADF05CC7C}" destId="{24B442D6-1587-5A4F-8C6F-228FD5B5D693}" srcOrd="1" destOrd="0" presId="urn:microsoft.com/office/officeart/2005/8/layout/hierarchy2"/>
    <dgm:cxn modelId="{D6263574-FFC1-BF4E-A8E7-CA5EA167F5CE}" type="presParOf" srcId="{24B442D6-1587-5A4F-8C6F-228FD5B5D693}" destId="{D4CF5CEA-71F5-B640-A737-8C9F1FD1F1DE}" srcOrd="0" destOrd="0" presId="urn:microsoft.com/office/officeart/2005/8/layout/hierarchy2"/>
    <dgm:cxn modelId="{79EA03C9-0C8C-684C-92BB-9E199125E101}" type="presParOf" srcId="{24B442D6-1587-5A4F-8C6F-228FD5B5D693}" destId="{5FC45680-573E-1B40-B55B-8A0CF3B3E2D2}" srcOrd="1" destOrd="0" presId="urn:microsoft.com/office/officeart/2005/8/layout/hierarchy2"/>
    <dgm:cxn modelId="{A5F61A54-4209-304D-8FA5-B74D35C86633}" type="presParOf" srcId="{DB0B6F6F-F949-C24E-9A91-869ADF05CC7C}" destId="{0B4A80E1-96DA-6445-9C93-39E74A7204A7}" srcOrd="2" destOrd="0" presId="urn:microsoft.com/office/officeart/2005/8/layout/hierarchy2"/>
    <dgm:cxn modelId="{66701BA4-024F-8A4C-A64B-0BA48FF92AB7}" type="presParOf" srcId="{0B4A80E1-96DA-6445-9C93-39E74A7204A7}" destId="{3B5AC487-0AE9-4A40-BD89-9D5BBCC2B9FA}" srcOrd="0" destOrd="0" presId="urn:microsoft.com/office/officeart/2005/8/layout/hierarchy2"/>
    <dgm:cxn modelId="{A5D69962-2544-B04D-90EA-755BC2C12A78}" type="presParOf" srcId="{DB0B6F6F-F949-C24E-9A91-869ADF05CC7C}" destId="{4FAB53DF-21CC-A445-9711-C60A98297548}" srcOrd="3" destOrd="0" presId="urn:microsoft.com/office/officeart/2005/8/layout/hierarchy2"/>
    <dgm:cxn modelId="{16AA8C42-6602-7B47-8FED-C34EC7D45B64}" type="presParOf" srcId="{4FAB53DF-21CC-A445-9711-C60A98297548}" destId="{343B0A30-E15A-2B4E-9D9D-0EE7ED1C1121}" srcOrd="0" destOrd="0" presId="urn:microsoft.com/office/officeart/2005/8/layout/hierarchy2"/>
    <dgm:cxn modelId="{8801CB9C-6E7E-6140-9ABF-4C192F95DEC6}" type="presParOf" srcId="{4FAB53DF-21CC-A445-9711-C60A98297548}" destId="{AEA6388A-3658-E04B-A06F-427FBB908FAF}"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36BB9-E19E-8F41-9352-EAA8FCFFF4DC}">
      <dsp:nvSpPr>
        <dsp:cNvPr id="0" name=""/>
        <dsp:cNvSpPr/>
      </dsp:nvSpPr>
      <dsp:spPr>
        <a:xfrm>
          <a:off x="1490960" y="1122610"/>
          <a:ext cx="1300757" cy="6503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All Washers</a:t>
          </a:r>
          <a:endParaRPr lang="en-US" sz="2100" kern="1200" dirty="0"/>
        </a:p>
      </dsp:txBody>
      <dsp:txXfrm>
        <a:off x="1510009" y="1141659"/>
        <a:ext cx="1262659" cy="612280"/>
      </dsp:txXfrm>
    </dsp:sp>
    <dsp:sp modelId="{3DBA270A-F6C4-F941-8859-9430B8523409}">
      <dsp:nvSpPr>
        <dsp:cNvPr id="0" name=""/>
        <dsp:cNvSpPr/>
      </dsp:nvSpPr>
      <dsp:spPr>
        <a:xfrm rot="18289469">
          <a:off x="2596314" y="1053617"/>
          <a:ext cx="911110" cy="40429"/>
        </a:xfrm>
        <a:custGeom>
          <a:avLst/>
          <a:gdLst/>
          <a:ahLst/>
          <a:cxnLst/>
          <a:rect l="0" t="0" r="0" b="0"/>
          <a:pathLst>
            <a:path>
              <a:moveTo>
                <a:pt x="0" y="20214"/>
              </a:moveTo>
              <a:lnTo>
                <a:pt x="911110" y="202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29091" y="1051054"/>
        <a:ext cx="45555" cy="45555"/>
      </dsp:txXfrm>
    </dsp:sp>
    <dsp:sp modelId="{CD03B121-C7BA-F64B-B516-46A0A177B9A8}">
      <dsp:nvSpPr>
        <dsp:cNvPr id="0" name=""/>
        <dsp:cNvSpPr/>
      </dsp:nvSpPr>
      <dsp:spPr>
        <a:xfrm>
          <a:off x="3312021" y="374674"/>
          <a:ext cx="1300757" cy="6503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Washers ok</a:t>
          </a:r>
          <a:endParaRPr lang="en-US" sz="2100" kern="1200" dirty="0"/>
        </a:p>
      </dsp:txBody>
      <dsp:txXfrm>
        <a:off x="3331070" y="393723"/>
        <a:ext cx="1262659" cy="612280"/>
      </dsp:txXfrm>
    </dsp:sp>
    <dsp:sp modelId="{BC0E7A85-5896-2F41-B06C-F2B17FAB443A}">
      <dsp:nvSpPr>
        <dsp:cNvPr id="0" name=""/>
        <dsp:cNvSpPr/>
      </dsp:nvSpPr>
      <dsp:spPr>
        <a:xfrm rot="19457599">
          <a:off x="4552552" y="492665"/>
          <a:ext cx="640755" cy="40429"/>
        </a:xfrm>
        <a:custGeom>
          <a:avLst/>
          <a:gdLst/>
          <a:ahLst/>
          <a:cxnLst/>
          <a:rect l="0" t="0" r="0" b="0"/>
          <a:pathLst>
            <a:path>
              <a:moveTo>
                <a:pt x="0" y="20214"/>
              </a:moveTo>
              <a:lnTo>
                <a:pt x="640755" y="202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56911" y="496861"/>
        <a:ext cx="32037" cy="32037"/>
      </dsp:txXfrm>
    </dsp:sp>
    <dsp:sp modelId="{31056FDC-E6AA-1C4C-ADD6-650541E45E91}">
      <dsp:nvSpPr>
        <dsp:cNvPr id="0" name=""/>
        <dsp:cNvSpPr/>
      </dsp:nvSpPr>
      <dsp:spPr>
        <a:xfrm>
          <a:off x="5133082" y="706"/>
          <a:ext cx="1300757" cy="6503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Classified ok</a:t>
          </a:r>
          <a:endParaRPr lang="en-US" sz="2100" kern="1200" dirty="0"/>
        </a:p>
      </dsp:txBody>
      <dsp:txXfrm>
        <a:off x="5152131" y="19755"/>
        <a:ext cx="1262659" cy="612280"/>
      </dsp:txXfrm>
    </dsp:sp>
    <dsp:sp modelId="{516834DF-B797-A246-A1DF-AAF20FFA5243}">
      <dsp:nvSpPr>
        <dsp:cNvPr id="0" name=""/>
        <dsp:cNvSpPr/>
      </dsp:nvSpPr>
      <dsp:spPr>
        <a:xfrm rot="2142401">
          <a:off x="4552552" y="866633"/>
          <a:ext cx="640755" cy="40429"/>
        </a:xfrm>
        <a:custGeom>
          <a:avLst/>
          <a:gdLst/>
          <a:ahLst/>
          <a:cxnLst/>
          <a:rect l="0" t="0" r="0" b="0"/>
          <a:pathLst>
            <a:path>
              <a:moveTo>
                <a:pt x="0" y="20214"/>
              </a:moveTo>
              <a:lnTo>
                <a:pt x="640755" y="202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56911" y="870829"/>
        <a:ext cx="32037" cy="32037"/>
      </dsp:txXfrm>
    </dsp:sp>
    <dsp:sp modelId="{F9F7C7D7-107B-7D4E-BA54-D241122B9CC9}">
      <dsp:nvSpPr>
        <dsp:cNvPr id="0" name=""/>
        <dsp:cNvSpPr/>
      </dsp:nvSpPr>
      <dsp:spPr>
        <a:xfrm>
          <a:off x="5133082" y="748642"/>
          <a:ext cx="1300757" cy="6503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Classified defective</a:t>
          </a:r>
          <a:endParaRPr lang="en-US" sz="2100" kern="1200" dirty="0"/>
        </a:p>
      </dsp:txBody>
      <dsp:txXfrm>
        <a:off x="5152131" y="767691"/>
        <a:ext cx="1262659" cy="612280"/>
      </dsp:txXfrm>
    </dsp:sp>
    <dsp:sp modelId="{2E4DC6F9-84BF-0C43-BA56-E287E45AA50A}">
      <dsp:nvSpPr>
        <dsp:cNvPr id="0" name=""/>
        <dsp:cNvSpPr/>
      </dsp:nvSpPr>
      <dsp:spPr>
        <a:xfrm rot="3310531">
          <a:off x="2596314" y="1801553"/>
          <a:ext cx="911110" cy="40429"/>
        </a:xfrm>
        <a:custGeom>
          <a:avLst/>
          <a:gdLst/>
          <a:ahLst/>
          <a:cxnLst/>
          <a:rect l="0" t="0" r="0" b="0"/>
          <a:pathLst>
            <a:path>
              <a:moveTo>
                <a:pt x="0" y="20214"/>
              </a:moveTo>
              <a:lnTo>
                <a:pt x="911110" y="202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29091" y="1798990"/>
        <a:ext cx="45555" cy="45555"/>
      </dsp:txXfrm>
    </dsp:sp>
    <dsp:sp modelId="{D4545B86-CE22-3C43-8369-9C9333B60F8F}">
      <dsp:nvSpPr>
        <dsp:cNvPr id="0" name=""/>
        <dsp:cNvSpPr/>
      </dsp:nvSpPr>
      <dsp:spPr>
        <a:xfrm>
          <a:off x="3312021" y="1870546"/>
          <a:ext cx="1300757" cy="6503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Washers defective</a:t>
          </a:r>
          <a:endParaRPr lang="en-US" sz="2100" kern="1200" dirty="0"/>
        </a:p>
      </dsp:txBody>
      <dsp:txXfrm>
        <a:off x="3331070" y="1889595"/>
        <a:ext cx="1262659" cy="612280"/>
      </dsp:txXfrm>
    </dsp:sp>
    <dsp:sp modelId="{7346E0A6-BD2F-A346-B957-79805175B668}">
      <dsp:nvSpPr>
        <dsp:cNvPr id="0" name=""/>
        <dsp:cNvSpPr/>
      </dsp:nvSpPr>
      <dsp:spPr>
        <a:xfrm rot="19457599">
          <a:off x="4552552" y="1988536"/>
          <a:ext cx="640755" cy="40429"/>
        </a:xfrm>
        <a:custGeom>
          <a:avLst/>
          <a:gdLst/>
          <a:ahLst/>
          <a:cxnLst/>
          <a:rect l="0" t="0" r="0" b="0"/>
          <a:pathLst>
            <a:path>
              <a:moveTo>
                <a:pt x="0" y="20214"/>
              </a:moveTo>
              <a:lnTo>
                <a:pt x="640755" y="202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56911" y="1992732"/>
        <a:ext cx="32037" cy="32037"/>
      </dsp:txXfrm>
    </dsp:sp>
    <dsp:sp modelId="{D4CF5CEA-71F5-B640-A737-8C9F1FD1F1DE}">
      <dsp:nvSpPr>
        <dsp:cNvPr id="0" name=""/>
        <dsp:cNvSpPr/>
      </dsp:nvSpPr>
      <dsp:spPr>
        <a:xfrm>
          <a:off x="5133082" y="1496578"/>
          <a:ext cx="1300757" cy="6503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Classified defective</a:t>
          </a:r>
          <a:endParaRPr lang="en-US" sz="2100" kern="1200" dirty="0"/>
        </a:p>
      </dsp:txBody>
      <dsp:txXfrm>
        <a:off x="5152131" y="1515627"/>
        <a:ext cx="1262659" cy="612280"/>
      </dsp:txXfrm>
    </dsp:sp>
    <dsp:sp modelId="{0B4A80E1-96DA-6445-9C93-39E74A7204A7}">
      <dsp:nvSpPr>
        <dsp:cNvPr id="0" name=""/>
        <dsp:cNvSpPr/>
      </dsp:nvSpPr>
      <dsp:spPr>
        <a:xfrm rot="2142401">
          <a:off x="4552552" y="2362504"/>
          <a:ext cx="640755" cy="40429"/>
        </a:xfrm>
        <a:custGeom>
          <a:avLst/>
          <a:gdLst/>
          <a:ahLst/>
          <a:cxnLst/>
          <a:rect l="0" t="0" r="0" b="0"/>
          <a:pathLst>
            <a:path>
              <a:moveTo>
                <a:pt x="0" y="20214"/>
              </a:moveTo>
              <a:lnTo>
                <a:pt x="640755" y="202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56911" y="2366700"/>
        <a:ext cx="32037" cy="32037"/>
      </dsp:txXfrm>
    </dsp:sp>
    <dsp:sp modelId="{343B0A30-E15A-2B4E-9D9D-0EE7ED1C1121}">
      <dsp:nvSpPr>
        <dsp:cNvPr id="0" name=""/>
        <dsp:cNvSpPr/>
      </dsp:nvSpPr>
      <dsp:spPr>
        <a:xfrm>
          <a:off x="5133082" y="2244514"/>
          <a:ext cx="1300757" cy="6503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Classified ok</a:t>
          </a:r>
          <a:endParaRPr lang="en-US" sz="2100" kern="1200" dirty="0"/>
        </a:p>
      </dsp:txBody>
      <dsp:txXfrm>
        <a:off x="5152131" y="2263563"/>
        <a:ext cx="1262659" cy="612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36BB9-E19E-8F41-9352-EAA8FCFFF4DC}">
      <dsp:nvSpPr>
        <dsp:cNvPr id="0" name=""/>
        <dsp:cNvSpPr/>
      </dsp:nvSpPr>
      <dsp:spPr>
        <a:xfrm>
          <a:off x="1482476" y="797644"/>
          <a:ext cx="924222" cy="46211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All Washers</a:t>
          </a:r>
          <a:endParaRPr lang="en-US" sz="1500" kern="1200" dirty="0"/>
        </a:p>
      </dsp:txBody>
      <dsp:txXfrm>
        <a:off x="1496011" y="811179"/>
        <a:ext cx="897152" cy="435041"/>
      </dsp:txXfrm>
    </dsp:sp>
    <dsp:sp modelId="{3DBA270A-F6C4-F941-8859-9430B8523409}">
      <dsp:nvSpPr>
        <dsp:cNvPr id="0" name=""/>
        <dsp:cNvSpPr/>
      </dsp:nvSpPr>
      <dsp:spPr>
        <a:xfrm rot="18289469">
          <a:off x="2267859" y="742771"/>
          <a:ext cx="647368" cy="40429"/>
        </a:xfrm>
        <a:custGeom>
          <a:avLst/>
          <a:gdLst/>
          <a:ahLst/>
          <a:cxnLst/>
          <a:rect l="0" t="0" r="0" b="0"/>
          <a:pathLst>
            <a:path>
              <a:moveTo>
                <a:pt x="0" y="20214"/>
              </a:moveTo>
              <a:lnTo>
                <a:pt x="647368" y="202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75359" y="746801"/>
        <a:ext cx="32368" cy="32368"/>
      </dsp:txXfrm>
    </dsp:sp>
    <dsp:sp modelId="{CD03B121-C7BA-F64B-B516-46A0A177B9A8}">
      <dsp:nvSpPr>
        <dsp:cNvPr id="0" name=""/>
        <dsp:cNvSpPr/>
      </dsp:nvSpPr>
      <dsp:spPr>
        <a:xfrm>
          <a:off x="2776388" y="266216"/>
          <a:ext cx="924222" cy="46211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Washers ok</a:t>
          </a:r>
          <a:endParaRPr lang="en-US" sz="1500" kern="1200" dirty="0"/>
        </a:p>
      </dsp:txBody>
      <dsp:txXfrm>
        <a:off x="2789923" y="279751"/>
        <a:ext cx="897152" cy="435041"/>
      </dsp:txXfrm>
    </dsp:sp>
    <dsp:sp modelId="{BC0E7A85-5896-2F41-B06C-F2B17FAB443A}">
      <dsp:nvSpPr>
        <dsp:cNvPr id="0" name=""/>
        <dsp:cNvSpPr/>
      </dsp:nvSpPr>
      <dsp:spPr>
        <a:xfrm rot="19457599">
          <a:off x="3657819" y="344200"/>
          <a:ext cx="455273" cy="40429"/>
        </a:xfrm>
        <a:custGeom>
          <a:avLst/>
          <a:gdLst/>
          <a:ahLst/>
          <a:cxnLst/>
          <a:rect l="0" t="0" r="0" b="0"/>
          <a:pathLst>
            <a:path>
              <a:moveTo>
                <a:pt x="0" y="20214"/>
              </a:moveTo>
              <a:lnTo>
                <a:pt x="455273" y="202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74074" y="353033"/>
        <a:ext cx="22763" cy="22763"/>
      </dsp:txXfrm>
    </dsp:sp>
    <dsp:sp modelId="{31056FDC-E6AA-1C4C-ADD6-650541E45E91}">
      <dsp:nvSpPr>
        <dsp:cNvPr id="0" name=""/>
        <dsp:cNvSpPr/>
      </dsp:nvSpPr>
      <dsp:spPr>
        <a:xfrm>
          <a:off x="4070300" y="502"/>
          <a:ext cx="924222" cy="46211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Classified ok</a:t>
          </a:r>
          <a:endParaRPr lang="en-US" sz="1500" kern="1200" dirty="0"/>
        </a:p>
      </dsp:txBody>
      <dsp:txXfrm>
        <a:off x="4083835" y="14037"/>
        <a:ext cx="897152" cy="435041"/>
      </dsp:txXfrm>
    </dsp:sp>
    <dsp:sp modelId="{516834DF-B797-A246-A1DF-AAF20FFA5243}">
      <dsp:nvSpPr>
        <dsp:cNvPr id="0" name=""/>
        <dsp:cNvSpPr/>
      </dsp:nvSpPr>
      <dsp:spPr>
        <a:xfrm rot="2142401">
          <a:off x="3657819" y="609914"/>
          <a:ext cx="455273" cy="40429"/>
        </a:xfrm>
        <a:custGeom>
          <a:avLst/>
          <a:gdLst/>
          <a:ahLst/>
          <a:cxnLst/>
          <a:rect l="0" t="0" r="0" b="0"/>
          <a:pathLst>
            <a:path>
              <a:moveTo>
                <a:pt x="0" y="20214"/>
              </a:moveTo>
              <a:lnTo>
                <a:pt x="455273" y="202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74074" y="618747"/>
        <a:ext cx="22763" cy="22763"/>
      </dsp:txXfrm>
    </dsp:sp>
    <dsp:sp modelId="{F9F7C7D7-107B-7D4E-BA54-D241122B9CC9}">
      <dsp:nvSpPr>
        <dsp:cNvPr id="0" name=""/>
        <dsp:cNvSpPr/>
      </dsp:nvSpPr>
      <dsp:spPr>
        <a:xfrm>
          <a:off x="4070300" y="531930"/>
          <a:ext cx="924222" cy="46211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Classified defective</a:t>
          </a:r>
          <a:endParaRPr lang="en-US" sz="1500" kern="1200" dirty="0"/>
        </a:p>
      </dsp:txBody>
      <dsp:txXfrm>
        <a:off x="4083835" y="545465"/>
        <a:ext cx="897152" cy="435041"/>
      </dsp:txXfrm>
    </dsp:sp>
    <dsp:sp modelId="{2E4DC6F9-84BF-0C43-BA56-E287E45AA50A}">
      <dsp:nvSpPr>
        <dsp:cNvPr id="0" name=""/>
        <dsp:cNvSpPr/>
      </dsp:nvSpPr>
      <dsp:spPr>
        <a:xfrm rot="3310531">
          <a:off x="2267859" y="1274199"/>
          <a:ext cx="647368" cy="40429"/>
        </a:xfrm>
        <a:custGeom>
          <a:avLst/>
          <a:gdLst/>
          <a:ahLst/>
          <a:cxnLst/>
          <a:rect l="0" t="0" r="0" b="0"/>
          <a:pathLst>
            <a:path>
              <a:moveTo>
                <a:pt x="0" y="20214"/>
              </a:moveTo>
              <a:lnTo>
                <a:pt x="647368" y="202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75359" y="1278229"/>
        <a:ext cx="32368" cy="32368"/>
      </dsp:txXfrm>
    </dsp:sp>
    <dsp:sp modelId="{D4545B86-CE22-3C43-8369-9C9333B60F8F}">
      <dsp:nvSpPr>
        <dsp:cNvPr id="0" name=""/>
        <dsp:cNvSpPr/>
      </dsp:nvSpPr>
      <dsp:spPr>
        <a:xfrm>
          <a:off x="2776388" y="1329072"/>
          <a:ext cx="924222" cy="46211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Washers defective</a:t>
          </a:r>
          <a:endParaRPr lang="en-US" sz="1500" kern="1200" dirty="0"/>
        </a:p>
      </dsp:txBody>
      <dsp:txXfrm>
        <a:off x="2789923" y="1342607"/>
        <a:ext cx="897152" cy="435041"/>
      </dsp:txXfrm>
    </dsp:sp>
    <dsp:sp modelId="{7346E0A6-BD2F-A346-B957-79805175B668}">
      <dsp:nvSpPr>
        <dsp:cNvPr id="0" name=""/>
        <dsp:cNvSpPr/>
      </dsp:nvSpPr>
      <dsp:spPr>
        <a:xfrm rot="19457599">
          <a:off x="3657819" y="1407056"/>
          <a:ext cx="455273" cy="40429"/>
        </a:xfrm>
        <a:custGeom>
          <a:avLst/>
          <a:gdLst/>
          <a:ahLst/>
          <a:cxnLst/>
          <a:rect l="0" t="0" r="0" b="0"/>
          <a:pathLst>
            <a:path>
              <a:moveTo>
                <a:pt x="0" y="20214"/>
              </a:moveTo>
              <a:lnTo>
                <a:pt x="455273" y="202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74074" y="1415889"/>
        <a:ext cx="22763" cy="22763"/>
      </dsp:txXfrm>
    </dsp:sp>
    <dsp:sp modelId="{D4CF5CEA-71F5-B640-A737-8C9F1FD1F1DE}">
      <dsp:nvSpPr>
        <dsp:cNvPr id="0" name=""/>
        <dsp:cNvSpPr/>
      </dsp:nvSpPr>
      <dsp:spPr>
        <a:xfrm>
          <a:off x="4070300" y="1063358"/>
          <a:ext cx="924222" cy="46211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Classified defective</a:t>
          </a:r>
          <a:endParaRPr lang="en-US" sz="1500" kern="1200" dirty="0"/>
        </a:p>
      </dsp:txBody>
      <dsp:txXfrm>
        <a:off x="4083835" y="1076893"/>
        <a:ext cx="897152" cy="435041"/>
      </dsp:txXfrm>
    </dsp:sp>
    <dsp:sp modelId="{0B4A80E1-96DA-6445-9C93-39E74A7204A7}">
      <dsp:nvSpPr>
        <dsp:cNvPr id="0" name=""/>
        <dsp:cNvSpPr/>
      </dsp:nvSpPr>
      <dsp:spPr>
        <a:xfrm rot="2142401">
          <a:off x="3657819" y="1672770"/>
          <a:ext cx="455273" cy="40429"/>
        </a:xfrm>
        <a:custGeom>
          <a:avLst/>
          <a:gdLst/>
          <a:ahLst/>
          <a:cxnLst/>
          <a:rect l="0" t="0" r="0" b="0"/>
          <a:pathLst>
            <a:path>
              <a:moveTo>
                <a:pt x="0" y="20214"/>
              </a:moveTo>
              <a:lnTo>
                <a:pt x="455273" y="202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74074" y="1681603"/>
        <a:ext cx="22763" cy="22763"/>
      </dsp:txXfrm>
    </dsp:sp>
    <dsp:sp modelId="{343B0A30-E15A-2B4E-9D9D-0EE7ED1C1121}">
      <dsp:nvSpPr>
        <dsp:cNvPr id="0" name=""/>
        <dsp:cNvSpPr/>
      </dsp:nvSpPr>
      <dsp:spPr>
        <a:xfrm>
          <a:off x="4070300" y="1594786"/>
          <a:ext cx="924222" cy="46211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Classified ok</a:t>
          </a:r>
          <a:endParaRPr lang="en-US" sz="1500" kern="1200" dirty="0"/>
        </a:p>
      </dsp:txBody>
      <dsp:txXfrm>
        <a:off x="4083835" y="1608321"/>
        <a:ext cx="897152" cy="4350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image" Target="../media/image15.emf"/><Relationship Id="rId2"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3F4389-70AA-4D4E-808C-EF35768F09FA}" type="datetimeFigureOut">
              <a:rPr lang="en-US" smtClean="0"/>
              <a:pPr/>
              <a:t>3/9/16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31C14-ED06-5849-8F5A-CC05261C1E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F4389-70AA-4D4E-808C-EF35768F09FA}" type="datetimeFigureOut">
              <a:rPr lang="en-US" smtClean="0"/>
              <a:pPr/>
              <a:t>3/9/16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31C14-ED06-5849-8F5A-CC05261C1E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F4389-70AA-4D4E-808C-EF35768F09FA}" type="datetimeFigureOut">
              <a:rPr lang="en-US" smtClean="0"/>
              <a:pPr/>
              <a:t>3/9/16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31C14-ED06-5849-8F5A-CC05261C1E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F4389-70AA-4D4E-808C-EF35768F09FA}" type="datetimeFigureOut">
              <a:rPr lang="en-US" smtClean="0"/>
              <a:pPr/>
              <a:t>3/9/16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31C14-ED06-5849-8F5A-CC05261C1E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F4389-70AA-4D4E-808C-EF35768F09FA}" type="datetimeFigureOut">
              <a:rPr lang="en-US" smtClean="0"/>
              <a:pPr/>
              <a:t>3/9/16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31C14-ED06-5849-8F5A-CC05261C1E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3F4389-70AA-4D4E-808C-EF35768F09FA}" type="datetimeFigureOut">
              <a:rPr lang="en-US" smtClean="0"/>
              <a:pPr/>
              <a:t>3/9/16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31C14-ED06-5849-8F5A-CC05261C1E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3F4389-70AA-4D4E-808C-EF35768F09FA}" type="datetimeFigureOut">
              <a:rPr lang="en-US" smtClean="0"/>
              <a:pPr/>
              <a:t>3/9/16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31C14-ED06-5849-8F5A-CC05261C1E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3F4389-70AA-4D4E-808C-EF35768F09FA}" type="datetimeFigureOut">
              <a:rPr lang="en-US" smtClean="0"/>
              <a:pPr/>
              <a:t>3/9/16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31C14-ED06-5849-8F5A-CC05261C1E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F4389-70AA-4D4E-808C-EF35768F09FA}" type="datetimeFigureOut">
              <a:rPr lang="en-US" smtClean="0"/>
              <a:pPr/>
              <a:t>3/9/16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31C14-ED06-5849-8F5A-CC05261C1E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F4389-70AA-4D4E-808C-EF35768F09FA}" type="datetimeFigureOut">
              <a:rPr lang="en-US" smtClean="0"/>
              <a:pPr/>
              <a:t>3/9/16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31C14-ED06-5849-8F5A-CC05261C1E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F4389-70AA-4D4E-808C-EF35768F09FA}" type="datetimeFigureOut">
              <a:rPr lang="en-US" smtClean="0"/>
              <a:pPr/>
              <a:t>3/9/16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31C14-ED06-5849-8F5A-CC05261C1E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F4389-70AA-4D4E-808C-EF35768F09FA}" type="datetimeFigureOut">
              <a:rPr lang="en-US" smtClean="0"/>
              <a:pPr/>
              <a:t>3/9/16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31C14-ED06-5849-8F5A-CC05261C1E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emf"/><Relationship Id="rId5" Type="http://schemas.openxmlformats.org/officeDocument/2006/relationships/oleObject" Target="../embeddings/oleObject2.bin"/><Relationship Id="rId6"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9.emf"/><Relationship Id="rId5" Type="http://schemas.openxmlformats.org/officeDocument/2006/relationships/oleObject" Target="../embeddings/oleObject6.bin"/><Relationship Id="rId6"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5.emf"/><Relationship Id="rId5" Type="http://schemas.openxmlformats.org/officeDocument/2006/relationships/oleObject" Target="../embeddings/oleObject8.bin"/><Relationship Id="rId6" Type="http://schemas.openxmlformats.org/officeDocument/2006/relationships/image" Target="../media/image16.emf"/><Relationship Id="rId7" Type="http://schemas.openxmlformats.org/officeDocument/2006/relationships/oleObject" Target="../embeddings/oleObject9.bin"/><Relationship Id="rId8" Type="http://schemas.openxmlformats.org/officeDocument/2006/relationships/image" Target="../media/image17.emf"/><Relationship Id="rId9" Type="http://schemas.openxmlformats.org/officeDocument/2006/relationships/oleObject" Target="../embeddings/oleObject10.bin"/><Relationship Id="rId10" Type="http://schemas.openxmlformats.org/officeDocument/2006/relationships/image" Target="../media/image18.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microsoft.com/office/2007/relationships/hdphoto" Target="../media/hdphoto3.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7.emf"/><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0" Type="http://schemas.openxmlformats.org/officeDocument/2006/relationships/oleObject" Target="../embeddings/oleObject12.bin"/><Relationship Id="rId11"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microsoft.com/office/2007/relationships/hdphoto" Target="../media/hdphoto4.wd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microsoft.com/office/2007/relationships/hdphoto" Target="../media/hdphoto5.wd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microsoft.com/office/2007/relationships/hdphoto" Target="../media/hdphoto6.wdp"/></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microsoft.com/office/2007/relationships/hdphoto" Target="../media/hdphoto7.wdp"/></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Chapter 5</a:t>
            </a:r>
            <a:endParaRPr lang="en-US" dirty="0"/>
          </a:p>
        </p:txBody>
      </p:sp>
      <p:sp>
        <p:nvSpPr>
          <p:cNvPr id="4" name="Subtitle 3"/>
          <p:cNvSpPr>
            <a:spLocks noGrp="1"/>
          </p:cNvSpPr>
          <p:nvPr>
            <p:ph type="subTitle" idx="1"/>
          </p:nvPr>
        </p:nvSpPr>
        <p:spPr>
          <a:xfrm>
            <a:off x="2760132" y="3886200"/>
            <a:ext cx="3657601" cy="1752600"/>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en-US" dirty="0" smtClean="0"/>
              <a:t>Simulation</a:t>
            </a:r>
          </a:p>
          <a:p>
            <a:r>
              <a:rPr lang="en-US" dirty="0" smtClean="0"/>
              <a:t>Conditional Probability</a:t>
            </a:r>
          </a:p>
          <a:p>
            <a:r>
              <a:rPr lang="en-US" dirty="0" smtClean="0"/>
              <a:t>Venn Diagrams</a:t>
            </a:r>
          </a:p>
          <a:p>
            <a:r>
              <a:rPr lang="en-US" dirty="0" smtClean="0"/>
              <a:t>Tree Diagrams</a:t>
            </a:r>
            <a:endParaRPr lang="en-US" dirty="0"/>
          </a:p>
        </p:txBody>
      </p:sp>
    </p:spTree>
    <p:extLst>
      <p:ext uri="{BB962C8B-B14F-4D97-AF65-F5344CB8AC3E}">
        <p14:creationId xmlns:p14="http://schemas.microsoft.com/office/powerpoint/2010/main" val="5640477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with a 6-sided die</a:t>
            </a:r>
            <a:endParaRPr lang="en-US" dirty="0"/>
          </a:p>
        </p:txBody>
      </p:sp>
      <p:sp>
        <p:nvSpPr>
          <p:cNvPr id="3" name="TextBox 2"/>
          <p:cNvSpPr txBox="1"/>
          <p:nvPr/>
        </p:nvSpPr>
        <p:spPr>
          <a:xfrm>
            <a:off x="457200" y="1638006"/>
            <a:ext cx="7895271" cy="39703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You have 5 drivers and 6 sides of a die.</a:t>
            </a:r>
          </a:p>
          <a:p>
            <a:endParaRPr lang="en-US" dirty="0"/>
          </a:p>
          <a:p>
            <a:r>
              <a:rPr lang="en-US" dirty="0" smtClean="0"/>
              <a:t>Assign Cards:</a:t>
            </a:r>
          </a:p>
          <a:p>
            <a:endParaRPr lang="en-US" dirty="0"/>
          </a:p>
          <a:p>
            <a:r>
              <a:rPr lang="en-US" dirty="0" smtClean="0"/>
              <a:t>Rolling a 1 = Jeff Gordon</a:t>
            </a:r>
          </a:p>
          <a:p>
            <a:r>
              <a:rPr lang="en-US" dirty="0" smtClean="0"/>
              <a:t>Rolling a 2 = Dale Earnhardt </a:t>
            </a:r>
            <a:r>
              <a:rPr lang="en-US" dirty="0" err="1" smtClean="0"/>
              <a:t>Jr</a:t>
            </a:r>
            <a:endParaRPr lang="en-US" dirty="0" smtClean="0"/>
          </a:p>
          <a:p>
            <a:r>
              <a:rPr lang="en-US" dirty="0" smtClean="0"/>
              <a:t>Rolling a 3 = </a:t>
            </a:r>
            <a:r>
              <a:rPr lang="en-US" dirty="0" err="1" smtClean="0"/>
              <a:t>Danica</a:t>
            </a:r>
            <a:r>
              <a:rPr lang="en-US" dirty="0" smtClean="0"/>
              <a:t> Patrick</a:t>
            </a:r>
          </a:p>
          <a:p>
            <a:r>
              <a:rPr lang="en-US" dirty="0" smtClean="0"/>
              <a:t>Rolling a 4 = Tony Stewart</a:t>
            </a:r>
          </a:p>
          <a:p>
            <a:r>
              <a:rPr lang="en-US" dirty="0" smtClean="0"/>
              <a:t>Rolling a 5 = Jimmy Johnson</a:t>
            </a:r>
          </a:p>
          <a:p>
            <a:endParaRPr lang="en-US" dirty="0"/>
          </a:p>
          <a:p>
            <a:r>
              <a:rPr lang="en-US" dirty="0" smtClean="0"/>
              <a:t>If a 6 is rolled we will ignore it and NOT count as a cereal box..</a:t>
            </a:r>
          </a:p>
          <a:p>
            <a:endParaRPr lang="en-US" dirty="0"/>
          </a:p>
          <a:p>
            <a:r>
              <a:rPr lang="en-US" dirty="0" smtClean="0"/>
              <a:t>We will keep rolling until each driver is selected and we will count each roll except for 6’s as cereal boxes purchased.</a:t>
            </a:r>
            <a:endParaRPr lang="en-US" dirty="0"/>
          </a:p>
        </p:txBody>
      </p:sp>
    </p:spTree>
    <p:extLst>
      <p:ext uri="{BB962C8B-B14F-4D97-AF65-F5344CB8AC3E}">
        <p14:creationId xmlns:p14="http://schemas.microsoft.com/office/powerpoint/2010/main" val="6257693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9172"/>
            <a:ext cx="8229600" cy="885644"/>
          </a:xfrm>
        </p:spPr>
        <p:txBody>
          <a:bodyPr>
            <a:noAutofit/>
          </a:bodyPr>
          <a:lstStyle/>
          <a:p>
            <a:r>
              <a:rPr lang="en-US" sz="7200" b="1" dirty="0" smtClean="0">
                <a:solidFill>
                  <a:srgbClr val="FFFF00"/>
                </a:solidFill>
                <a:latin typeface="Futura Condensed"/>
                <a:cs typeface="Futura Condensed"/>
              </a:rPr>
              <a:t>Twitter at Rancho</a:t>
            </a:r>
            <a:endParaRPr lang="en-US" sz="7200" b="1" dirty="0">
              <a:solidFill>
                <a:srgbClr val="FFFF00"/>
              </a:solidFill>
              <a:latin typeface="Futura Condensed"/>
              <a:cs typeface="Futura Condensed"/>
            </a:endParaRPr>
          </a:p>
        </p:txBody>
      </p:sp>
      <p:sp>
        <p:nvSpPr>
          <p:cNvPr id="3" name="TextBox 2"/>
          <p:cNvSpPr txBox="1"/>
          <p:nvPr/>
        </p:nvSpPr>
        <p:spPr>
          <a:xfrm>
            <a:off x="457200" y="1171060"/>
            <a:ext cx="8229600" cy="2585323"/>
          </a:xfrm>
          <a:prstGeom prst="rect">
            <a:avLst/>
          </a:prstGeom>
          <a:noFill/>
        </p:spPr>
        <p:txBody>
          <a:bodyPr wrap="square" rtlCol="0">
            <a:spAutoFit/>
          </a:bodyPr>
          <a:lstStyle/>
          <a:p>
            <a:r>
              <a:rPr lang="en-US" dirty="0" smtClean="0">
                <a:solidFill>
                  <a:srgbClr val="FFFF00"/>
                </a:solidFill>
                <a:latin typeface="Futura"/>
                <a:cs typeface="Futura"/>
              </a:rPr>
              <a:t>According to a recent survey on campus, </a:t>
            </a:r>
            <a:r>
              <a:rPr lang="en-US" dirty="0" smtClean="0">
                <a:solidFill>
                  <a:srgbClr val="FFFF00"/>
                </a:solidFill>
                <a:latin typeface="Futura"/>
                <a:cs typeface="Futura"/>
              </a:rPr>
              <a:t>73</a:t>
            </a:r>
            <a:r>
              <a:rPr lang="en-US" dirty="0" smtClean="0">
                <a:solidFill>
                  <a:srgbClr val="FFFF00"/>
                </a:solidFill>
                <a:latin typeface="Futura"/>
                <a:cs typeface="Futura"/>
              </a:rPr>
              <a:t>% of Rancho students claim that they use twitter regularly. </a:t>
            </a:r>
          </a:p>
          <a:p>
            <a:endParaRPr lang="en-US" dirty="0">
              <a:solidFill>
                <a:srgbClr val="FFFF00"/>
              </a:solidFill>
              <a:latin typeface="Futura"/>
              <a:cs typeface="Futura"/>
            </a:endParaRPr>
          </a:p>
          <a:p>
            <a:r>
              <a:rPr lang="en-US" dirty="0" smtClean="0">
                <a:solidFill>
                  <a:srgbClr val="FFFF00"/>
                </a:solidFill>
                <a:latin typeface="Futura"/>
                <a:cs typeface="Futura"/>
              </a:rPr>
              <a:t>How likely would it be to find 4 or more students that DO NOT use twitter in a random sample of 10 students?</a:t>
            </a:r>
          </a:p>
          <a:p>
            <a:endParaRPr lang="en-US" dirty="0">
              <a:solidFill>
                <a:srgbClr val="FFFF00"/>
              </a:solidFill>
              <a:latin typeface="Futura"/>
              <a:cs typeface="Futura"/>
            </a:endParaRPr>
          </a:p>
          <a:p>
            <a:r>
              <a:rPr lang="en-US" dirty="0" smtClean="0">
                <a:solidFill>
                  <a:srgbClr val="FFFF00"/>
                </a:solidFill>
                <a:latin typeface="Futura"/>
                <a:cs typeface="Futura"/>
              </a:rPr>
              <a:t>Describe how you would use a random digit table to simulate this.</a:t>
            </a:r>
          </a:p>
          <a:p>
            <a:endParaRPr lang="en-US" dirty="0">
              <a:solidFill>
                <a:srgbClr val="FFFF00"/>
              </a:solidFill>
              <a:latin typeface="Futura"/>
              <a:cs typeface="Futura"/>
            </a:endParaRPr>
          </a:p>
          <a:p>
            <a:r>
              <a:rPr lang="en-US" dirty="0" smtClean="0">
                <a:solidFill>
                  <a:srgbClr val="FFFF00"/>
                </a:solidFill>
                <a:latin typeface="Futura"/>
                <a:cs typeface="Futura"/>
              </a:rPr>
              <a:t>Run your simulation 8 times.</a:t>
            </a:r>
            <a:endParaRPr lang="en-US" dirty="0">
              <a:solidFill>
                <a:srgbClr val="FFFF00"/>
              </a:solidFill>
              <a:latin typeface="Futura"/>
              <a:cs typeface="Futura"/>
            </a:endParaRPr>
          </a:p>
        </p:txBody>
      </p:sp>
      <p:sp>
        <p:nvSpPr>
          <p:cNvPr id="4" name="Rectangle 3"/>
          <p:cNvSpPr/>
          <p:nvPr/>
        </p:nvSpPr>
        <p:spPr>
          <a:xfrm>
            <a:off x="188803" y="4107284"/>
            <a:ext cx="8684868" cy="2031325"/>
          </a:xfrm>
          <a:prstGeom prst="rect">
            <a:avLst/>
          </a:prstGeom>
          <a:ln>
            <a:solidFill>
              <a:srgbClr val="FFFF00"/>
            </a:solidFill>
          </a:ln>
        </p:spPr>
        <p:txBody>
          <a:bodyPr wrap="square">
            <a:spAutoFit/>
          </a:bodyPr>
          <a:lstStyle/>
          <a:p>
            <a:r>
              <a:rPr lang="en-US" dirty="0" smtClean="0">
                <a:solidFill>
                  <a:srgbClr val="FFFF00"/>
                </a:solidFill>
                <a:latin typeface="Futura"/>
                <a:cs typeface="Futura"/>
              </a:rPr>
              <a:t>	99154  </a:t>
            </a:r>
            <a:r>
              <a:rPr lang="en-US" dirty="0">
                <a:solidFill>
                  <a:srgbClr val="FFFF00"/>
                </a:solidFill>
                <a:latin typeface="Futura"/>
                <a:cs typeface="Futura"/>
              </a:rPr>
              <a:t>70392  79230  91058  92210  70439  08629  73299  01696  30913</a:t>
            </a:r>
          </a:p>
          <a:p>
            <a:r>
              <a:rPr lang="en-US" dirty="0">
                <a:solidFill>
                  <a:srgbClr val="FFFF00"/>
                </a:solidFill>
                <a:latin typeface="Futura"/>
                <a:cs typeface="Futura"/>
              </a:rPr>
              <a:t> </a:t>
            </a:r>
          </a:p>
          <a:p>
            <a:r>
              <a:rPr lang="en-US" dirty="0">
                <a:solidFill>
                  <a:srgbClr val="FFFF00"/>
                </a:solidFill>
                <a:latin typeface="Futura"/>
                <a:cs typeface="Futura"/>
              </a:rPr>
              <a:t>	12835  60006  78314  96569  67532  68144  28944  26687  49634  88274</a:t>
            </a:r>
          </a:p>
          <a:p>
            <a:r>
              <a:rPr lang="en-US" dirty="0">
                <a:solidFill>
                  <a:srgbClr val="FFFF00"/>
                </a:solidFill>
                <a:latin typeface="Futura"/>
                <a:cs typeface="Futura"/>
              </a:rPr>
              <a:t> </a:t>
            </a:r>
          </a:p>
          <a:p>
            <a:r>
              <a:rPr lang="en-US" dirty="0">
                <a:solidFill>
                  <a:srgbClr val="FFFF00"/>
                </a:solidFill>
                <a:latin typeface="Futura"/>
                <a:cs typeface="Futura"/>
              </a:rPr>
              <a:t>	42036  16052  09827  21725  89404  63870  33212  74379  71355  </a:t>
            </a:r>
            <a:r>
              <a:rPr lang="en-US" dirty="0" smtClean="0">
                <a:solidFill>
                  <a:srgbClr val="FFFF00"/>
                </a:solidFill>
                <a:latin typeface="Futura"/>
                <a:cs typeface="Futura"/>
              </a:rPr>
              <a:t>32281</a:t>
            </a:r>
          </a:p>
          <a:p>
            <a:endParaRPr lang="en-US" dirty="0">
              <a:solidFill>
                <a:srgbClr val="FFFF00"/>
              </a:solidFill>
              <a:latin typeface="Futura"/>
              <a:cs typeface="Futura"/>
            </a:endParaRPr>
          </a:p>
          <a:p>
            <a:r>
              <a:rPr lang="en-US" dirty="0" smtClean="0">
                <a:solidFill>
                  <a:srgbClr val="FFFF00"/>
                </a:solidFill>
                <a:latin typeface="Futura"/>
                <a:cs typeface="Futura"/>
              </a:rPr>
              <a:t>	86004  14817  46965  63606  87422  63593  92501  80995  98607 16439</a:t>
            </a:r>
            <a:endParaRPr lang="en-US" dirty="0">
              <a:solidFill>
                <a:srgbClr val="FFFF00"/>
              </a:solidFill>
              <a:latin typeface="Futura"/>
              <a:cs typeface="Futura"/>
            </a:endParaRPr>
          </a:p>
        </p:txBody>
      </p:sp>
    </p:spTree>
    <p:extLst>
      <p:ext uri="{BB962C8B-B14F-4D97-AF65-F5344CB8AC3E}">
        <p14:creationId xmlns:p14="http://schemas.microsoft.com/office/powerpoint/2010/main" val="30659295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9172"/>
            <a:ext cx="8229600" cy="885644"/>
          </a:xfrm>
        </p:spPr>
        <p:txBody>
          <a:bodyPr>
            <a:noAutofit/>
          </a:bodyPr>
          <a:lstStyle/>
          <a:p>
            <a:r>
              <a:rPr lang="en-US" sz="7200" b="1" dirty="0" smtClean="0">
                <a:solidFill>
                  <a:srgbClr val="FFFF00"/>
                </a:solidFill>
                <a:latin typeface="Futura Condensed"/>
                <a:cs typeface="Futura Condensed"/>
              </a:rPr>
              <a:t>Twitter at Rancho</a:t>
            </a:r>
            <a:endParaRPr lang="en-US" sz="7200" b="1" dirty="0">
              <a:solidFill>
                <a:srgbClr val="FFFF00"/>
              </a:solidFill>
              <a:latin typeface="Futura Condensed"/>
              <a:cs typeface="Futura Condensed"/>
            </a:endParaRPr>
          </a:p>
        </p:txBody>
      </p:sp>
      <p:sp>
        <p:nvSpPr>
          <p:cNvPr id="3" name="TextBox 2"/>
          <p:cNvSpPr txBox="1"/>
          <p:nvPr/>
        </p:nvSpPr>
        <p:spPr>
          <a:xfrm>
            <a:off x="457200" y="1171060"/>
            <a:ext cx="8229600" cy="2585323"/>
          </a:xfrm>
          <a:prstGeom prst="rect">
            <a:avLst/>
          </a:prstGeom>
          <a:noFill/>
        </p:spPr>
        <p:txBody>
          <a:bodyPr wrap="square" rtlCol="0">
            <a:spAutoFit/>
          </a:bodyPr>
          <a:lstStyle/>
          <a:p>
            <a:r>
              <a:rPr lang="en-US" dirty="0" smtClean="0">
                <a:solidFill>
                  <a:srgbClr val="FFFF00"/>
                </a:solidFill>
                <a:latin typeface="Futura"/>
                <a:cs typeface="Futura"/>
              </a:rPr>
              <a:t>According to a recent survey on campus, </a:t>
            </a:r>
            <a:r>
              <a:rPr lang="en-US" dirty="0">
                <a:solidFill>
                  <a:srgbClr val="FFFF00"/>
                </a:solidFill>
                <a:latin typeface="Futura"/>
                <a:cs typeface="Futura"/>
              </a:rPr>
              <a:t>6</a:t>
            </a:r>
            <a:r>
              <a:rPr lang="en-US" dirty="0" smtClean="0">
                <a:solidFill>
                  <a:srgbClr val="FFFF00"/>
                </a:solidFill>
                <a:latin typeface="Futura"/>
                <a:cs typeface="Futura"/>
              </a:rPr>
              <a:t>3</a:t>
            </a:r>
            <a:r>
              <a:rPr lang="en-US" dirty="0" smtClean="0">
                <a:solidFill>
                  <a:srgbClr val="FFFF00"/>
                </a:solidFill>
                <a:latin typeface="Futura"/>
                <a:cs typeface="Futura"/>
              </a:rPr>
              <a:t>% of Rancho students claim that they use twitter regularly. </a:t>
            </a:r>
          </a:p>
          <a:p>
            <a:endParaRPr lang="en-US" dirty="0">
              <a:solidFill>
                <a:srgbClr val="FFFF00"/>
              </a:solidFill>
              <a:latin typeface="Futura"/>
              <a:cs typeface="Futura"/>
            </a:endParaRPr>
          </a:p>
          <a:p>
            <a:r>
              <a:rPr lang="en-US" dirty="0" smtClean="0">
                <a:solidFill>
                  <a:srgbClr val="FFFF00"/>
                </a:solidFill>
                <a:latin typeface="Futura"/>
                <a:cs typeface="Futura"/>
              </a:rPr>
              <a:t>How likely would it be to find 4 or more students that DO NOT use twitter in a random sample of 10 students?</a:t>
            </a:r>
          </a:p>
          <a:p>
            <a:endParaRPr lang="en-US" dirty="0">
              <a:solidFill>
                <a:srgbClr val="FFFF00"/>
              </a:solidFill>
              <a:latin typeface="Futura"/>
              <a:cs typeface="Futura"/>
            </a:endParaRPr>
          </a:p>
          <a:p>
            <a:r>
              <a:rPr lang="en-US" dirty="0" smtClean="0">
                <a:solidFill>
                  <a:srgbClr val="FFFF00"/>
                </a:solidFill>
                <a:latin typeface="Futura"/>
                <a:cs typeface="Futura"/>
              </a:rPr>
              <a:t>Describe how you would use a random digit table to simulate this.</a:t>
            </a:r>
          </a:p>
          <a:p>
            <a:endParaRPr lang="en-US" dirty="0">
              <a:solidFill>
                <a:srgbClr val="FFFF00"/>
              </a:solidFill>
              <a:latin typeface="Futura"/>
              <a:cs typeface="Futura"/>
            </a:endParaRPr>
          </a:p>
          <a:p>
            <a:r>
              <a:rPr lang="en-US" dirty="0" smtClean="0">
                <a:solidFill>
                  <a:srgbClr val="FFFF00"/>
                </a:solidFill>
                <a:latin typeface="Futura"/>
                <a:cs typeface="Futura"/>
              </a:rPr>
              <a:t>Run your simulation 8 times.</a:t>
            </a:r>
            <a:endParaRPr lang="en-US" dirty="0">
              <a:solidFill>
                <a:srgbClr val="FFFF00"/>
              </a:solidFill>
              <a:latin typeface="Futura"/>
              <a:cs typeface="Futura"/>
            </a:endParaRPr>
          </a:p>
        </p:txBody>
      </p:sp>
      <p:sp>
        <p:nvSpPr>
          <p:cNvPr id="4" name="Rectangle 3"/>
          <p:cNvSpPr/>
          <p:nvPr/>
        </p:nvSpPr>
        <p:spPr>
          <a:xfrm>
            <a:off x="188803" y="4107284"/>
            <a:ext cx="8684868" cy="2031325"/>
          </a:xfrm>
          <a:prstGeom prst="rect">
            <a:avLst/>
          </a:prstGeom>
          <a:ln>
            <a:solidFill>
              <a:srgbClr val="FFFF00"/>
            </a:solidFill>
          </a:ln>
        </p:spPr>
        <p:txBody>
          <a:bodyPr wrap="square">
            <a:spAutoFit/>
          </a:bodyPr>
          <a:lstStyle/>
          <a:p>
            <a:r>
              <a:rPr lang="en-US" dirty="0" smtClean="0">
                <a:solidFill>
                  <a:srgbClr val="FFFF00"/>
                </a:solidFill>
                <a:latin typeface="Futura"/>
                <a:cs typeface="Futura"/>
              </a:rPr>
              <a:t>	99154  </a:t>
            </a:r>
            <a:r>
              <a:rPr lang="en-US" dirty="0">
                <a:solidFill>
                  <a:srgbClr val="FFFF00"/>
                </a:solidFill>
                <a:latin typeface="Futura"/>
                <a:cs typeface="Futura"/>
              </a:rPr>
              <a:t>70392  79230  91058  92210  70439  08629  73299  01696  30913</a:t>
            </a:r>
          </a:p>
          <a:p>
            <a:r>
              <a:rPr lang="en-US" dirty="0">
                <a:solidFill>
                  <a:srgbClr val="FFFF00"/>
                </a:solidFill>
                <a:latin typeface="Futura"/>
                <a:cs typeface="Futura"/>
              </a:rPr>
              <a:t> </a:t>
            </a:r>
          </a:p>
          <a:p>
            <a:r>
              <a:rPr lang="en-US" dirty="0">
                <a:solidFill>
                  <a:srgbClr val="FFFF00"/>
                </a:solidFill>
                <a:latin typeface="Futura"/>
                <a:cs typeface="Futura"/>
              </a:rPr>
              <a:t>	12835  60006  78314  96569  67532  68144  28944  26687  49634  88274</a:t>
            </a:r>
          </a:p>
          <a:p>
            <a:r>
              <a:rPr lang="en-US" dirty="0">
                <a:solidFill>
                  <a:srgbClr val="FFFF00"/>
                </a:solidFill>
                <a:latin typeface="Futura"/>
                <a:cs typeface="Futura"/>
              </a:rPr>
              <a:t> </a:t>
            </a:r>
          </a:p>
          <a:p>
            <a:r>
              <a:rPr lang="en-US" dirty="0">
                <a:solidFill>
                  <a:srgbClr val="FFFF00"/>
                </a:solidFill>
                <a:latin typeface="Futura"/>
                <a:cs typeface="Futura"/>
              </a:rPr>
              <a:t>	42036  16052  09827  21725  89404  63870  33212  74379  71355  </a:t>
            </a:r>
            <a:r>
              <a:rPr lang="en-US" dirty="0" smtClean="0">
                <a:solidFill>
                  <a:srgbClr val="FFFF00"/>
                </a:solidFill>
                <a:latin typeface="Futura"/>
                <a:cs typeface="Futura"/>
              </a:rPr>
              <a:t>32281</a:t>
            </a:r>
          </a:p>
          <a:p>
            <a:endParaRPr lang="en-US" dirty="0">
              <a:solidFill>
                <a:srgbClr val="FFFF00"/>
              </a:solidFill>
              <a:latin typeface="Futura"/>
              <a:cs typeface="Futura"/>
            </a:endParaRPr>
          </a:p>
          <a:p>
            <a:r>
              <a:rPr lang="en-US" dirty="0" smtClean="0">
                <a:solidFill>
                  <a:srgbClr val="FFFF00"/>
                </a:solidFill>
                <a:latin typeface="Futura"/>
                <a:cs typeface="Futura"/>
              </a:rPr>
              <a:t>	86004  14817  46965  63606  87422  63593  92501  80995  98607 16439</a:t>
            </a:r>
            <a:endParaRPr lang="en-US" dirty="0">
              <a:solidFill>
                <a:srgbClr val="FFFF00"/>
              </a:solidFill>
              <a:latin typeface="Futura"/>
              <a:cs typeface="Futura"/>
            </a:endParaRPr>
          </a:p>
        </p:txBody>
      </p:sp>
    </p:spTree>
    <p:extLst>
      <p:ext uri="{BB962C8B-B14F-4D97-AF65-F5344CB8AC3E}">
        <p14:creationId xmlns:p14="http://schemas.microsoft.com/office/powerpoint/2010/main" val="37232696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9172"/>
            <a:ext cx="8229600" cy="885644"/>
          </a:xfrm>
        </p:spPr>
        <p:txBody>
          <a:bodyPr>
            <a:noAutofit/>
          </a:bodyPr>
          <a:lstStyle/>
          <a:p>
            <a:r>
              <a:rPr lang="en-US" sz="7200" b="1" dirty="0" smtClean="0">
                <a:solidFill>
                  <a:srgbClr val="FFFF00"/>
                </a:solidFill>
                <a:latin typeface="Futura Condensed"/>
                <a:cs typeface="Futura Condensed"/>
              </a:rPr>
              <a:t>Twitter at Rancho</a:t>
            </a:r>
            <a:endParaRPr lang="en-US" sz="7200" b="1" dirty="0">
              <a:solidFill>
                <a:srgbClr val="FFFF00"/>
              </a:solidFill>
              <a:latin typeface="Futura Condensed"/>
              <a:cs typeface="Futura Condensed"/>
            </a:endParaRPr>
          </a:p>
        </p:txBody>
      </p:sp>
      <p:sp>
        <p:nvSpPr>
          <p:cNvPr id="3" name="TextBox 2"/>
          <p:cNvSpPr txBox="1"/>
          <p:nvPr/>
        </p:nvSpPr>
        <p:spPr>
          <a:xfrm>
            <a:off x="457200" y="1171060"/>
            <a:ext cx="8229600" cy="2585323"/>
          </a:xfrm>
          <a:prstGeom prst="rect">
            <a:avLst/>
          </a:prstGeom>
          <a:noFill/>
        </p:spPr>
        <p:txBody>
          <a:bodyPr wrap="square" rtlCol="0">
            <a:spAutoFit/>
          </a:bodyPr>
          <a:lstStyle/>
          <a:p>
            <a:r>
              <a:rPr lang="en-US" dirty="0" smtClean="0">
                <a:solidFill>
                  <a:srgbClr val="FFFF00"/>
                </a:solidFill>
                <a:latin typeface="Futura"/>
                <a:cs typeface="Futura"/>
              </a:rPr>
              <a:t>According to a recent survey on campus, </a:t>
            </a:r>
            <a:r>
              <a:rPr lang="en-US" dirty="0" smtClean="0">
                <a:solidFill>
                  <a:srgbClr val="FFFF00"/>
                </a:solidFill>
                <a:latin typeface="Futura"/>
                <a:cs typeface="Futura"/>
              </a:rPr>
              <a:t>6</a:t>
            </a:r>
            <a:r>
              <a:rPr lang="en-US" dirty="0">
                <a:solidFill>
                  <a:srgbClr val="FFFF00"/>
                </a:solidFill>
                <a:latin typeface="Futura"/>
                <a:cs typeface="Futura"/>
              </a:rPr>
              <a:t>7</a:t>
            </a:r>
            <a:r>
              <a:rPr lang="en-US" dirty="0" smtClean="0">
                <a:solidFill>
                  <a:srgbClr val="FFFF00"/>
                </a:solidFill>
                <a:latin typeface="Futura"/>
                <a:cs typeface="Futura"/>
              </a:rPr>
              <a:t>% </a:t>
            </a:r>
            <a:r>
              <a:rPr lang="en-US" dirty="0" smtClean="0">
                <a:solidFill>
                  <a:srgbClr val="FFFF00"/>
                </a:solidFill>
                <a:latin typeface="Futura"/>
                <a:cs typeface="Futura"/>
              </a:rPr>
              <a:t>of Rancho students claim that they use twitter regularly. </a:t>
            </a:r>
          </a:p>
          <a:p>
            <a:endParaRPr lang="en-US" dirty="0">
              <a:solidFill>
                <a:srgbClr val="FFFF00"/>
              </a:solidFill>
              <a:latin typeface="Futura"/>
              <a:cs typeface="Futura"/>
            </a:endParaRPr>
          </a:p>
          <a:p>
            <a:r>
              <a:rPr lang="en-US" dirty="0" smtClean="0">
                <a:solidFill>
                  <a:srgbClr val="FFFF00"/>
                </a:solidFill>
                <a:latin typeface="Futura"/>
                <a:cs typeface="Futura"/>
              </a:rPr>
              <a:t>How likely would it be to find 4 or more students that DO NOT use twitter in a random sample of 10 students?</a:t>
            </a:r>
          </a:p>
          <a:p>
            <a:endParaRPr lang="en-US" dirty="0">
              <a:solidFill>
                <a:srgbClr val="FFFF00"/>
              </a:solidFill>
              <a:latin typeface="Futura"/>
              <a:cs typeface="Futura"/>
            </a:endParaRPr>
          </a:p>
          <a:p>
            <a:r>
              <a:rPr lang="en-US" dirty="0" smtClean="0">
                <a:solidFill>
                  <a:srgbClr val="FFFF00"/>
                </a:solidFill>
                <a:latin typeface="Futura"/>
                <a:cs typeface="Futura"/>
              </a:rPr>
              <a:t>Describe how you would use a random digit table to simulate this.</a:t>
            </a:r>
          </a:p>
          <a:p>
            <a:endParaRPr lang="en-US" dirty="0">
              <a:solidFill>
                <a:srgbClr val="FFFF00"/>
              </a:solidFill>
              <a:latin typeface="Futura"/>
              <a:cs typeface="Futura"/>
            </a:endParaRPr>
          </a:p>
          <a:p>
            <a:r>
              <a:rPr lang="en-US" dirty="0" smtClean="0">
                <a:solidFill>
                  <a:srgbClr val="FFFF00"/>
                </a:solidFill>
                <a:latin typeface="Futura"/>
                <a:cs typeface="Futura"/>
              </a:rPr>
              <a:t>Run your simulation 8 times.</a:t>
            </a:r>
            <a:endParaRPr lang="en-US" dirty="0">
              <a:solidFill>
                <a:srgbClr val="FFFF00"/>
              </a:solidFill>
              <a:latin typeface="Futura"/>
              <a:cs typeface="Futura"/>
            </a:endParaRPr>
          </a:p>
        </p:txBody>
      </p:sp>
      <p:sp>
        <p:nvSpPr>
          <p:cNvPr id="4" name="Rectangle 3"/>
          <p:cNvSpPr/>
          <p:nvPr/>
        </p:nvSpPr>
        <p:spPr>
          <a:xfrm>
            <a:off x="188803" y="4107284"/>
            <a:ext cx="8684868" cy="2031325"/>
          </a:xfrm>
          <a:prstGeom prst="rect">
            <a:avLst/>
          </a:prstGeom>
          <a:ln>
            <a:solidFill>
              <a:srgbClr val="FFFF00"/>
            </a:solidFill>
          </a:ln>
        </p:spPr>
        <p:txBody>
          <a:bodyPr wrap="square">
            <a:spAutoFit/>
          </a:bodyPr>
          <a:lstStyle/>
          <a:p>
            <a:r>
              <a:rPr lang="en-US" dirty="0" smtClean="0">
                <a:solidFill>
                  <a:srgbClr val="FFFF00"/>
                </a:solidFill>
                <a:latin typeface="Futura"/>
                <a:cs typeface="Futura"/>
              </a:rPr>
              <a:t>	99154  </a:t>
            </a:r>
            <a:r>
              <a:rPr lang="en-US" dirty="0">
                <a:solidFill>
                  <a:srgbClr val="FFFF00"/>
                </a:solidFill>
                <a:latin typeface="Futura"/>
                <a:cs typeface="Futura"/>
              </a:rPr>
              <a:t>70392  79230  91058  92210  70439  08629  73299  01696  30913</a:t>
            </a:r>
          </a:p>
          <a:p>
            <a:r>
              <a:rPr lang="en-US" dirty="0">
                <a:solidFill>
                  <a:srgbClr val="FFFF00"/>
                </a:solidFill>
                <a:latin typeface="Futura"/>
                <a:cs typeface="Futura"/>
              </a:rPr>
              <a:t> </a:t>
            </a:r>
          </a:p>
          <a:p>
            <a:r>
              <a:rPr lang="en-US" dirty="0">
                <a:solidFill>
                  <a:srgbClr val="FFFF00"/>
                </a:solidFill>
                <a:latin typeface="Futura"/>
                <a:cs typeface="Futura"/>
              </a:rPr>
              <a:t>	12835  60006  78314  96569  67532  68144  28944  26687  49634  88274</a:t>
            </a:r>
          </a:p>
          <a:p>
            <a:r>
              <a:rPr lang="en-US" dirty="0">
                <a:solidFill>
                  <a:srgbClr val="FFFF00"/>
                </a:solidFill>
                <a:latin typeface="Futura"/>
                <a:cs typeface="Futura"/>
              </a:rPr>
              <a:t> </a:t>
            </a:r>
          </a:p>
          <a:p>
            <a:r>
              <a:rPr lang="en-US" dirty="0">
                <a:solidFill>
                  <a:srgbClr val="FFFF00"/>
                </a:solidFill>
                <a:latin typeface="Futura"/>
                <a:cs typeface="Futura"/>
              </a:rPr>
              <a:t>	42036  16052  09827  21725  89404  63870  33212  74379  71355  </a:t>
            </a:r>
            <a:r>
              <a:rPr lang="en-US" dirty="0" smtClean="0">
                <a:solidFill>
                  <a:srgbClr val="FFFF00"/>
                </a:solidFill>
                <a:latin typeface="Futura"/>
                <a:cs typeface="Futura"/>
              </a:rPr>
              <a:t>32281</a:t>
            </a:r>
          </a:p>
          <a:p>
            <a:endParaRPr lang="en-US" dirty="0">
              <a:solidFill>
                <a:srgbClr val="FFFF00"/>
              </a:solidFill>
              <a:latin typeface="Futura"/>
              <a:cs typeface="Futura"/>
            </a:endParaRPr>
          </a:p>
          <a:p>
            <a:r>
              <a:rPr lang="en-US" dirty="0" smtClean="0">
                <a:solidFill>
                  <a:srgbClr val="FFFF00"/>
                </a:solidFill>
                <a:latin typeface="Futura"/>
                <a:cs typeface="Futura"/>
              </a:rPr>
              <a:t>	86004  14817  46965  63606  87422  63593  92501  80995  98607 16439</a:t>
            </a:r>
            <a:endParaRPr lang="en-US" dirty="0">
              <a:solidFill>
                <a:srgbClr val="FFFF00"/>
              </a:solidFill>
              <a:latin typeface="Futura"/>
              <a:cs typeface="Futura"/>
            </a:endParaRPr>
          </a:p>
        </p:txBody>
      </p:sp>
    </p:spTree>
    <p:extLst>
      <p:ext uri="{BB962C8B-B14F-4D97-AF65-F5344CB8AC3E}">
        <p14:creationId xmlns:p14="http://schemas.microsoft.com/office/powerpoint/2010/main" val="33795746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Conditional Probability Formulas</a:t>
            </a:r>
            <a:endParaRPr lang="en-US" dirty="0"/>
          </a:p>
        </p:txBody>
      </p:sp>
      <p:graphicFrame>
        <p:nvGraphicFramePr>
          <p:cNvPr id="6" name="Object 5"/>
          <p:cNvGraphicFramePr>
            <a:graphicFrameLocks noChangeAspect="1"/>
          </p:cNvGraphicFramePr>
          <p:nvPr/>
        </p:nvGraphicFramePr>
        <p:xfrm>
          <a:off x="3937000" y="3270250"/>
          <a:ext cx="1270000" cy="317500"/>
        </p:xfrm>
        <a:graphic>
          <a:graphicData uri="http://schemas.openxmlformats.org/presentationml/2006/ole">
            <mc:AlternateContent xmlns:mc="http://schemas.openxmlformats.org/markup-compatibility/2006">
              <mc:Choice xmlns:v="urn:schemas-microsoft-com:vml" Requires="v">
                <p:oleObj spid="_x0000_s1132" name="Equation" r:id="rId3" imgW="101600" imgH="177800" progId="Equation.3">
                  <p:embed/>
                </p:oleObj>
              </mc:Choice>
              <mc:Fallback>
                <p:oleObj name="Equation" r:id="rId3" imgW="1016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0" y="3270250"/>
                        <a:ext cx="1270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457200" y="2378381"/>
          <a:ext cx="4151587" cy="3435797"/>
        </p:xfrm>
        <a:graphic>
          <a:graphicData uri="http://schemas.openxmlformats.org/presentationml/2006/ole">
            <mc:AlternateContent xmlns:mc="http://schemas.openxmlformats.org/markup-compatibility/2006">
              <mc:Choice xmlns:v="urn:schemas-microsoft-com:vml" Requires="v">
                <p:oleObj spid="_x0000_s1133" name="Equation" r:id="rId5" imgW="1104900" imgH="914400" progId="Equation.3">
                  <p:embed/>
                </p:oleObj>
              </mc:Choice>
              <mc:Fallback>
                <p:oleObj name="Equation" r:id="rId5" imgW="110490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378381"/>
                        <a:ext cx="4151587" cy="3435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698513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Conditional Probability Formulas</a:t>
            </a:r>
            <a:endParaRPr lang="en-US" dirty="0"/>
          </a:p>
        </p:txBody>
      </p:sp>
      <p:graphicFrame>
        <p:nvGraphicFramePr>
          <p:cNvPr id="14341" name="Object 5"/>
          <p:cNvGraphicFramePr>
            <a:graphicFrameLocks noChangeAspect="1"/>
          </p:cNvGraphicFramePr>
          <p:nvPr/>
        </p:nvGraphicFramePr>
        <p:xfrm>
          <a:off x="169707" y="2094986"/>
          <a:ext cx="9062345" cy="3366014"/>
        </p:xfrm>
        <a:graphic>
          <a:graphicData uri="http://schemas.openxmlformats.org/presentationml/2006/ole">
            <mc:AlternateContent xmlns:mc="http://schemas.openxmlformats.org/markup-compatibility/2006">
              <mc:Choice xmlns:v="urn:schemas-microsoft-com:vml" Requires="v">
                <p:oleObj spid="_x0000_s23615" name="Equation" r:id="rId3" imgW="2222500" imgH="825500" progId="Equation.3">
                  <p:embed/>
                </p:oleObj>
              </mc:Choice>
              <mc:Fallback>
                <p:oleObj name="Equation" r:id="rId3" imgW="2222500" imgH="825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07" y="2094986"/>
                        <a:ext cx="9062345" cy="3366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70968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Independent Events</a:t>
            </a:r>
            <a:endParaRPr lang="en-US" dirty="0"/>
          </a:p>
        </p:txBody>
      </p:sp>
      <p:sp>
        <p:nvSpPr>
          <p:cNvPr id="5" name="TextBox 4"/>
          <p:cNvSpPr txBox="1"/>
          <p:nvPr/>
        </p:nvSpPr>
        <p:spPr>
          <a:xfrm>
            <a:off x="1068354" y="2459004"/>
            <a:ext cx="7277691" cy="369332"/>
          </a:xfrm>
          <a:prstGeom prst="rect">
            <a:avLst/>
          </a:prstGeom>
          <a:noFill/>
        </p:spPr>
        <p:txBody>
          <a:bodyPr wrap="none" rtlCol="0">
            <a:spAutoFit/>
          </a:bodyPr>
          <a:lstStyle/>
          <a:p>
            <a:r>
              <a:rPr lang="en-US" dirty="0" smtClean="0"/>
              <a:t>If 2 events A and B have no effect on each other then they are independent.</a:t>
            </a:r>
          </a:p>
        </p:txBody>
      </p:sp>
      <p:sp>
        <p:nvSpPr>
          <p:cNvPr id="7" name="TextBox 6"/>
          <p:cNvSpPr txBox="1"/>
          <p:nvPr/>
        </p:nvSpPr>
        <p:spPr>
          <a:xfrm>
            <a:off x="2656645" y="3500575"/>
            <a:ext cx="3238349" cy="369332"/>
          </a:xfrm>
          <a:prstGeom prst="rect">
            <a:avLst/>
          </a:prstGeom>
          <a:noFill/>
        </p:spPr>
        <p:txBody>
          <a:bodyPr wrap="none" rtlCol="0">
            <a:spAutoFit/>
          </a:bodyPr>
          <a:lstStyle/>
          <a:p>
            <a:r>
              <a:rPr lang="en-US" dirty="0" smtClean="0"/>
              <a:t>If A and B are independent then: </a:t>
            </a:r>
            <a:endParaRPr lang="en-US" dirty="0"/>
          </a:p>
        </p:txBody>
      </p:sp>
      <p:graphicFrame>
        <p:nvGraphicFramePr>
          <p:cNvPr id="15366" name="Object 6"/>
          <p:cNvGraphicFramePr>
            <a:graphicFrameLocks noChangeAspect="1"/>
          </p:cNvGraphicFramePr>
          <p:nvPr/>
        </p:nvGraphicFramePr>
        <p:xfrm>
          <a:off x="1890596" y="4239239"/>
          <a:ext cx="5257800" cy="2336800"/>
        </p:xfrm>
        <a:graphic>
          <a:graphicData uri="http://schemas.openxmlformats.org/presentationml/2006/ole">
            <mc:AlternateContent xmlns:mc="http://schemas.openxmlformats.org/markup-compatibility/2006">
              <mc:Choice xmlns:v="urn:schemas-microsoft-com:vml" Requires="v">
                <p:oleObj spid="_x0000_s24639" name="Equation" r:id="rId3" imgW="1371600" imgH="609600" progId="Equation.3">
                  <p:embed/>
                </p:oleObj>
              </mc:Choice>
              <mc:Fallback>
                <p:oleObj name="Equation" r:id="rId3" imgW="1371600" imgH="60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596" y="4239239"/>
                        <a:ext cx="5257800" cy="233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949258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Mutually Exclusive</a:t>
            </a:r>
            <a:endParaRPr lang="en-US" dirty="0"/>
          </a:p>
        </p:txBody>
      </p:sp>
      <p:sp>
        <p:nvSpPr>
          <p:cNvPr id="5" name="TextBox 4"/>
          <p:cNvSpPr txBox="1"/>
          <p:nvPr/>
        </p:nvSpPr>
        <p:spPr>
          <a:xfrm>
            <a:off x="457200" y="2228171"/>
            <a:ext cx="8420692" cy="461665"/>
          </a:xfrm>
          <a:prstGeom prst="rect">
            <a:avLst/>
          </a:prstGeom>
          <a:noFill/>
        </p:spPr>
        <p:txBody>
          <a:bodyPr wrap="square" rtlCol="0">
            <a:spAutoFit/>
          </a:bodyPr>
          <a:lstStyle/>
          <a:p>
            <a:r>
              <a:rPr lang="en-US" sz="2400" dirty="0" smtClean="0"/>
              <a:t>Mutually Exclusive events mean that A and B </a:t>
            </a:r>
            <a:r>
              <a:rPr lang="en-US" sz="2400" b="1" dirty="0" smtClean="0"/>
              <a:t>cannot</a:t>
            </a:r>
            <a:r>
              <a:rPr lang="en-US" sz="2400" dirty="0" smtClean="0"/>
              <a:t> both happen.</a:t>
            </a:r>
          </a:p>
        </p:txBody>
      </p:sp>
      <p:graphicFrame>
        <p:nvGraphicFramePr>
          <p:cNvPr id="8" name="Object 7"/>
          <p:cNvGraphicFramePr>
            <a:graphicFrameLocks noChangeAspect="1"/>
          </p:cNvGraphicFramePr>
          <p:nvPr/>
        </p:nvGraphicFramePr>
        <p:xfrm>
          <a:off x="3937000" y="3270250"/>
          <a:ext cx="1270000" cy="317500"/>
        </p:xfrm>
        <a:graphic>
          <a:graphicData uri="http://schemas.openxmlformats.org/presentationml/2006/ole">
            <mc:AlternateContent xmlns:mc="http://schemas.openxmlformats.org/markup-compatibility/2006">
              <mc:Choice xmlns:v="urn:schemas-microsoft-com:vml" Requires="v">
                <p:oleObj spid="_x0000_s25708" name="Equation" r:id="rId3" imgW="101600" imgH="177800" progId="Equation.3">
                  <p:embed/>
                </p:oleObj>
              </mc:Choice>
              <mc:Fallback>
                <p:oleObj name="Equation" r:id="rId3" imgW="1016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0" y="3270250"/>
                        <a:ext cx="1270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866778" y="5200188"/>
            <a:ext cx="7134222" cy="1200329"/>
          </a:xfrm>
          <a:prstGeom prst="rect">
            <a:avLst/>
          </a:prstGeom>
          <a:noFill/>
        </p:spPr>
        <p:txBody>
          <a:bodyPr wrap="square" rtlCol="0">
            <a:spAutoFit/>
          </a:bodyPr>
          <a:lstStyle/>
          <a:p>
            <a:r>
              <a:rPr lang="en-US" sz="3600" dirty="0" smtClean="0"/>
              <a:t>Events </a:t>
            </a:r>
            <a:r>
              <a:rPr lang="en-US" sz="3600" dirty="0" smtClean="0">
                <a:solidFill>
                  <a:srgbClr val="FF0000"/>
                </a:solidFill>
              </a:rPr>
              <a:t>cannot</a:t>
            </a:r>
            <a:r>
              <a:rPr lang="en-US" sz="3600" dirty="0" smtClean="0"/>
              <a:t> be Independent and Mutually Exclusive</a:t>
            </a:r>
            <a:endParaRPr lang="en-US" sz="3600" dirty="0"/>
          </a:p>
        </p:txBody>
      </p:sp>
      <p:graphicFrame>
        <p:nvGraphicFramePr>
          <p:cNvPr id="17416" name="Object 8"/>
          <p:cNvGraphicFramePr>
            <a:graphicFrameLocks noChangeAspect="1"/>
          </p:cNvGraphicFramePr>
          <p:nvPr/>
        </p:nvGraphicFramePr>
        <p:xfrm>
          <a:off x="1817026" y="3124200"/>
          <a:ext cx="4219046" cy="1701800"/>
        </p:xfrm>
        <a:graphic>
          <a:graphicData uri="http://schemas.openxmlformats.org/presentationml/2006/ole">
            <mc:AlternateContent xmlns:mc="http://schemas.openxmlformats.org/markup-compatibility/2006">
              <mc:Choice xmlns:v="urn:schemas-microsoft-com:vml" Requires="v">
                <p:oleObj spid="_x0000_s25709" name="Equation" r:id="rId5" imgW="1511300" imgH="609600" progId="Equation.3">
                  <p:embed/>
                </p:oleObj>
              </mc:Choice>
              <mc:Fallback>
                <p:oleObj name="Equation" r:id="rId5" imgW="1511300" imgH="609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7026" y="3124200"/>
                        <a:ext cx="4219046" cy="170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47820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2125" y="234593"/>
            <a:ext cx="8286750" cy="4801315"/>
          </a:xfrm>
          <a:prstGeom prst="rect">
            <a:avLst/>
          </a:prstGeom>
        </p:spPr>
        <p:txBody>
          <a:bodyPr wrap="square">
            <a:spAutoFit/>
          </a:bodyPr>
          <a:lstStyle/>
          <a:p>
            <a:r>
              <a:rPr lang="en-US" sz="3600" b="1" dirty="0">
                <a:latin typeface="Futura Condensed"/>
                <a:cs typeface="Futura Condensed"/>
              </a:rPr>
              <a:t>MySpace </a:t>
            </a:r>
            <a:r>
              <a:rPr lang="en-US" sz="3600" b="1" dirty="0" err="1">
                <a:latin typeface="Futura Condensed"/>
                <a:cs typeface="Futura Condensed"/>
              </a:rPr>
              <a:t>Vs</a:t>
            </a:r>
            <a:r>
              <a:rPr lang="en-US" sz="3600" b="1" dirty="0">
                <a:latin typeface="Futura Condensed"/>
                <a:cs typeface="Futura Condensed"/>
              </a:rPr>
              <a:t> Facebook</a:t>
            </a:r>
          </a:p>
          <a:p>
            <a:endParaRPr lang="en-US" dirty="0" smtClean="0"/>
          </a:p>
          <a:p>
            <a:r>
              <a:rPr lang="en-US" dirty="0" smtClean="0"/>
              <a:t>A </a:t>
            </a:r>
            <a:r>
              <a:rPr lang="en-US" dirty="0"/>
              <a:t>recent survey suggests that 85% of college students have posted a profile on Facebook, 54% use MySpace regularly, and 42% do both. Suppose we select a college student at random.</a:t>
            </a:r>
          </a:p>
          <a:p>
            <a:pPr lvl="0"/>
            <a:endParaRPr lang="en-US" dirty="0" smtClean="0"/>
          </a:p>
          <a:p>
            <a:pPr lvl="0"/>
            <a:r>
              <a:rPr lang="en-US" dirty="0" smtClean="0"/>
              <a:t>(a) Construct </a:t>
            </a:r>
            <a:r>
              <a:rPr lang="en-US" dirty="0"/>
              <a:t>a Venn Diagram to represent this setting.</a:t>
            </a:r>
          </a:p>
          <a:p>
            <a:pPr lvl="0"/>
            <a:endParaRPr lang="en-US" dirty="0" smtClean="0"/>
          </a:p>
          <a:p>
            <a:pPr lvl="0"/>
            <a:r>
              <a:rPr lang="en-US" dirty="0" smtClean="0"/>
              <a:t>(b) There </a:t>
            </a:r>
            <a:r>
              <a:rPr lang="en-US" dirty="0"/>
              <a:t>are 20 million college students, make a two-way table for this chance process.</a:t>
            </a:r>
          </a:p>
          <a:p>
            <a:pPr lvl="0"/>
            <a:endParaRPr lang="en-US" dirty="0"/>
          </a:p>
          <a:p>
            <a:pPr lvl="0"/>
            <a:r>
              <a:rPr lang="en-US" dirty="0" smtClean="0"/>
              <a:t>(c) Consider </a:t>
            </a:r>
            <a:r>
              <a:rPr lang="en-US" dirty="0"/>
              <a:t>the event that a randomly selected college student has posted a profile on at least one of these two sites. Write this event in symbolic form using the two events of interest that you chose in (a).</a:t>
            </a:r>
          </a:p>
          <a:p>
            <a:pPr lvl="0"/>
            <a:endParaRPr lang="en-US" dirty="0" smtClean="0"/>
          </a:p>
          <a:p>
            <a:pPr lvl="0"/>
            <a:r>
              <a:rPr lang="en-US" dirty="0" smtClean="0"/>
              <a:t>(d) Find </a:t>
            </a:r>
            <a:r>
              <a:rPr lang="en-US" dirty="0"/>
              <a:t>the probability of the event described in (c). Explain your method. </a:t>
            </a:r>
          </a:p>
        </p:txBody>
      </p:sp>
    </p:spTree>
    <p:extLst>
      <p:ext uri="{BB962C8B-B14F-4D97-AF65-F5344CB8AC3E}">
        <p14:creationId xmlns:p14="http://schemas.microsoft.com/office/powerpoint/2010/main" val="14552794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2125" y="234593"/>
            <a:ext cx="8286750" cy="4524316"/>
          </a:xfrm>
          <a:prstGeom prst="rect">
            <a:avLst/>
          </a:prstGeom>
        </p:spPr>
        <p:txBody>
          <a:bodyPr wrap="square">
            <a:spAutoFit/>
          </a:bodyPr>
          <a:lstStyle/>
          <a:p>
            <a:r>
              <a:rPr lang="en-US" sz="3600" b="1" dirty="0" err="1" smtClean="0">
                <a:latin typeface="Futura Condensed"/>
                <a:cs typeface="Futura Condensed"/>
              </a:rPr>
              <a:t>Instagram</a:t>
            </a:r>
            <a:r>
              <a:rPr lang="en-US" sz="3600" b="1" dirty="0" smtClean="0">
                <a:latin typeface="Futura Condensed"/>
                <a:cs typeface="Futura Condensed"/>
              </a:rPr>
              <a:t> </a:t>
            </a:r>
            <a:r>
              <a:rPr lang="en-US" sz="3600" b="1" dirty="0" err="1" smtClean="0">
                <a:latin typeface="Futura Condensed"/>
                <a:cs typeface="Futura Condensed"/>
              </a:rPr>
              <a:t>Vs</a:t>
            </a:r>
            <a:r>
              <a:rPr lang="en-US" sz="3600" b="1" dirty="0" smtClean="0">
                <a:latin typeface="Futura Condensed"/>
                <a:cs typeface="Futura Condensed"/>
              </a:rPr>
              <a:t> Twitter</a:t>
            </a:r>
            <a:endParaRPr lang="en-US" sz="3600" b="1" dirty="0">
              <a:latin typeface="Futura Condensed"/>
              <a:cs typeface="Futura Condensed"/>
            </a:endParaRPr>
          </a:p>
          <a:p>
            <a:endParaRPr lang="en-US" dirty="0" smtClean="0"/>
          </a:p>
          <a:p>
            <a:r>
              <a:rPr lang="en-US" dirty="0" smtClean="0"/>
              <a:t>A </a:t>
            </a:r>
            <a:r>
              <a:rPr lang="en-US" dirty="0"/>
              <a:t>recent survey suggests that </a:t>
            </a:r>
            <a:r>
              <a:rPr lang="en-US" dirty="0" smtClean="0"/>
              <a:t>92% </a:t>
            </a:r>
            <a:r>
              <a:rPr lang="en-US" dirty="0"/>
              <a:t>of college </a:t>
            </a:r>
            <a:r>
              <a:rPr lang="en-US" dirty="0" smtClean="0"/>
              <a:t>students have a twitter account, </a:t>
            </a:r>
            <a:r>
              <a:rPr lang="en-US" dirty="0"/>
              <a:t>7</a:t>
            </a:r>
            <a:r>
              <a:rPr lang="en-US" dirty="0" smtClean="0"/>
              <a:t>4</a:t>
            </a:r>
            <a:r>
              <a:rPr lang="en-US" dirty="0"/>
              <a:t>% use </a:t>
            </a:r>
            <a:r>
              <a:rPr lang="en-US" dirty="0" err="1" smtClean="0"/>
              <a:t>Instagram</a:t>
            </a:r>
            <a:r>
              <a:rPr lang="en-US" dirty="0" smtClean="0"/>
              <a:t> </a:t>
            </a:r>
            <a:r>
              <a:rPr lang="en-US" dirty="0"/>
              <a:t>regularly, and </a:t>
            </a:r>
            <a:r>
              <a:rPr lang="en-US" dirty="0" smtClean="0"/>
              <a:t>68% </a:t>
            </a:r>
            <a:r>
              <a:rPr lang="en-US" dirty="0"/>
              <a:t>do both. Suppose we select a college student at random.</a:t>
            </a:r>
          </a:p>
          <a:p>
            <a:pPr lvl="0"/>
            <a:endParaRPr lang="en-US" dirty="0" smtClean="0"/>
          </a:p>
          <a:p>
            <a:pPr lvl="0"/>
            <a:r>
              <a:rPr lang="en-US" dirty="0" smtClean="0"/>
              <a:t>(a) Construct </a:t>
            </a:r>
            <a:r>
              <a:rPr lang="en-US" dirty="0"/>
              <a:t>a Venn Diagram to represent this setting.</a:t>
            </a:r>
          </a:p>
          <a:p>
            <a:pPr lvl="0"/>
            <a:endParaRPr lang="en-US" dirty="0" smtClean="0"/>
          </a:p>
          <a:p>
            <a:pPr lvl="0"/>
            <a:r>
              <a:rPr lang="en-US" dirty="0" smtClean="0"/>
              <a:t>(b) There </a:t>
            </a:r>
            <a:r>
              <a:rPr lang="en-US" dirty="0"/>
              <a:t>are </a:t>
            </a:r>
            <a:r>
              <a:rPr lang="en-US" dirty="0" smtClean="0"/>
              <a:t>24 </a:t>
            </a:r>
            <a:r>
              <a:rPr lang="en-US" dirty="0"/>
              <a:t>million college students, make a two-way table for this chance process.</a:t>
            </a:r>
          </a:p>
          <a:p>
            <a:pPr lvl="0"/>
            <a:endParaRPr lang="en-US" dirty="0"/>
          </a:p>
          <a:p>
            <a:pPr lvl="0"/>
            <a:r>
              <a:rPr lang="en-US" dirty="0" smtClean="0"/>
              <a:t>(c) Consider </a:t>
            </a:r>
            <a:r>
              <a:rPr lang="en-US" dirty="0"/>
              <a:t>the event that a randomly selected college student has posted a profile on at least one of these two sites. Write this event in symbolic form using the two events of interest that you chose in (a).</a:t>
            </a:r>
          </a:p>
          <a:p>
            <a:pPr lvl="0"/>
            <a:endParaRPr lang="en-US" dirty="0" smtClean="0"/>
          </a:p>
          <a:p>
            <a:pPr lvl="0"/>
            <a:r>
              <a:rPr lang="en-US" dirty="0" smtClean="0"/>
              <a:t>(d) Find </a:t>
            </a:r>
            <a:r>
              <a:rPr lang="en-US" dirty="0"/>
              <a:t>the probability of the event described in (c). Explain your method. </a:t>
            </a:r>
          </a:p>
        </p:txBody>
      </p:sp>
    </p:spTree>
    <p:extLst>
      <p:ext uri="{BB962C8B-B14F-4D97-AF65-F5344CB8AC3E}">
        <p14:creationId xmlns:p14="http://schemas.microsoft.com/office/powerpoint/2010/main" val="5307648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descr="Screen Shot 2014-03-23 at 9.47.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531" y="248418"/>
            <a:ext cx="4309532" cy="1235399"/>
          </a:xfrm>
          <a:prstGeom prst="rect">
            <a:avLst/>
          </a:prstGeom>
        </p:spPr>
      </p:pic>
      <p:sp>
        <p:nvSpPr>
          <p:cNvPr id="5" name="TextBox 4"/>
          <p:cNvSpPr txBox="1"/>
          <p:nvPr/>
        </p:nvSpPr>
        <p:spPr>
          <a:xfrm>
            <a:off x="728133" y="5638800"/>
            <a:ext cx="6967510"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Explain how you can carry out a simulation to help answer this question.</a:t>
            </a:r>
          </a:p>
          <a:p>
            <a:endParaRPr lang="en-US" dirty="0"/>
          </a:p>
          <a:p>
            <a:r>
              <a:rPr lang="en-US" dirty="0" smtClean="0"/>
              <a:t>Run the simulation 7 times.</a:t>
            </a:r>
            <a:endParaRPr lang="en-US" dirty="0"/>
          </a:p>
        </p:txBody>
      </p:sp>
      <p:sp>
        <p:nvSpPr>
          <p:cNvPr id="7" name="Rectangle 6"/>
          <p:cNvSpPr/>
          <p:nvPr/>
        </p:nvSpPr>
        <p:spPr>
          <a:xfrm>
            <a:off x="152400" y="1483817"/>
            <a:ext cx="8873067" cy="3785652"/>
          </a:xfrm>
          <a:prstGeom prst="rect">
            <a:avLst/>
          </a:prstGeom>
        </p:spPr>
        <p:txBody>
          <a:bodyPr wrap="square">
            <a:spAutoFit/>
          </a:bodyPr>
          <a:lstStyle/>
          <a:p>
            <a:r>
              <a:rPr lang="en-US" sz="2400" b="1" dirty="0"/>
              <a:t>NASCAR Cards and Cereal Boxes</a:t>
            </a:r>
            <a:endParaRPr lang="en-US" sz="2400" dirty="0"/>
          </a:p>
          <a:p>
            <a:r>
              <a:rPr lang="en-US" sz="2400" dirty="0"/>
              <a:t>In an attempt to increase sales, a breakfast cereal company decides to offer a NASCAR promotion. Each box of cereal will contain a collectible card featuring one of these NASCAR drivers: Jeff Gordon, Dale Earnhardt </a:t>
            </a:r>
            <a:r>
              <a:rPr lang="en-US" sz="2400" dirty="0" err="1"/>
              <a:t>Jr</a:t>
            </a:r>
            <a:r>
              <a:rPr lang="en-US" sz="2400" dirty="0"/>
              <a:t>, Tony Stewart, </a:t>
            </a:r>
            <a:r>
              <a:rPr lang="en-US" sz="2400" dirty="0" err="1"/>
              <a:t>Danica</a:t>
            </a:r>
            <a:r>
              <a:rPr lang="en-US" sz="2400" dirty="0"/>
              <a:t> Patrick, or Jimmy Johnson. The company says that each of the 5 cards is equally likely to appear in any box of cereal. A NASCAR fan decides to keep buying boxes of cereal until she has all 5 driver’s cards. She is surprised when it takes her 23 boxes to get the full set of cards. Should she be surprised? Design and carry out a simulation to help answer this question</a:t>
            </a:r>
            <a:r>
              <a:rPr lang="en-US" sz="2400" dirty="0" smtClean="0"/>
              <a:t>.</a:t>
            </a:r>
            <a:endParaRPr lang="en-US" sz="2400" dirty="0"/>
          </a:p>
        </p:txBody>
      </p:sp>
    </p:spTree>
    <p:extLst>
      <p:ext uri="{BB962C8B-B14F-4D97-AF65-F5344CB8AC3E}">
        <p14:creationId xmlns:p14="http://schemas.microsoft.com/office/powerpoint/2010/main" val="3158271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2125" y="234593"/>
            <a:ext cx="8286750" cy="6463309"/>
          </a:xfrm>
          <a:prstGeom prst="rect">
            <a:avLst/>
          </a:prstGeom>
        </p:spPr>
        <p:txBody>
          <a:bodyPr wrap="square">
            <a:spAutoFit/>
          </a:bodyPr>
          <a:lstStyle/>
          <a:p>
            <a:r>
              <a:rPr lang="en-US" sz="3600" b="1" dirty="0" smtClean="0">
                <a:latin typeface="Futura Condensed"/>
                <a:cs typeface="Futura Condensed"/>
              </a:rPr>
              <a:t>Live on Campus &amp; Have a Car</a:t>
            </a:r>
            <a:endParaRPr lang="en-US" sz="3600" b="1" dirty="0">
              <a:latin typeface="Futura Condensed"/>
              <a:cs typeface="Futura Condensed"/>
            </a:endParaRPr>
          </a:p>
          <a:p>
            <a:endParaRPr lang="en-US" dirty="0" smtClean="0"/>
          </a:p>
          <a:p>
            <a:r>
              <a:rPr lang="en-US" dirty="0" smtClean="0"/>
              <a:t>A </a:t>
            </a:r>
            <a:r>
              <a:rPr lang="en-US" dirty="0"/>
              <a:t>recent survey suggests that </a:t>
            </a:r>
            <a:r>
              <a:rPr lang="en-US" dirty="0" smtClean="0"/>
              <a:t>61% </a:t>
            </a:r>
            <a:r>
              <a:rPr lang="en-US" dirty="0"/>
              <a:t>of college </a:t>
            </a:r>
            <a:r>
              <a:rPr lang="en-US" dirty="0" smtClean="0"/>
              <a:t>students at a certain college live on campus, 38% have a car, </a:t>
            </a:r>
            <a:r>
              <a:rPr lang="en-US" dirty="0"/>
              <a:t>and </a:t>
            </a:r>
            <a:r>
              <a:rPr lang="en-US" dirty="0" smtClean="0"/>
              <a:t>22% </a:t>
            </a:r>
            <a:r>
              <a:rPr lang="en-US" dirty="0"/>
              <a:t>do both. Suppose we select a college student at random.</a:t>
            </a:r>
          </a:p>
          <a:p>
            <a:pPr lvl="0"/>
            <a:endParaRPr lang="en-US" dirty="0" smtClean="0"/>
          </a:p>
          <a:p>
            <a:pPr lvl="0"/>
            <a:r>
              <a:rPr lang="en-US" dirty="0" smtClean="0"/>
              <a:t>(a) Construct </a:t>
            </a:r>
            <a:r>
              <a:rPr lang="en-US" dirty="0"/>
              <a:t>a Venn Diagram to represent this setting.</a:t>
            </a:r>
          </a:p>
          <a:p>
            <a:pPr lvl="0"/>
            <a:endParaRPr lang="en-US" dirty="0" smtClean="0"/>
          </a:p>
          <a:p>
            <a:pPr lvl="0"/>
            <a:r>
              <a:rPr lang="en-US" dirty="0" smtClean="0"/>
              <a:t>(b) There </a:t>
            </a:r>
            <a:r>
              <a:rPr lang="en-US" dirty="0"/>
              <a:t>are </a:t>
            </a:r>
            <a:r>
              <a:rPr lang="en-US" dirty="0" smtClean="0"/>
              <a:t>24 thousand </a:t>
            </a:r>
            <a:r>
              <a:rPr lang="en-US" dirty="0"/>
              <a:t>college </a:t>
            </a:r>
            <a:r>
              <a:rPr lang="en-US" dirty="0" smtClean="0"/>
              <a:t>students at this school, </a:t>
            </a:r>
            <a:r>
              <a:rPr lang="en-US" dirty="0"/>
              <a:t>make a two-way table for this chance process.</a:t>
            </a:r>
          </a:p>
          <a:p>
            <a:pPr lvl="0"/>
            <a:endParaRPr lang="en-US" dirty="0"/>
          </a:p>
          <a:p>
            <a:pPr lvl="0"/>
            <a:r>
              <a:rPr lang="en-US" dirty="0" smtClean="0"/>
              <a:t>(c) Consider </a:t>
            </a:r>
            <a:r>
              <a:rPr lang="en-US" dirty="0"/>
              <a:t>the event that a randomly selected college student </a:t>
            </a:r>
            <a:r>
              <a:rPr lang="en-US" dirty="0" smtClean="0"/>
              <a:t>lives on campus or has a car</a:t>
            </a:r>
            <a:r>
              <a:rPr lang="en-US" dirty="0"/>
              <a:t> </a:t>
            </a:r>
            <a:r>
              <a:rPr lang="en-US" dirty="0" smtClean="0"/>
              <a:t>or both. Write </a:t>
            </a:r>
            <a:r>
              <a:rPr lang="en-US" dirty="0"/>
              <a:t>this event in symbolic form using the two events of interest that you chose in (a).</a:t>
            </a:r>
          </a:p>
          <a:p>
            <a:pPr lvl="0"/>
            <a:endParaRPr lang="en-US" dirty="0" smtClean="0"/>
          </a:p>
          <a:p>
            <a:pPr lvl="0"/>
            <a:r>
              <a:rPr lang="en-US" dirty="0" smtClean="0"/>
              <a:t>(d) Find </a:t>
            </a:r>
            <a:r>
              <a:rPr lang="en-US" dirty="0"/>
              <a:t>the probability of the event described in (c). Explain your method</a:t>
            </a:r>
            <a:r>
              <a:rPr lang="en-US" dirty="0" smtClean="0"/>
              <a:t>.</a:t>
            </a:r>
          </a:p>
          <a:p>
            <a:pPr lvl="0"/>
            <a:endParaRPr lang="en-US" dirty="0"/>
          </a:p>
          <a:p>
            <a:pPr lvl="0"/>
            <a:r>
              <a:rPr lang="en-US" dirty="0" smtClean="0"/>
              <a:t>(e) Are living on campus and having a car independent? Mutually exclusive?</a:t>
            </a:r>
          </a:p>
          <a:p>
            <a:pPr lvl="0"/>
            <a:endParaRPr lang="en-US" dirty="0"/>
          </a:p>
          <a:p>
            <a:pPr lvl="0"/>
            <a:r>
              <a:rPr lang="en-US" dirty="0" smtClean="0"/>
              <a:t>(f) What is the probability that someone lives on campus given they have a car?</a:t>
            </a:r>
          </a:p>
          <a:p>
            <a:pPr lvl="0"/>
            <a:endParaRPr lang="en-US" dirty="0"/>
          </a:p>
          <a:p>
            <a:pPr lvl="0"/>
            <a:r>
              <a:rPr lang="en-US" dirty="0" smtClean="0"/>
              <a:t>(g) What is the probability that someone has a car given they live on campus?</a:t>
            </a:r>
            <a:endParaRPr lang="en-US" dirty="0"/>
          </a:p>
        </p:txBody>
      </p:sp>
    </p:spTree>
    <p:extLst>
      <p:ext uri="{BB962C8B-B14F-4D97-AF65-F5344CB8AC3E}">
        <p14:creationId xmlns:p14="http://schemas.microsoft.com/office/powerpoint/2010/main" val="16677095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Venn Diagrams</a:t>
            </a:r>
            <a:endParaRPr lang="en-US" dirty="0"/>
          </a:p>
        </p:txBody>
      </p:sp>
      <p:grpSp>
        <p:nvGrpSpPr>
          <p:cNvPr id="8" name="Group 7"/>
          <p:cNvGrpSpPr/>
          <p:nvPr/>
        </p:nvGrpSpPr>
        <p:grpSpPr>
          <a:xfrm>
            <a:off x="1935130" y="1814020"/>
            <a:ext cx="5966657" cy="2902429"/>
            <a:chOff x="987723" y="2237290"/>
            <a:chExt cx="5887242" cy="3607883"/>
          </a:xfrm>
        </p:grpSpPr>
        <p:sp>
          <p:nvSpPr>
            <p:cNvPr id="6" name="Oval 5"/>
            <p:cNvSpPr/>
            <p:nvPr/>
          </p:nvSpPr>
          <p:spPr>
            <a:xfrm>
              <a:off x="987723" y="2237290"/>
              <a:ext cx="3577977" cy="360788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p:cNvSpPr/>
            <p:nvPr/>
          </p:nvSpPr>
          <p:spPr>
            <a:xfrm>
              <a:off x="3296988" y="2237290"/>
              <a:ext cx="3577977" cy="360788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
        <p:nvSpPr>
          <p:cNvPr id="11" name="TextBox 10"/>
          <p:cNvSpPr txBox="1"/>
          <p:nvPr/>
        </p:nvSpPr>
        <p:spPr>
          <a:xfrm>
            <a:off x="2318024" y="6187821"/>
            <a:ext cx="6331494" cy="538609"/>
          </a:xfrm>
          <a:prstGeom prst="rect">
            <a:avLst/>
          </a:prstGeom>
          <a:noFill/>
        </p:spPr>
        <p:txBody>
          <a:bodyPr wrap="none" rtlCol="0">
            <a:spAutoFit/>
          </a:bodyPr>
          <a:lstStyle/>
          <a:p>
            <a:r>
              <a:rPr lang="en-US" sz="2900" dirty="0" smtClean="0"/>
              <a:t>They are pretty cool if you think about it.</a:t>
            </a:r>
            <a:endParaRPr lang="en-US" sz="2900" dirty="0"/>
          </a:p>
        </p:txBody>
      </p:sp>
      <p:pic>
        <p:nvPicPr>
          <p:cNvPr id="12" name="Picture 11" descr="Picture 2.png"/>
          <p:cNvPicPr>
            <a:picLocks noChangeAspect="1"/>
          </p:cNvPicPr>
          <p:nvPr/>
        </p:nvPicPr>
        <p:blipFill>
          <a:blip r:embed="rId2"/>
          <a:stretch>
            <a:fillRect/>
          </a:stretch>
        </p:blipFill>
        <p:spPr>
          <a:xfrm>
            <a:off x="457200" y="4529450"/>
            <a:ext cx="1354363" cy="2196980"/>
          </a:xfrm>
          <a:prstGeom prst="rect">
            <a:avLst/>
          </a:prstGeom>
        </p:spPr>
      </p:pic>
      <p:sp>
        <p:nvSpPr>
          <p:cNvPr id="13" name="Oval Callout 12"/>
          <p:cNvSpPr/>
          <p:nvPr/>
        </p:nvSpPr>
        <p:spPr>
          <a:xfrm>
            <a:off x="1612610" y="4716450"/>
            <a:ext cx="2660805" cy="604673"/>
          </a:xfrm>
          <a:prstGeom prst="wedgeEllipseCallout">
            <a:avLst>
              <a:gd name="adj1" fmla="val -59469"/>
              <a:gd name="adj2" fmla="val -833"/>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Very Nice!</a:t>
            </a:r>
            <a:endParaRPr lang="en-US" sz="2400" dirty="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83783" y="880325"/>
            <a:ext cx="8135560" cy="3970318"/>
          </a:xfrm>
          <a:prstGeom prst="rect">
            <a:avLst/>
          </a:prstGeom>
          <a:noFill/>
        </p:spPr>
        <p:txBody>
          <a:bodyPr wrap="square" rtlCol="0">
            <a:spAutoFit/>
          </a:bodyPr>
          <a:lstStyle/>
          <a:p>
            <a:r>
              <a:rPr lang="en-US" sz="3600" dirty="0" smtClean="0"/>
              <a:t>Mr. Pines and his father Mr. Pines go to the beach together many mornings during the year. If the waves are good they will go surfing. If the waves are bad they do not surf.</a:t>
            </a:r>
          </a:p>
          <a:p>
            <a:endParaRPr lang="en-US" sz="3600" dirty="0" smtClean="0"/>
          </a:p>
          <a:p>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3.png"/>
          <p:cNvPicPr>
            <a:picLocks noChangeAspect="1"/>
          </p:cNvPicPr>
          <p:nvPr/>
        </p:nvPicPr>
        <p:blipFill>
          <a:blip r:embed="rId2"/>
          <a:stretch>
            <a:fillRect/>
          </a:stretch>
        </p:blipFill>
        <p:spPr>
          <a:xfrm>
            <a:off x="806305" y="634620"/>
            <a:ext cx="7423174" cy="4626035"/>
          </a:xfrm>
          <a:prstGeom prst="rect">
            <a:avLst/>
          </a:prstGeom>
        </p:spPr>
      </p:pic>
      <p:sp>
        <p:nvSpPr>
          <p:cNvPr id="4" name="TextBox 3"/>
          <p:cNvSpPr txBox="1"/>
          <p:nvPr/>
        </p:nvSpPr>
        <p:spPr>
          <a:xfrm>
            <a:off x="2741435" y="5683927"/>
            <a:ext cx="4313732" cy="769441"/>
          </a:xfrm>
          <a:prstGeom prst="rect">
            <a:avLst/>
          </a:prstGeom>
          <a:noFill/>
        </p:spPr>
        <p:txBody>
          <a:bodyPr wrap="square" rtlCol="0">
            <a:spAutoFit/>
          </a:bodyPr>
          <a:lstStyle/>
          <a:p>
            <a:r>
              <a:rPr lang="en-US" sz="4400" dirty="0" smtClean="0">
                <a:solidFill>
                  <a:srgbClr val="008000"/>
                </a:solidFill>
              </a:rPr>
              <a:t>GOOD WAVES</a:t>
            </a:r>
            <a:endParaRPr lang="en-US" sz="4400" dirty="0">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1435" y="5683927"/>
            <a:ext cx="4313732" cy="769441"/>
          </a:xfrm>
          <a:prstGeom prst="rect">
            <a:avLst/>
          </a:prstGeom>
          <a:noFill/>
        </p:spPr>
        <p:txBody>
          <a:bodyPr wrap="square" rtlCol="0">
            <a:spAutoFit/>
          </a:bodyPr>
          <a:lstStyle/>
          <a:p>
            <a:r>
              <a:rPr lang="en-US" sz="4400" dirty="0" smtClean="0">
                <a:solidFill>
                  <a:srgbClr val="FF0000"/>
                </a:solidFill>
              </a:rPr>
              <a:t>BAD WAVES</a:t>
            </a:r>
            <a:endParaRPr lang="en-US" sz="4400" dirty="0">
              <a:solidFill>
                <a:srgbClr val="FF0000"/>
              </a:solidFill>
            </a:endParaRPr>
          </a:p>
        </p:txBody>
      </p:sp>
      <p:pic>
        <p:nvPicPr>
          <p:cNvPr id="5" name="Picture 4" descr="Picture 4.png"/>
          <p:cNvPicPr>
            <a:picLocks noChangeAspect="1"/>
          </p:cNvPicPr>
          <p:nvPr/>
        </p:nvPicPr>
        <p:blipFill>
          <a:blip r:embed="rId2"/>
          <a:stretch>
            <a:fillRect/>
          </a:stretch>
        </p:blipFill>
        <p:spPr>
          <a:xfrm>
            <a:off x="583977" y="711270"/>
            <a:ext cx="7358125" cy="47935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83783" y="880325"/>
            <a:ext cx="8135560" cy="3970318"/>
          </a:xfrm>
          <a:prstGeom prst="rect">
            <a:avLst/>
          </a:prstGeom>
          <a:noFill/>
        </p:spPr>
        <p:txBody>
          <a:bodyPr wrap="square" rtlCol="0">
            <a:spAutoFit/>
          </a:bodyPr>
          <a:lstStyle/>
          <a:p>
            <a:r>
              <a:rPr lang="en-US" sz="3600" dirty="0" smtClean="0"/>
              <a:t>Sometimes they eat breakfast after they surf. Sometimes they surf and don’t eat. Sometimes they eat and don’t surf, and sometimes they just go home without surfing or eating.</a:t>
            </a:r>
          </a:p>
          <a:p>
            <a:endParaRPr lang="en-US" sz="3600" dirty="0" smtClean="0"/>
          </a:p>
          <a:p>
            <a:endParaRPr lang="en-US" sz="3600" dirty="0"/>
          </a:p>
        </p:txBody>
      </p:sp>
      <p:pic>
        <p:nvPicPr>
          <p:cNvPr id="4" name="Picture 3" descr="Picture 5.png"/>
          <p:cNvPicPr>
            <a:picLocks noChangeAspect="1"/>
          </p:cNvPicPr>
          <p:nvPr/>
        </p:nvPicPr>
        <p:blipFill>
          <a:blip r:embed="rId2"/>
          <a:stretch>
            <a:fillRect/>
          </a:stretch>
        </p:blipFill>
        <p:spPr>
          <a:xfrm>
            <a:off x="846758" y="4357683"/>
            <a:ext cx="3531278" cy="18502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927250" y="886854"/>
            <a:ext cx="7619581" cy="3046988"/>
          </a:xfrm>
          <a:prstGeom prst="rect">
            <a:avLst/>
          </a:prstGeom>
          <a:noFill/>
        </p:spPr>
        <p:txBody>
          <a:bodyPr wrap="square" rtlCol="0">
            <a:spAutoFit/>
          </a:bodyPr>
          <a:lstStyle/>
          <a:p>
            <a:r>
              <a:rPr lang="en-US" sz="3200" dirty="0" smtClean="0"/>
              <a:t>It is estimated that they actually go surfing about 71% of the time that they go to the beach, eat breakfast 79% of the time that they go to the beach, and 63% of the time they do both. Suppose we select a randomly chosen trip to the beach:</a:t>
            </a:r>
            <a:endParaRPr lang="en-US" sz="3200" dirty="0"/>
          </a:p>
        </p:txBody>
      </p:sp>
      <p:sp>
        <p:nvSpPr>
          <p:cNvPr id="3" name="TextBox 2"/>
          <p:cNvSpPr txBox="1"/>
          <p:nvPr/>
        </p:nvSpPr>
        <p:spPr>
          <a:xfrm>
            <a:off x="1108669" y="4938163"/>
            <a:ext cx="6248862" cy="400110"/>
          </a:xfrm>
          <a:prstGeom prst="rect">
            <a:avLst/>
          </a:prstGeom>
          <a:noFill/>
        </p:spPr>
        <p:txBody>
          <a:bodyPr wrap="square" rtlCol="0">
            <a:spAutoFit/>
          </a:bodyPr>
          <a:lstStyle/>
          <a:p>
            <a:r>
              <a:rPr lang="en-US" sz="2000" dirty="0" smtClean="0"/>
              <a:t>(a) Construct a Venn Diagram to represent this setting.</a:t>
            </a:r>
            <a:endParaRPr lang="en-US"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463625" y="1088411"/>
            <a:ext cx="8183993" cy="4393957"/>
            <a:chOff x="987723" y="2237290"/>
            <a:chExt cx="5887242" cy="3607883"/>
          </a:xfrm>
        </p:grpSpPr>
        <p:sp>
          <p:nvSpPr>
            <p:cNvPr id="5" name="Oval 4"/>
            <p:cNvSpPr/>
            <p:nvPr/>
          </p:nvSpPr>
          <p:spPr>
            <a:xfrm>
              <a:off x="987723" y="2237290"/>
              <a:ext cx="3577977" cy="360788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 name="Oval 5"/>
            <p:cNvSpPr/>
            <p:nvPr/>
          </p:nvSpPr>
          <p:spPr>
            <a:xfrm>
              <a:off x="3296988" y="2237290"/>
              <a:ext cx="3577977" cy="360788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
        <p:nvSpPr>
          <p:cNvPr id="7" name="TextBox 6"/>
          <p:cNvSpPr txBox="1"/>
          <p:nvPr/>
        </p:nvSpPr>
        <p:spPr>
          <a:xfrm>
            <a:off x="2433971" y="443427"/>
            <a:ext cx="1738657" cy="461665"/>
          </a:xfrm>
          <a:prstGeom prst="rect">
            <a:avLst/>
          </a:prstGeom>
          <a:noFill/>
        </p:spPr>
        <p:txBody>
          <a:bodyPr wrap="square" rtlCol="0">
            <a:spAutoFit/>
          </a:bodyPr>
          <a:lstStyle/>
          <a:p>
            <a:r>
              <a:rPr lang="en-US" sz="2400" dirty="0" smtClean="0">
                <a:solidFill>
                  <a:schemeClr val="bg1"/>
                </a:solidFill>
              </a:rPr>
              <a:t>SURF</a:t>
            </a:r>
            <a:endParaRPr lang="en-US" sz="2400" dirty="0">
              <a:solidFill>
                <a:schemeClr val="bg1"/>
              </a:solidFill>
            </a:endParaRPr>
          </a:p>
        </p:txBody>
      </p:sp>
      <p:sp>
        <p:nvSpPr>
          <p:cNvPr id="8" name="TextBox 7"/>
          <p:cNvSpPr txBox="1"/>
          <p:nvPr/>
        </p:nvSpPr>
        <p:spPr>
          <a:xfrm>
            <a:off x="5840608" y="443427"/>
            <a:ext cx="1738657" cy="461665"/>
          </a:xfrm>
          <a:prstGeom prst="rect">
            <a:avLst/>
          </a:prstGeom>
          <a:noFill/>
        </p:spPr>
        <p:txBody>
          <a:bodyPr wrap="square" rtlCol="0">
            <a:spAutoFit/>
          </a:bodyPr>
          <a:lstStyle/>
          <a:p>
            <a:r>
              <a:rPr lang="en-US" sz="2400" dirty="0" smtClean="0">
                <a:solidFill>
                  <a:srgbClr val="FFFFFF"/>
                </a:solidFill>
              </a:rPr>
              <a:t>BREAKFAST</a:t>
            </a:r>
            <a:endParaRPr lang="en-US" sz="2400" dirty="0">
              <a:solidFill>
                <a:srgbClr val="FFFFFF"/>
              </a:solidFill>
            </a:endParaRPr>
          </a:p>
        </p:txBody>
      </p:sp>
      <p:sp>
        <p:nvSpPr>
          <p:cNvPr id="9" name="TextBox 8"/>
          <p:cNvSpPr txBox="1"/>
          <p:nvPr/>
        </p:nvSpPr>
        <p:spPr>
          <a:xfrm>
            <a:off x="4172627" y="2759579"/>
            <a:ext cx="1264827" cy="769441"/>
          </a:xfrm>
          <a:prstGeom prst="rect">
            <a:avLst/>
          </a:prstGeom>
          <a:noFill/>
        </p:spPr>
        <p:txBody>
          <a:bodyPr wrap="square" rtlCol="0">
            <a:spAutoFit/>
          </a:bodyPr>
          <a:lstStyle/>
          <a:p>
            <a:r>
              <a:rPr lang="en-US" sz="4400" dirty="0" smtClean="0">
                <a:solidFill>
                  <a:srgbClr val="800000"/>
                </a:solidFill>
              </a:rPr>
              <a:t>.63</a:t>
            </a:r>
            <a:endParaRPr lang="en-US" sz="4400" dirty="0">
              <a:solidFill>
                <a:srgbClr val="800000"/>
              </a:solidFill>
            </a:endParaRPr>
          </a:p>
        </p:txBody>
      </p:sp>
      <p:sp>
        <p:nvSpPr>
          <p:cNvPr id="10" name="TextBox 9"/>
          <p:cNvSpPr txBox="1"/>
          <p:nvPr/>
        </p:nvSpPr>
        <p:spPr>
          <a:xfrm>
            <a:off x="1801557" y="2911979"/>
            <a:ext cx="1264827" cy="769441"/>
          </a:xfrm>
          <a:prstGeom prst="rect">
            <a:avLst/>
          </a:prstGeom>
          <a:noFill/>
        </p:spPr>
        <p:txBody>
          <a:bodyPr wrap="square" rtlCol="0">
            <a:spAutoFit/>
          </a:bodyPr>
          <a:lstStyle/>
          <a:p>
            <a:r>
              <a:rPr lang="en-US" sz="4400" dirty="0" smtClean="0">
                <a:solidFill>
                  <a:srgbClr val="800000"/>
                </a:solidFill>
              </a:rPr>
              <a:t>.08</a:t>
            </a:r>
            <a:endParaRPr lang="en-US" sz="4400" dirty="0">
              <a:solidFill>
                <a:srgbClr val="800000"/>
              </a:solidFill>
            </a:endParaRPr>
          </a:p>
        </p:txBody>
      </p:sp>
      <p:sp>
        <p:nvSpPr>
          <p:cNvPr id="11" name="TextBox 10"/>
          <p:cNvSpPr txBox="1"/>
          <p:nvPr/>
        </p:nvSpPr>
        <p:spPr>
          <a:xfrm>
            <a:off x="6314438" y="2911979"/>
            <a:ext cx="1264827" cy="769441"/>
          </a:xfrm>
          <a:prstGeom prst="rect">
            <a:avLst/>
          </a:prstGeom>
          <a:noFill/>
        </p:spPr>
        <p:txBody>
          <a:bodyPr wrap="square" rtlCol="0">
            <a:spAutoFit/>
          </a:bodyPr>
          <a:lstStyle/>
          <a:p>
            <a:r>
              <a:rPr lang="en-US" sz="4400" dirty="0" smtClean="0">
                <a:solidFill>
                  <a:srgbClr val="800000"/>
                </a:solidFill>
              </a:rPr>
              <a:t>.16</a:t>
            </a:r>
            <a:endParaRPr lang="en-US" sz="4400" dirty="0">
              <a:solidFill>
                <a:srgbClr val="800000"/>
              </a:solidFill>
            </a:endParaRPr>
          </a:p>
        </p:txBody>
      </p:sp>
      <p:sp>
        <p:nvSpPr>
          <p:cNvPr id="12" name="TextBox 11"/>
          <p:cNvSpPr txBox="1"/>
          <p:nvPr/>
        </p:nvSpPr>
        <p:spPr>
          <a:xfrm>
            <a:off x="7382791" y="5482368"/>
            <a:ext cx="1264827" cy="769441"/>
          </a:xfrm>
          <a:prstGeom prst="rect">
            <a:avLst/>
          </a:prstGeom>
          <a:noFill/>
        </p:spPr>
        <p:txBody>
          <a:bodyPr wrap="square" rtlCol="0">
            <a:spAutoFit/>
          </a:bodyPr>
          <a:lstStyle/>
          <a:p>
            <a:r>
              <a:rPr lang="en-US" sz="4400" dirty="0" smtClean="0">
                <a:solidFill>
                  <a:srgbClr val="800000"/>
                </a:solidFill>
              </a:rPr>
              <a:t>.13</a:t>
            </a:r>
            <a:endParaRPr lang="en-US" sz="4400" dirty="0">
              <a:solidFill>
                <a:srgbClr val="800000"/>
              </a:solidFill>
            </a:endParaRPr>
          </a:p>
        </p:txBody>
      </p:sp>
      <p:sp>
        <p:nvSpPr>
          <p:cNvPr id="14" name="TextBox 13"/>
          <p:cNvSpPr txBox="1"/>
          <p:nvPr/>
        </p:nvSpPr>
        <p:spPr>
          <a:xfrm>
            <a:off x="4333890" y="3681420"/>
            <a:ext cx="1506718" cy="369332"/>
          </a:xfrm>
          <a:prstGeom prst="rect">
            <a:avLst/>
          </a:prstGeom>
          <a:noFill/>
        </p:spPr>
        <p:txBody>
          <a:bodyPr wrap="square" rtlCol="0">
            <a:spAutoFit/>
          </a:bodyPr>
          <a:lstStyle/>
          <a:p>
            <a:r>
              <a:rPr lang="en-US" dirty="0" smtClean="0"/>
              <a:t>BOTH</a:t>
            </a:r>
            <a:endParaRPr lang="en-US" dirty="0"/>
          </a:p>
        </p:txBody>
      </p:sp>
      <p:sp>
        <p:nvSpPr>
          <p:cNvPr id="15" name="TextBox 14"/>
          <p:cNvSpPr txBox="1"/>
          <p:nvPr/>
        </p:nvSpPr>
        <p:spPr>
          <a:xfrm>
            <a:off x="7140900" y="6251809"/>
            <a:ext cx="1506718" cy="369332"/>
          </a:xfrm>
          <a:prstGeom prst="rect">
            <a:avLst/>
          </a:prstGeom>
          <a:noFill/>
        </p:spPr>
        <p:txBody>
          <a:bodyPr wrap="square" rtlCol="0">
            <a:spAutoFit/>
          </a:bodyPr>
          <a:lstStyle/>
          <a:p>
            <a:r>
              <a:rPr lang="en-US" dirty="0" smtClean="0"/>
              <a:t>NEITHER</a:t>
            </a:r>
            <a:endParaRPr lang="en-US" dirty="0"/>
          </a:p>
        </p:txBody>
      </p:sp>
      <p:sp>
        <p:nvSpPr>
          <p:cNvPr id="16" name="TextBox 15"/>
          <p:cNvSpPr txBox="1"/>
          <p:nvPr/>
        </p:nvSpPr>
        <p:spPr>
          <a:xfrm>
            <a:off x="1411033" y="3681420"/>
            <a:ext cx="1655351" cy="369332"/>
          </a:xfrm>
          <a:prstGeom prst="rect">
            <a:avLst/>
          </a:prstGeom>
          <a:noFill/>
        </p:spPr>
        <p:txBody>
          <a:bodyPr wrap="square" rtlCol="0">
            <a:spAutoFit/>
          </a:bodyPr>
          <a:lstStyle/>
          <a:p>
            <a:r>
              <a:rPr lang="en-US" dirty="0" smtClean="0"/>
              <a:t>SURF ONLY</a:t>
            </a:r>
            <a:endParaRPr lang="en-US" dirty="0"/>
          </a:p>
        </p:txBody>
      </p:sp>
      <p:sp>
        <p:nvSpPr>
          <p:cNvPr id="17" name="TextBox 16"/>
          <p:cNvSpPr txBox="1"/>
          <p:nvPr/>
        </p:nvSpPr>
        <p:spPr>
          <a:xfrm>
            <a:off x="6314438" y="3681420"/>
            <a:ext cx="1655351" cy="646331"/>
          </a:xfrm>
          <a:prstGeom prst="rect">
            <a:avLst/>
          </a:prstGeom>
          <a:noFill/>
        </p:spPr>
        <p:txBody>
          <a:bodyPr wrap="square" rtlCol="0">
            <a:spAutoFit/>
          </a:bodyPr>
          <a:lstStyle/>
          <a:p>
            <a:r>
              <a:rPr lang="en-US" dirty="0" smtClean="0"/>
              <a:t>BREAKFAST ONLY</a:t>
            </a:r>
            <a:endParaRPr lang="en-US" dirty="0"/>
          </a:p>
        </p:txBody>
      </p:sp>
      <p:sp>
        <p:nvSpPr>
          <p:cNvPr id="18" name="TextBox 17"/>
          <p:cNvSpPr txBox="1"/>
          <p:nvPr/>
        </p:nvSpPr>
        <p:spPr>
          <a:xfrm>
            <a:off x="1801557" y="1834175"/>
            <a:ext cx="1584923" cy="369332"/>
          </a:xfrm>
          <a:prstGeom prst="rect">
            <a:avLst/>
          </a:prstGeom>
          <a:noFill/>
        </p:spPr>
        <p:txBody>
          <a:bodyPr wrap="square" rtlCol="0">
            <a:spAutoFit/>
          </a:bodyPr>
          <a:lstStyle/>
          <a:p>
            <a:r>
              <a:rPr lang="en-US" dirty="0" smtClean="0"/>
              <a:t>SURFED</a:t>
            </a:r>
            <a:endParaRPr lang="en-US" dirty="0"/>
          </a:p>
        </p:txBody>
      </p:sp>
      <p:cxnSp>
        <p:nvCxnSpPr>
          <p:cNvPr id="20" name="Straight Arrow Connector 19"/>
          <p:cNvCxnSpPr/>
          <p:nvPr/>
        </p:nvCxnSpPr>
        <p:spPr>
          <a:xfrm rot="5400000">
            <a:off x="2079735" y="2557743"/>
            <a:ext cx="708472"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21279" y="2204301"/>
            <a:ext cx="1451349" cy="70847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314438" y="1834175"/>
            <a:ext cx="1655351" cy="369332"/>
          </a:xfrm>
          <a:prstGeom prst="rect">
            <a:avLst/>
          </a:prstGeom>
          <a:noFill/>
        </p:spPr>
        <p:txBody>
          <a:bodyPr wrap="square" rtlCol="0">
            <a:spAutoFit/>
          </a:bodyPr>
          <a:lstStyle/>
          <a:p>
            <a:r>
              <a:rPr lang="en-US" dirty="0" smtClean="0"/>
              <a:t>BREAKFAST</a:t>
            </a:r>
            <a:endParaRPr lang="en-US" dirty="0"/>
          </a:p>
        </p:txBody>
      </p:sp>
      <p:cxnSp>
        <p:nvCxnSpPr>
          <p:cNvPr id="25" name="Straight Arrow Connector 24"/>
          <p:cNvCxnSpPr/>
          <p:nvPr/>
        </p:nvCxnSpPr>
        <p:spPr>
          <a:xfrm rot="16200000" flipH="1">
            <a:off x="6448960" y="2548458"/>
            <a:ext cx="708472" cy="2015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flipV="1">
            <a:off x="5079720" y="2204301"/>
            <a:ext cx="1234718" cy="1000466"/>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P spid="15" grpId="0"/>
      <p:bldP spid="16" grpId="0"/>
      <p:bldP spid="17" grpId="0"/>
      <p:bldP spid="18"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927250" y="102024"/>
            <a:ext cx="7619581" cy="1569660"/>
          </a:xfrm>
          <a:prstGeom prst="rect">
            <a:avLst/>
          </a:prstGeom>
          <a:noFill/>
        </p:spPr>
        <p:txBody>
          <a:bodyPr wrap="square" rtlCol="0">
            <a:spAutoFit/>
          </a:bodyPr>
          <a:lstStyle/>
          <a:p>
            <a:r>
              <a:rPr lang="en-US" sz="3200" dirty="0" smtClean="0"/>
              <a:t>The two of them have gone to the beach about 1,040 times in the past 8 years. Make a two-way table for this setting.</a:t>
            </a:r>
            <a:endParaRPr lang="en-US" sz="3200" dirty="0"/>
          </a:p>
        </p:txBody>
      </p:sp>
      <p:graphicFrame>
        <p:nvGraphicFramePr>
          <p:cNvPr id="5" name="Table 4"/>
          <p:cNvGraphicFramePr>
            <a:graphicFrameLocks noGrp="1"/>
          </p:cNvGraphicFramePr>
          <p:nvPr/>
        </p:nvGraphicFramePr>
        <p:xfrm>
          <a:off x="2209359" y="3567571"/>
          <a:ext cx="4220922" cy="1632618"/>
        </p:xfrm>
        <a:graphic>
          <a:graphicData uri="http://schemas.openxmlformats.org/drawingml/2006/table">
            <a:tbl>
              <a:tblPr firstRow="1" bandRow="1">
                <a:tableStyleId>{69CF1AB2-1976-4502-BF36-3FF5EA218861}</a:tableStyleId>
              </a:tblPr>
              <a:tblGrid>
                <a:gridCol w="2110461"/>
                <a:gridCol w="2110461"/>
              </a:tblGrid>
              <a:tr h="816309">
                <a:tc>
                  <a:txBody>
                    <a:bodyPr/>
                    <a:lstStyle/>
                    <a:p>
                      <a:endParaRPr lang="en-US" dirty="0"/>
                    </a:p>
                  </a:txBody>
                  <a:tcPr/>
                </a:tc>
                <a:tc>
                  <a:txBody>
                    <a:bodyPr/>
                    <a:lstStyle/>
                    <a:p>
                      <a:endParaRPr lang="en-US" dirty="0"/>
                    </a:p>
                  </a:txBody>
                  <a:tcPr/>
                </a:tc>
              </a:tr>
              <a:tr h="816309">
                <a:tc>
                  <a:txBody>
                    <a:bodyPr/>
                    <a:lstStyle/>
                    <a:p>
                      <a:endParaRPr lang="en-US" dirty="0"/>
                    </a:p>
                  </a:txBody>
                  <a:tcPr/>
                </a:tc>
                <a:tc>
                  <a:txBody>
                    <a:bodyPr/>
                    <a:lstStyle/>
                    <a:p>
                      <a:endParaRPr lang="en-US" dirty="0"/>
                    </a:p>
                  </a:txBody>
                  <a:tcPr/>
                </a:tc>
              </a:tr>
            </a:tbl>
          </a:graphicData>
        </a:graphic>
      </p:graphicFrame>
      <p:sp>
        <p:nvSpPr>
          <p:cNvPr id="6" name="TextBox 5"/>
          <p:cNvSpPr txBox="1"/>
          <p:nvPr/>
        </p:nvSpPr>
        <p:spPr>
          <a:xfrm>
            <a:off x="3547741" y="2313888"/>
            <a:ext cx="1894816" cy="523220"/>
          </a:xfrm>
          <a:prstGeom prst="rect">
            <a:avLst/>
          </a:prstGeom>
          <a:noFill/>
        </p:spPr>
        <p:txBody>
          <a:bodyPr wrap="square" rtlCol="0">
            <a:spAutoFit/>
          </a:bodyPr>
          <a:lstStyle/>
          <a:p>
            <a:r>
              <a:rPr lang="en-US" sz="2800" dirty="0" smtClean="0">
                <a:solidFill>
                  <a:srgbClr val="800000"/>
                </a:solidFill>
              </a:rPr>
              <a:t>BREAKFAST</a:t>
            </a:r>
            <a:endParaRPr lang="en-US" sz="2800" dirty="0">
              <a:solidFill>
                <a:srgbClr val="800000"/>
              </a:solidFill>
            </a:endParaRPr>
          </a:p>
        </p:txBody>
      </p:sp>
      <p:sp>
        <p:nvSpPr>
          <p:cNvPr id="7" name="TextBox 6"/>
          <p:cNvSpPr txBox="1"/>
          <p:nvPr/>
        </p:nvSpPr>
        <p:spPr>
          <a:xfrm rot="16200000">
            <a:off x="-281768" y="3784516"/>
            <a:ext cx="1894816" cy="523220"/>
          </a:xfrm>
          <a:prstGeom prst="rect">
            <a:avLst/>
          </a:prstGeom>
          <a:noFill/>
        </p:spPr>
        <p:txBody>
          <a:bodyPr wrap="square" rtlCol="0">
            <a:spAutoFit/>
          </a:bodyPr>
          <a:lstStyle/>
          <a:p>
            <a:r>
              <a:rPr lang="en-US" sz="2800" dirty="0" smtClean="0">
                <a:solidFill>
                  <a:srgbClr val="800000"/>
                </a:solidFill>
              </a:rPr>
              <a:t>SURFED</a:t>
            </a:r>
            <a:endParaRPr lang="en-US" sz="2800" dirty="0">
              <a:solidFill>
                <a:srgbClr val="800000"/>
              </a:solidFill>
            </a:endParaRPr>
          </a:p>
        </p:txBody>
      </p:sp>
      <p:sp>
        <p:nvSpPr>
          <p:cNvPr id="8" name="TextBox 7"/>
          <p:cNvSpPr txBox="1"/>
          <p:nvPr/>
        </p:nvSpPr>
        <p:spPr>
          <a:xfrm>
            <a:off x="2862382" y="2979734"/>
            <a:ext cx="685359" cy="369332"/>
          </a:xfrm>
          <a:prstGeom prst="rect">
            <a:avLst/>
          </a:prstGeom>
          <a:noFill/>
        </p:spPr>
        <p:txBody>
          <a:bodyPr wrap="square" rtlCol="0">
            <a:spAutoFit/>
          </a:bodyPr>
          <a:lstStyle/>
          <a:p>
            <a:r>
              <a:rPr lang="en-US" dirty="0" smtClean="0"/>
              <a:t>YES</a:t>
            </a:r>
            <a:endParaRPr lang="en-US" dirty="0"/>
          </a:p>
        </p:txBody>
      </p:sp>
      <p:sp>
        <p:nvSpPr>
          <p:cNvPr id="9" name="TextBox 8"/>
          <p:cNvSpPr txBox="1"/>
          <p:nvPr/>
        </p:nvSpPr>
        <p:spPr>
          <a:xfrm>
            <a:off x="5099877" y="2947468"/>
            <a:ext cx="685359" cy="369332"/>
          </a:xfrm>
          <a:prstGeom prst="rect">
            <a:avLst/>
          </a:prstGeom>
          <a:noFill/>
        </p:spPr>
        <p:txBody>
          <a:bodyPr wrap="square" rtlCol="0">
            <a:spAutoFit/>
          </a:bodyPr>
          <a:lstStyle/>
          <a:p>
            <a:r>
              <a:rPr lang="en-US" dirty="0" smtClean="0"/>
              <a:t>NO</a:t>
            </a:r>
            <a:endParaRPr lang="en-US" dirty="0"/>
          </a:p>
        </p:txBody>
      </p:sp>
      <p:sp>
        <p:nvSpPr>
          <p:cNvPr id="10" name="TextBox 9"/>
          <p:cNvSpPr txBox="1"/>
          <p:nvPr/>
        </p:nvSpPr>
        <p:spPr>
          <a:xfrm rot="16200000">
            <a:off x="1347312" y="3849759"/>
            <a:ext cx="685359" cy="369332"/>
          </a:xfrm>
          <a:prstGeom prst="rect">
            <a:avLst/>
          </a:prstGeom>
          <a:noFill/>
        </p:spPr>
        <p:txBody>
          <a:bodyPr wrap="square" rtlCol="0">
            <a:spAutoFit/>
          </a:bodyPr>
          <a:lstStyle/>
          <a:p>
            <a:r>
              <a:rPr lang="en-US" dirty="0" smtClean="0"/>
              <a:t>YES</a:t>
            </a:r>
            <a:endParaRPr lang="en-US" dirty="0"/>
          </a:p>
        </p:txBody>
      </p:sp>
      <p:sp>
        <p:nvSpPr>
          <p:cNvPr id="11" name="TextBox 10"/>
          <p:cNvSpPr txBox="1"/>
          <p:nvPr/>
        </p:nvSpPr>
        <p:spPr>
          <a:xfrm rot="16200000">
            <a:off x="1347313" y="4689883"/>
            <a:ext cx="685359" cy="369332"/>
          </a:xfrm>
          <a:prstGeom prst="rect">
            <a:avLst/>
          </a:prstGeom>
          <a:noFill/>
        </p:spPr>
        <p:txBody>
          <a:bodyPr wrap="square" rtlCol="0">
            <a:spAutoFit/>
          </a:bodyPr>
          <a:lstStyle/>
          <a:p>
            <a:pPr algn="ctr"/>
            <a:r>
              <a:rPr lang="en-US" dirty="0" smtClean="0"/>
              <a:t>NO</a:t>
            </a:r>
            <a:endParaRPr lang="en-US" dirty="0"/>
          </a:p>
        </p:txBody>
      </p:sp>
      <p:sp>
        <p:nvSpPr>
          <p:cNvPr id="12" name="Oval 11"/>
          <p:cNvSpPr/>
          <p:nvPr/>
        </p:nvSpPr>
        <p:spPr>
          <a:xfrm>
            <a:off x="6430281" y="5217229"/>
            <a:ext cx="1673082" cy="84965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800000"/>
                </a:solidFill>
              </a:rPr>
              <a:t>1,040</a:t>
            </a:r>
            <a:endParaRPr lang="en-US" sz="2800" dirty="0">
              <a:solidFill>
                <a:srgbClr val="800000"/>
              </a:solidFill>
            </a:endParaRPr>
          </a:p>
        </p:txBody>
      </p:sp>
      <p:sp>
        <p:nvSpPr>
          <p:cNvPr id="13" name="TextBox 12"/>
          <p:cNvSpPr txBox="1"/>
          <p:nvPr/>
        </p:nvSpPr>
        <p:spPr>
          <a:xfrm>
            <a:off x="2209359" y="3691745"/>
            <a:ext cx="184666" cy="369332"/>
          </a:xfrm>
          <a:prstGeom prst="rect">
            <a:avLst/>
          </a:prstGeom>
          <a:noFill/>
        </p:spPr>
        <p:txBody>
          <a:bodyPr wrap="none" rtlCol="0">
            <a:spAutoFit/>
          </a:bodyPr>
          <a:lstStyle/>
          <a:p>
            <a:endParaRPr lang="en-US" dirty="0"/>
          </a:p>
        </p:txBody>
      </p:sp>
      <p:cxnSp>
        <p:nvCxnSpPr>
          <p:cNvPr id="20" name="Straight Arrow Connector 19"/>
          <p:cNvCxnSpPr/>
          <p:nvPr/>
        </p:nvCxnSpPr>
        <p:spPr>
          <a:xfrm>
            <a:off x="1979029" y="3316800"/>
            <a:ext cx="519366" cy="374945"/>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261950" y="2947468"/>
            <a:ext cx="947409" cy="369332"/>
          </a:xfrm>
          <a:prstGeom prst="rect">
            <a:avLst/>
          </a:prstGeom>
          <a:noFill/>
        </p:spPr>
        <p:txBody>
          <a:bodyPr wrap="square" rtlCol="0">
            <a:spAutoFit/>
          </a:bodyPr>
          <a:lstStyle/>
          <a:p>
            <a:r>
              <a:rPr lang="en-US" dirty="0" smtClean="0"/>
              <a:t>BOTH</a:t>
            </a:r>
            <a:endParaRPr lang="en-US" dirty="0"/>
          </a:p>
        </p:txBody>
      </p:sp>
      <p:sp>
        <p:nvSpPr>
          <p:cNvPr id="23" name="TextBox 22"/>
          <p:cNvSpPr txBox="1"/>
          <p:nvPr/>
        </p:nvSpPr>
        <p:spPr>
          <a:xfrm>
            <a:off x="404029" y="5984345"/>
            <a:ext cx="1470629" cy="646331"/>
          </a:xfrm>
          <a:prstGeom prst="rect">
            <a:avLst/>
          </a:prstGeom>
          <a:noFill/>
        </p:spPr>
        <p:txBody>
          <a:bodyPr wrap="square" rtlCol="0">
            <a:spAutoFit/>
          </a:bodyPr>
          <a:lstStyle/>
          <a:p>
            <a:r>
              <a:rPr lang="en-US" dirty="0" smtClean="0"/>
              <a:t>BREAKFAST ONLY</a:t>
            </a:r>
            <a:endParaRPr lang="en-US" dirty="0"/>
          </a:p>
        </p:txBody>
      </p:sp>
      <p:cxnSp>
        <p:nvCxnSpPr>
          <p:cNvPr id="25" name="Straight Arrow Connector 24"/>
          <p:cNvCxnSpPr/>
          <p:nvPr/>
        </p:nvCxnSpPr>
        <p:spPr>
          <a:xfrm rot="5400000" flipH="1" flipV="1">
            <a:off x="1691121" y="5177072"/>
            <a:ext cx="990811" cy="6237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7035009" y="3098718"/>
            <a:ext cx="1511822" cy="369332"/>
          </a:xfrm>
          <a:prstGeom prst="rect">
            <a:avLst/>
          </a:prstGeom>
          <a:noFill/>
        </p:spPr>
        <p:txBody>
          <a:bodyPr wrap="square" rtlCol="0">
            <a:spAutoFit/>
          </a:bodyPr>
          <a:lstStyle/>
          <a:p>
            <a:r>
              <a:rPr lang="en-US" dirty="0" smtClean="0"/>
              <a:t>SURF ONLY</a:t>
            </a:r>
            <a:endParaRPr lang="en-US" dirty="0"/>
          </a:p>
        </p:txBody>
      </p:sp>
      <p:cxnSp>
        <p:nvCxnSpPr>
          <p:cNvPr id="35" name="Straight Arrow Connector 34"/>
          <p:cNvCxnSpPr>
            <a:stCxn id="33" idx="1"/>
          </p:cNvCxnSpPr>
          <p:nvPr/>
        </p:nvCxnSpPr>
        <p:spPr>
          <a:xfrm rot="10800000" flipV="1">
            <a:off x="6148075" y="3283383"/>
            <a:ext cx="886935" cy="408361"/>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112154" y="5984346"/>
            <a:ext cx="1673082" cy="369332"/>
          </a:xfrm>
          <a:prstGeom prst="rect">
            <a:avLst/>
          </a:prstGeom>
          <a:noFill/>
        </p:spPr>
        <p:txBody>
          <a:bodyPr wrap="square" rtlCol="0">
            <a:spAutoFit/>
          </a:bodyPr>
          <a:lstStyle/>
          <a:p>
            <a:r>
              <a:rPr lang="en-US" dirty="0" smtClean="0"/>
              <a:t>NEITHER</a:t>
            </a:r>
            <a:endParaRPr lang="en-US" dirty="0"/>
          </a:p>
        </p:txBody>
      </p:sp>
      <p:cxnSp>
        <p:nvCxnSpPr>
          <p:cNvPr id="39" name="Straight Arrow Connector 38"/>
          <p:cNvCxnSpPr/>
          <p:nvPr/>
        </p:nvCxnSpPr>
        <p:spPr>
          <a:xfrm rot="5400000" flipH="1" flipV="1">
            <a:off x="4775812" y="5317600"/>
            <a:ext cx="990811" cy="34268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21" grpId="0"/>
      <p:bldP spid="23" grpId="0"/>
      <p:bldP spid="33"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09359" y="3567571"/>
          <a:ext cx="4220922" cy="1632618"/>
        </p:xfrm>
        <a:graphic>
          <a:graphicData uri="http://schemas.openxmlformats.org/drawingml/2006/table">
            <a:tbl>
              <a:tblPr firstRow="1" bandRow="1">
                <a:tableStyleId>{69CF1AB2-1976-4502-BF36-3FF5EA218861}</a:tableStyleId>
              </a:tblPr>
              <a:tblGrid>
                <a:gridCol w="2110461"/>
                <a:gridCol w="2110461"/>
              </a:tblGrid>
              <a:tr h="816309">
                <a:tc>
                  <a:txBody>
                    <a:bodyPr/>
                    <a:lstStyle/>
                    <a:p>
                      <a:endParaRPr lang="en-US" dirty="0"/>
                    </a:p>
                  </a:txBody>
                  <a:tcPr/>
                </a:tc>
                <a:tc>
                  <a:txBody>
                    <a:bodyPr/>
                    <a:lstStyle/>
                    <a:p>
                      <a:endParaRPr lang="en-US" dirty="0"/>
                    </a:p>
                  </a:txBody>
                  <a:tcPr/>
                </a:tc>
              </a:tr>
              <a:tr h="816309">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2228569" y="3567571"/>
            <a:ext cx="2386578" cy="461665"/>
          </a:xfrm>
          <a:prstGeom prst="rect">
            <a:avLst/>
          </a:prstGeom>
          <a:noFill/>
        </p:spPr>
        <p:txBody>
          <a:bodyPr wrap="square" rtlCol="0">
            <a:spAutoFit/>
          </a:bodyPr>
          <a:lstStyle/>
          <a:p>
            <a:r>
              <a:rPr lang="en-US" dirty="0" smtClean="0"/>
              <a:t>(.63)(1040) = </a:t>
            </a:r>
            <a:r>
              <a:rPr lang="en-US" sz="2400" dirty="0" smtClean="0"/>
              <a:t>655.2</a:t>
            </a:r>
            <a:endParaRPr lang="en-US" sz="2400" dirty="0"/>
          </a:p>
        </p:txBody>
      </p:sp>
      <p:sp>
        <p:nvSpPr>
          <p:cNvPr id="6" name="Rectangle 5"/>
          <p:cNvSpPr/>
          <p:nvPr/>
        </p:nvSpPr>
        <p:spPr>
          <a:xfrm>
            <a:off x="2228569" y="4407695"/>
            <a:ext cx="2095445" cy="461665"/>
          </a:xfrm>
          <a:prstGeom prst="rect">
            <a:avLst/>
          </a:prstGeom>
        </p:spPr>
        <p:txBody>
          <a:bodyPr wrap="none">
            <a:spAutoFit/>
          </a:bodyPr>
          <a:lstStyle/>
          <a:p>
            <a:r>
              <a:rPr lang="en-US" dirty="0" smtClean="0"/>
              <a:t>(.16)(1040) =</a:t>
            </a:r>
            <a:r>
              <a:rPr lang="en-US" sz="2400" dirty="0" smtClean="0"/>
              <a:t>166.4</a:t>
            </a:r>
            <a:endParaRPr lang="en-US" sz="2400" dirty="0"/>
          </a:p>
        </p:txBody>
      </p:sp>
      <p:sp>
        <p:nvSpPr>
          <p:cNvPr id="7" name="TextBox 6"/>
          <p:cNvSpPr txBox="1"/>
          <p:nvPr/>
        </p:nvSpPr>
        <p:spPr>
          <a:xfrm>
            <a:off x="4519091" y="3567571"/>
            <a:ext cx="2076235" cy="461665"/>
          </a:xfrm>
          <a:prstGeom prst="rect">
            <a:avLst/>
          </a:prstGeom>
          <a:noFill/>
        </p:spPr>
        <p:txBody>
          <a:bodyPr wrap="square" rtlCol="0">
            <a:spAutoFit/>
          </a:bodyPr>
          <a:lstStyle/>
          <a:p>
            <a:r>
              <a:rPr lang="en-US" dirty="0" smtClean="0"/>
              <a:t>(.08)(1040) = </a:t>
            </a:r>
            <a:r>
              <a:rPr lang="en-US" sz="2400" dirty="0" smtClean="0"/>
              <a:t>83.2</a:t>
            </a:r>
            <a:endParaRPr lang="en-US" sz="2400" dirty="0"/>
          </a:p>
        </p:txBody>
      </p:sp>
      <p:sp>
        <p:nvSpPr>
          <p:cNvPr id="8" name="TextBox 7"/>
          <p:cNvSpPr txBox="1"/>
          <p:nvPr/>
        </p:nvSpPr>
        <p:spPr>
          <a:xfrm>
            <a:off x="4324014" y="4407695"/>
            <a:ext cx="2271312" cy="461665"/>
          </a:xfrm>
          <a:prstGeom prst="rect">
            <a:avLst/>
          </a:prstGeom>
          <a:noFill/>
        </p:spPr>
        <p:txBody>
          <a:bodyPr wrap="square" rtlCol="0">
            <a:spAutoFit/>
          </a:bodyPr>
          <a:lstStyle/>
          <a:p>
            <a:r>
              <a:rPr lang="en-US" dirty="0" smtClean="0"/>
              <a:t>(.13)(1040) = </a:t>
            </a:r>
            <a:r>
              <a:rPr lang="en-US" sz="2400" dirty="0" smtClean="0"/>
              <a:t>135.2</a:t>
            </a:r>
            <a:endParaRPr lang="en-US" sz="2400" dirty="0"/>
          </a:p>
        </p:txBody>
      </p:sp>
      <p:sp>
        <p:nvSpPr>
          <p:cNvPr id="9" name="TextBox 8"/>
          <p:cNvSpPr txBox="1"/>
          <p:nvPr/>
        </p:nvSpPr>
        <p:spPr>
          <a:xfrm>
            <a:off x="2862382" y="5522680"/>
            <a:ext cx="1637499" cy="461665"/>
          </a:xfrm>
          <a:prstGeom prst="rect">
            <a:avLst/>
          </a:prstGeom>
          <a:noFill/>
        </p:spPr>
        <p:txBody>
          <a:bodyPr wrap="square" rtlCol="0">
            <a:spAutoFit/>
          </a:bodyPr>
          <a:lstStyle/>
          <a:p>
            <a:r>
              <a:rPr lang="en-US" sz="2400" dirty="0" smtClean="0"/>
              <a:t>822.23</a:t>
            </a:r>
            <a:endParaRPr lang="en-US" sz="2400" dirty="0"/>
          </a:p>
        </p:txBody>
      </p:sp>
      <p:sp>
        <p:nvSpPr>
          <p:cNvPr id="10" name="TextBox 9"/>
          <p:cNvSpPr txBox="1"/>
          <p:nvPr/>
        </p:nvSpPr>
        <p:spPr>
          <a:xfrm>
            <a:off x="6576116" y="3691745"/>
            <a:ext cx="1527247" cy="461665"/>
          </a:xfrm>
          <a:prstGeom prst="rect">
            <a:avLst/>
          </a:prstGeom>
          <a:noFill/>
        </p:spPr>
        <p:txBody>
          <a:bodyPr wrap="square" rtlCol="0">
            <a:spAutoFit/>
          </a:bodyPr>
          <a:lstStyle/>
          <a:p>
            <a:r>
              <a:rPr lang="en-US" sz="2400" dirty="0" smtClean="0"/>
              <a:t>738.4</a:t>
            </a:r>
            <a:endParaRPr lang="en-US" sz="2400" dirty="0"/>
          </a:p>
        </p:txBody>
      </p:sp>
      <p:sp>
        <p:nvSpPr>
          <p:cNvPr id="11" name="TextBox 10"/>
          <p:cNvSpPr txBox="1"/>
          <p:nvPr/>
        </p:nvSpPr>
        <p:spPr>
          <a:xfrm>
            <a:off x="6576116" y="4531869"/>
            <a:ext cx="1527247" cy="461665"/>
          </a:xfrm>
          <a:prstGeom prst="rect">
            <a:avLst/>
          </a:prstGeom>
          <a:noFill/>
        </p:spPr>
        <p:txBody>
          <a:bodyPr wrap="square" rtlCol="0">
            <a:spAutoFit/>
          </a:bodyPr>
          <a:lstStyle/>
          <a:p>
            <a:r>
              <a:rPr lang="en-US" sz="2400" dirty="0" smtClean="0"/>
              <a:t>301.6</a:t>
            </a:r>
            <a:endParaRPr lang="en-US" sz="2400" dirty="0"/>
          </a:p>
        </p:txBody>
      </p:sp>
      <p:sp>
        <p:nvSpPr>
          <p:cNvPr id="12" name="TextBox 11"/>
          <p:cNvSpPr txBox="1"/>
          <p:nvPr/>
        </p:nvSpPr>
        <p:spPr>
          <a:xfrm>
            <a:off x="4678933" y="5522680"/>
            <a:ext cx="1527247" cy="461665"/>
          </a:xfrm>
          <a:prstGeom prst="rect">
            <a:avLst/>
          </a:prstGeom>
          <a:noFill/>
        </p:spPr>
        <p:txBody>
          <a:bodyPr wrap="square" rtlCol="0">
            <a:spAutoFit/>
          </a:bodyPr>
          <a:lstStyle/>
          <a:p>
            <a:pPr algn="r"/>
            <a:r>
              <a:rPr lang="en-US" sz="2400" dirty="0" smtClean="0"/>
              <a:t>218.4</a:t>
            </a:r>
            <a:endParaRPr lang="en-US" sz="2400" dirty="0"/>
          </a:p>
        </p:txBody>
      </p:sp>
      <p:sp>
        <p:nvSpPr>
          <p:cNvPr id="13" name="Oval 12"/>
          <p:cNvSpPr/>
          <p:nvPr/>
        </p:nvSpPr>
        <p:spPr>
          <a:xfrm>
            <a:off x="6430281" y="5217229"/>
            <a:ext cx="1673082" cy="84965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800000"/>
                </a:solidFill>
              </a:rPr>
              <a:t>1,040</a:t>
            </a:r>
            <a:endParaRPr lang="en-US" sz="2800" dirty="0">
              <a:solidFill>
                <a:srgbClr val="800000"/>
              </a:solidFill>
            </a:endParaRPr>
          </a:p>
        </p:txBody>
      </p:sp>
      <p:sp>
        <p:nvSpPr>
          <p:cNvPr id="14" name="TextBox 13"/>
          <p:cNvSpPr txBox="1"/>
          <p:nvPr/>
        </p:nvSpPr>
        <p:spPr>
          <a:xfrm>
            <a:off x="3547741" y="2313888"/>
            <a:ext cx="1894816" cy="523220"/>
          </a:xfrm>
          <a:prstGeom prst="rect">
            <a:avLst/>
          </a:prstGeom>
          <a:noFill/>
        </p:spPr>
        <p:txBody>
          <a:bodyPr wrap="square" rtlCol="0">
            <a:spAutoFit/>
          </a:bodyPr>
          <a:lstStyle/>
          <a:p>
            <a:r>
              <a:rPr lang="en-US" sz="2800" dirty="0" smtClean="0">
                <a:solidFill>
                  <a:srgbClr val="800000"/>
                </a:solidFill>
              </a:rPr>
              <a:t>BREAKFAST</a:t>
            </a:r>
            <a:endParaRPr lang="en-US" sz="2800" dirty="0">
              <a:solidFill>
                <a:srgbClr val="800000"/>
              </a:solidFill>
            </a:endParaRPr>
          </a:p>
        </p:txBody>
      </p:sp>
      <p:sp>
        <p:nvSpPr>
          <p:cNvPr id="15" name="TextBox 14"/>
          <p:cNvSpPr txBox="1"/>
          <p:nvPr/>
        </p:nvSpPr>
        <p:spPr>
          <a:xfrm rot="16200000">
            <a:off x="-281768" y="3784516"/>
            <a:ext cx="1894816" cy="523220"/>
          </a:xfrm>
          <a:prstGeom prst="rect">
            <a:avLst/>
          </a:prstGeom>
          <a:noFill/>
        </p:spPr>
        <p:txBody>
          <a:bodyPr wrap="square" rtlCol="0">
            <a:spAutoFit/>
          </a:bodyPr>
          <a:lstStyle/>
          <a:p>
            <a:r>
              <a:rPr lang="en-US" sz="2800" dirty="0" smtClean="0">
                <a:solidFill>
                  <a:srgbClr val="800000"/>
                </a:solidFill>
              </a:rPr>
              <a:t>SURFED</a:t>
            </a:r>
            <a:endParaRPr lang="en-US" sz="2800" dirty="0">
              <a:solidFill>
                <a:srgbClr val="800000"/>
              </a:solidFill>
            </a:endParaRPr>
          </a:p>
        </p:txBody>
      </p:sp>
      <p:sp>
        <p:nvSpPr>
          <p:cNvPr id="16" name="TextBox 15"/>
          <p:cNvSpPr txBox="1"/>
          <p:nvPr/>
        </p:nvSpPr>
        <p:spPr>
          <a:xfrm>
            <a:off x="2862382" y="2979734"/>
            <a:ext cx="685359" cy="369332"/>
          </a:xfrm>
          <a:prstGeom prst="rect">
            <a:avLst/>
          </a:prstGeom>
          <a:noFill/>
        </p:spPr>
        <p:txBody>
          <a:bodyPr wrap="square" rtlCol="0">
            <a:spAutoFit/>
          </a:bodyPr>
          <a:lstStyle/>
          <a:p>
            <a:r>
              <a:rPr lang="en-US" dirty="0" smtClean="0"/>
              <a:t>YES</a:t>
            </a:r>
            <a:endParaRPr lang="en-US" dirty="0"/>
          </a:p>
        </p:txBody>
      </p:sp>
      <p:sp>
        <p:nvSpPr>
          <p:cNvPr id="17" name="TextBox 16"/>
          <p:cNvSpPr txBox="1"/>
          <p:nvPr/>
        </p:nvSpPr>
        <p:spPr>
          <a:xfrm>
            <a:off x="5099877" y="2947468"/>
            <a:ext cx="685359" cy="369332"/>
          </a:xfrm>
          <a:prstGeom prst="rect">
            <a:avLst/>
          </a:prstGeom>
          <a:noFill/>
        </p:spPr>
        <p:txBody>
          <a:bodyPr wrap="square" rtlCol="0">
            <a:spAutoFit/>
          </a:bodyPr>
          <a:lstStyle/>
          <a:p>
            <a:r>
              <a:rPr lang="en-US" dirty="0" smtClean="0"/>
              <a:t>NO</a:t>
            </a:r>
            <a:endParaRPr lang="en-US" dirty="0"/>
          </a:p>
        </p:txBody>
      </p:sp>
      <p:sp>
        <p:nvSpPr>
          <p:cNvPr id="18" name="TextBox 17"/>
          <p:cNvSpPr txBox="1"/>
          <p:nvPr/>
        </p:nvSpPr>
        <p:spPr>
          <a:xfrm rot="16200000">
            <a:off x="1347312" y="3849759"/>
            <a:ext cx="685359" cy="369332"/>
          </a:xfrm>
          <a:prstGeom prst="rect">
            <a:avLst/>
          </a:prstGeom>
          <a:noFill/>
        </p:spPr>
        <p:txBody>
          <a:bodyPr wrap="square" rtlCol="0">
            <a:spAutoFit/>
          </a:bodyPr>
          <a:lstStyle/>
          <a:p>
            <a:r>
              <a:rPr lang="en-US" dirty="0" smtClean="0"/>
              <a:t>YES</a:t>
            </a:r>
            <a:endParaRPr lang="en-US" dirty="0"/>
          </a:p>
        </p:txBody>
      </p:sp>
      <p:sp>
        <p:nvSpPr>
          <p:cNvPr id="19" name="TextBox 18"/>
          <p:cNvSpPr txBox="1"/>
          <p:nvPr/>
        </p:nvSpPr>
        <p:spPr>
          <a:xfrm rot="16200000">
            <a:off x="1347313" y="4689883"/>
            <a:ext cx="685359" cy="369332"/>
          </a:xfrm>
          <a:prstGeom prst="rect">
            <a:avLst/>
          </a:prstGeom>
          <a:noFill/>
        </p:spPr>
        <p:txBody>
          <a:bodyPr wrap="square" rtlCol="0">
            <a:spAutoFit/>
          </a:bodyPr>
          <a:lstStyle/>
          <a:p>
            <a:pPr algn="ctr"/>
            <a:r>
              <a:rPr lang="en-US" dirty="0" smtClean="0"/>
              <a:t>NO</a:t>
            </a:r>
            <a:endParaRPr lang="en-US" dirty="0"/>
          </a:p>
        </p:txBody>
      </p:sp>
      <p:cxnSp>
        <p:nvCxnSpPr>
          <p:cNvPr id="20" name="Straight Arrow Connector 19"/>
          <p:cNvCxnSpPr/>
          <p:nvPr/>
        </p:nvCxnSpPr>
        <p:spPr>
          <a:xfrm>
            <a:off x="1979029" y="3316800"/>
            <a:ext cx="519366" cy="374945"/>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261950" y="2947468"/>
            <a:ext cx="947409" cy="369332"/>
          </a:xfrm>
          <a:prstGeom prst="rect">
            <a:avLst/>
          </a:prstGeom>
          <a:noFill/>
        </p:spPr>
        <p:txBody>
          <a:bodyPr wrap="square" rtlCol="0">
            <a:spAutoFit/>
          </a:bodyPr>
          <a:lstStyle/>
          <a:p>
            <a:r>
              <a:rPr lang="en-US" dirty="0" smtClean="0"/>
              <a:t>BOTH</a:t>
            </a:r>
            <a:endParaRPr lang="en-US" dirty="0"/>
          </a:p>
        </p:txBody>
      </p:sp>
      <p:sp>
        <p:nvSpPr>
          <p:cNvPr id="22" name="TextBox 21"/>
          <p:cNvSpPr txBox="1"/>
          <p:nvPr/>
        </p:nvSpPr>
        <p:spPr>
          <a:xfrm>
            <a:off x="404029" y="5984345"/>
            <a:ext cx="1470629" cy="646331"/>
          </a:xfrm>
          <a:prstGeom prst="rect">
            <a:avLst/>
          </a:prstGeom>
          <a:noFill/>
        </p:spPr>
        <p:txBody>
          <a:bodyPr wrap="square" rtlCol="0">
            <a:spAutoFit/>
          </a:bodyPr>
          <a:lstStyle/>
          <a:p>
            <a:r>
              <a:rPr lang="en-US" dirty="0" smtClean="0"/>
              <a:t>BREAKFAST ONLY</a:t>
            </a:r>
            <a:endParaRPr lang="en-US" dirty="0"/>
          </a:p>
        </p:txBody>
      </p:sp>
      <p:cxnSp>
        <p:nvCxnSpPr>
          <p:cNvPr id="23" name="Straight Arrow Connector 22"/>
          <p:cNvCxnSpPr/>
          <p:nvPr/>
        </p:nvCxnSpPr>
        <p:spPr>
          <a:xfrm rot="5400000" flipH="1" flipV="1">
            <a:off x="1691121" y="5177072"/>
            <a:ext cx="990811" cy="6237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035009" y="3098718"/>
            <a:ext cx="1511822" cy="369332"/>
          </a:xfrm>
          <a:prstGeom prst="rect">
            <a:avLst/>
          </a:prstGeom>
          <a:noFill/>
        </p:spPr>
        <p:txBody>
          <a:bodyPr wrap="square" rtlCol="0">
            <a:spAutoFit/>
          </a:bodyPr>
          <a:lstStyle/>
          <a:p>
            <a:r>
              <a:rPr lang="en-US" dirty="0" smtClean="0"/>
              <a:t>SURF ONLY</a:t>
            </a:r>
            <a:endParaRPr lang="en-US" dirty="0"/>
          </a:p>
        </p:txBody>
      </p:sp>
      <p:cxnSp>
        <p:nvCxnSpPr>
          <p:cNvPr id="25" name="Straight Arrow Connector 24"/>
          <p:cNvCxnSpPr>
            <a:stCxn id="24" idx="1"/>
          </p:cNvCxnSpPr>
          <p:nvPr/>
        </p:nvCxnSpPr>
        <p:spPr>
          <a:xfrm rot="10800000" flipV="1">
            <a:off x="6148075" y="3283383"/>
            <a:ext cx="886935" cy="408361"/>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112154" y="5984346"/>
            <a:ext cx="1673082" cy="369332"/>
          </a:xfrm>
          <a:prstGeom prst="rect">
            <a:avLst/>
          </a:prstGeom>
          <a:noFill/>
        </p:spPr>
        <p:txBody>
          <a:bodyPr wrap="square" rtlCol="0">
            <a:spAutoFit/>
          </a:bodyPr>
          <a:lstStyle/>
          <a:p>
            <a:r>
              <a:rPr lang="en-US" dirty="0" smtClean="0"/>
              <a:t>NEITHER</a:t>
            </a:r>
            <a:endParaRPr lang="en-US" dirty="0"/>
          </a:p>
        </p:txBody>
      </p:sp>
      <p:cxnSp>
        <p:nvCxnSpPr>
          <p:cNvPr id="27" name="Straight Arrow Connector 26"/>
          <p:cNvCxnSpPr/>
          <p:nvPr/>
        </p:nvCxnSpPr>
        <p:spPr>
          <a:xfrm rot="5400000" flipH="1" flipV="1">
            <a:off x="4775812" y="5317600"/>
            <a:ext cx="990811" cy="34268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079532" y="722344"/>
            <a:ext cx="6439259" cy="1200329"/>
          </a:xfrm>
          <a:prstGeom prst="rect">
            <a:avLst/>
          </a:prstGeom>
          <a:noFill/>
        </p:spPr>
        <p:txBody>
          <a:bodyPr wrap="square" rtlCol="0">
            <a:spAutoFit/>
          </a:bodyPr>
          <a:lstStyle/>
          <a:p>
            <a:r>
              <a:rPr lang="en-US" sz="3600" dirty="0" smtClean="0"/>
              <a:t>You need to take the percentage for each square times the total</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descr="Screen Shot 2014-03-23 at 9.47.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531" y="248418"/>
            <a:ext cx="4309532" cy="1235399"/>
          </a:xfrm>
          <a:prstGeom prst="rect">
            <a:avLst/>
          </a:prstGeom>
        </p:spPr>
      </p:pic>
      <p:sp>
        <p:nvSpPr>
          <p:cNvPr id="5" name="TextBox 4"/>
          <p:cNvSpPr txBox="1"/>
          <p:nvPr/>
        </p:nvSpPr>
        <p:spPr>
          <a:xfrm>
            <a:off x="728133" y="5638800"/>
            <a:ext cx="6967510"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Explain how you can carry out a simulation to help answer this question.</a:t>
            </a:r>
          </a:p>
          <a:p>
            <a:endParaRPr lang="en-US" dirty="0"/>
          </a:p>
          <a:p>
            <a:r>
              <a:rPr lang="en-US" dirty="0" smtClean="0"/>
              <a:t>Run the simulation 7 times.</a:t>
            </a:r>
            <a:endParaRPr lang="en-US" dirty="0"/>
          </a:p>
        </p:txBody>
      </p:sp>
      <p:sp>
        <p:nvSpPr>
          <p:cNvPr id="7" name="Rectangle 6"/>
          <p:cNvSpPr/>
          <p:nvPr/>
        </p:nvSpPr>
        <p:spPr>
          <a:xfrm>
            <a:off x="152400" y="1483817"/>
            <a:ext cx="8873067" cy="3539431"/>
          </a:xfrm>
          <a:prstGeom prst="rect">
            <a:avLst/>
          </a:prstGeom>
        </p:spPr>
        <p:txBody>
          <a:bodyPr wrap="square">
            <a:spAutoFit/>
          </a:bodyPr>
          <a:lstStyle/>
          <a:p>
            <a:r>
              <a:rPr lang="en-US" sz="2400" b="1" dirty="0" smtClean="0"/>
              <a:t>You must clearly explain your method.</a:t>
            </a:r>
          </a:p>
          <a:p>
            <a:endParaRPr lang="en-US" sz="2400" b="1" dirty="0"/>
          </a:p>
          <a:p>
            <a:r>
              <a:rPr lang="en-US" sz="2400" b="1" dirty="0" smtClean="0"/>
              <a:t>Remember </a:t>
            </a:r>
            <a:r>
              <a:rPr lang="en-US" sz="4000" b="1" dirty="0" smtClean="0">
                <a:solidFill>
                  <a:srgbClr val="0000FF"/>
                </a:solidFill>
              </a:rPr>
              <a:t>D.A.R.E.</a:t>
            </a:r>
          </a:p>
          <a:p>
            <a:endParaRPr lang="en-US" sz="4000" b="1" dirty="0"/>
          </a:p>
          <a:p>
            <a:r>
              <a:rPr lang="en-US" sz="2400" b="1" dirty="0" smtClean="0"/>
              <a:t>D: Determine the number of digits to be taken at a time</a:t>
            </a:r>
          </a:p>
          <a:p>
            <a:r>
              <a:rPr lang="en-US" sz="2400" b="1" dirty="0" smtClean="0"/>
              <a:t>A</a:t>
            </a:r>
            <a:r>
              <a:rPr lang="en-US" sz="2400" b="1" dirty="0"/>
              <a:t>: Assign your digits.</a:t>
            </a:r>
          </a:p>
          <a:p>
            <a:r>
              <a:rPr lang="en-US" sz="2400" b="1" dirty="0" smtClean="0"/>
              <a:t>R: Repeats? Do you allow them or ignore them?</a:t>
            </a:r>
          </a:p>
          <a:p>
            <a:r>
              <a:rPr lang="en-US" sz="2400" b="1" dirty="0" smtClean="0"/>
              <a:t>E: Ending rule, when do you stop taking digits?</a:t>
            </a:r>
            <a:endParaRPr lang="en-US" sz="2400" b="1" dirty="0"/>
          </a:p>
        </p:txBody>
      </p:sp>
    </p:spTree>
    <p:extLst>
      <p:ext uri="{BB962C8B-B14F-4D97-AF65-F5344CB8AC3E}">
        <p14:creationId xmlns:p14="http://schemas.microsoft.com/office/powerpoint/2010/main" val="1772842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68354" y="907009"/>
            <a:ext cx="7216427" cy="1384995"/>
          </a:xfrm>
          <a:prstGeom prst="rect">
            <a:avLst/>
          </a:prstGeom>
          <a:noFill/>
        </p:spPr>
        <p:txBody>
          <a:bodyPr wrap="square" rtlCol="0">
            <a:spAutoFit/>
          </a:bodyPr>
          <a:lstStyle/>
          <a:p>
            <a:r>
              <a:rPr lang="en-US" sz="2800" dirty="0" smtClean="0"/>
              <a:t>What is the probability that Mr. Pines and his father either surf or eat breakfast on a randomly chosen  trip to the beach?  </a:t>
            </a:r>
            <a:endParaRPr lang="en-US" sz="2800" dirty="0"/>
          </a:p>
        </p:txBody>
      </p:sp>
      <p:graphicFrame>
        <p:nvGraphicFramePr>
          <p:cNvPr id="4" name="Object 3"/>
          <p:cNvGraphicFramePr>
            <a:graphicFrameLocks noChangeAspect="1"/>
          </p:cNvGraphicFramePr>
          <p:nvPr/>
        </p:nvGraphicFramePr>
        <p:xfrm>
          <a:off x="3937000" y="3270250"/>
          <a:ext cx="1270000" cy="317500"/>
        </p:xfrm>
        <a:graphic>
          <a:graphicData uri="http://schemas.openxmlformats.org/presentationml/2006/ole">
            <mc:AlternateContent xmlns:mc="http://schemas.openxmlformats.org/markup-compatibility/2006">
              <mc:Choice xmlns:v="urn:schemas-microsoft-com:vml" Requires="v">
                <p:oleObj spid="_x0000_s22733" name="Equation" r:id="rId3" imgW="101600" imgH="177800" progId="Equation.3">
                  <p:embed/>
                </p:oleObj>
              </mc:Choice>
              <mc:Fallback>
                <p:oleObj name="Equation" r:id="rId3" imgW="1016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0" y="3270250"/>
                        <a:ext cx="1270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701856" y="2812688"/>
            <a:ext cx="7299144" cy="461665"/>
          </a:xfrm>
          <a:prstGeom prst="rect">
            <a:avLst/>
          </a:prstGeom>
          <a:noFill/>
        </p:spPr>
        <p:txBody>
          <a:bodyPr wrap="none" rtlCol="0">
            <a:spAutoFit/>
          </a:bodyPr>
          <a:lstStyle/>
          <a:p>
            <a:r>
              <a:rPr lang="en-US" sz="2400" dirty="0" smtClean="0">
                <a:solidFill>
                  <a:srgbClr val="FF0000"/>
                </a:solidFill>
              </a:rPr>
              <a:t>Since this is an “or” type problem use the formula below.</a:t>
            </a:r>
            <a:endParaRPr lang="en-US" sz="2400" dirty="0">
              <a:solidFill>
                <a:srgbClr val="FF0000"/>
              </a:solidFill>
            </a:endParaRPr>
          </a:p>
        </p:txBody>
      </p:sp>
      <p:sp>
        <p:nvSpPr>
          <p:cNvPr id="9" name="Oval 8"/>
          <p:cNvSpPr/>
          <p:nvPr/>
        </p:nvSpPr>
        <p:spPr>
          <a:xfrm>
            <a:off x="3487268" y="1397000"/>
            <a:ext cx="665202" cy="537954"/>
          </a:xfrm>
          <a:prstGeom prst="ellipse">
            <a:avLst/>
          </a:prstGeom>
          <a:noFill/>
          <a:ln w="2222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33149" y="4360745"/>
            <a:ext cx="9010851" cy="369332"/>
          </a:xfrm>
          <a:prstGeom prst="rect">
            <a:avLst/>
          </a:prstGeom>
          <a:noFill/>
        </p:spPr>
        <p:txBody>
          <a:bodyPr wrap="none" rtlCol="0">
            <a:spAutoFit/>
          </a:bodyPr>
          <a:lstStyle/>
          <a:p>
            <a:r>
              <a:rPr lang="en-US" dirty="0" smtClean="0"/>
              <a:t>Let P(A) = surfing  and P(B) = eat breakfast, refer back to the </a:t>
            </a:r>
            <a:r>
              <a:rPr lang="en-US" dirty="0" err="1" smtClean="0"/>
              <a:t>venn</a:t>
            </a:r>
            <a:r>
              <a:rPr lang="en-US" dirty="0" smtClean="0"/>
              <a:t> diagram for the probabilities</a:t>
            </a:r>
          </a:p>
        </p:txBody>
      </p:sp>
      <p:graphicFrame>
        <p:nvGraphicFramePr>
          <p:cNvPr id="22532" name="Object 4"/>
          <p:cNvGraphicFramePr>
            <a:graphicFrameLocks noChangeAspect="1"/>
          </p:cNvGraphicFramePr>
          <p:nvPr/>
        </p:nvGraphicFramePr>
        <p:xfrm>
          <a:off x="1864430" y="5009795"/>
          <a:ext cx="4576080" cy="521732"/>
        </p:xfrm>
        <a:graphic>
          <a:graphicData uri="http://schemas.openxmlformats.org/presentationml/2006/ole">
            <mc:AlternateContent xmlns:mc="http://schemas.openxmlformats.org/markup-compatibility/2006">
              <mc:Choice xmlns:v="urn:schemas-microsoft-com:vml" Requires="v">
                <p:oleObj spid="_x0000_s22734" name="Equation" r:id="rId5" imgW="1574800" imgH="152400" progId="Equation.3">
                  <p:embed/>
                </p:oleObj>
              </mc:Choice>
              <mc:Fallback>
                <p:oleObj name="Equation" r:id="rId5" imgW="1574800" imgH="1524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4430" y="5009795"/>
                        <a:ext cx="4576080" cy="52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2533" name="Object 5"/>
          <p:cNvGraphicFramePr>
            <a:graphicFrameLocks noChangeAspect="1"/>
          </p:cNvGraphicFramePr>
          <p:nvPr/>
        </p:nvGraphicFramePr>
        <p:xfrm>
          <a:off x="3154516" y="5792393"/>
          <a:ext cx="2052484" cy="840017"/>
        </p:xfrm>
        <a:graphic>
          <a:graphicData uri="http://schemas.openxmlformats.org/presentationml/2006/ole">
            <mc:AlternateContent xmlns:mc="http://schemas.openxmlformats.org/markup-compatibility/2006">
              <mc:Choice xmlns:v="urn:schemas-microsoft-com:vml" Requires="v">
                <p:oleObj spid="_x0000_s22735" name="Equation" r:id="rId7" imgW="939800" imgH="152400" progId="Equation.3">
                  <p:embed/>
                </p:oleObj>
              </mc:Choice>
              <mc:Fallback>
                <p:oleObj name="Equation" r:id="rId7" imgW="939800" imgH="1524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516" y="5792393"/>
                        <a:ext cx="2052484" cy="84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2534" name="Object 6"/>
          <p:cNvGraphicFramePr>
            <a:graphicFrameLocks noChangeAspect="1"/>
          </p:cNvGraphicFramePr>
          <p:nvPr/>
        </p:nvGraphicFramePr>
        <p:xfrm>
          <a:off x="1068354" y="3587750"/>
          <a:ext cx="6333153" cy="577575"/>
        </p:xfrm>
        <a:graphic>
          <a:graphicData uri="http://schemas.openxmlformats.org/presentationml/2006/ole">
            <mc:AlternateContent xmlns:mc="http://schemas.openxmlformats.org/markup-compatibility/2006">
              <mc:Choice xmlns:v="urn:schemas-microsoft-com:vml" Requires="v">
                <p:oleObj spid="_x0000_s22736" name="Equation" r:id="rId9" imgW="2222500" imgH="152400" progId="Equation.3">
                  <p:embed/>
                </p:oleObj>
              </mc:Choice>
              <mc:Fallback>
                <p:oleObj name="Equation" r:id="rId9" imgW="2222500" imgH="1524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8354" y="3587750"/>
                        <a:ext cx="6333153" cy="57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3"/>
                                        </p:tgtEl>
                                        <p:attrNameLst>
                                          <p:attrName>style.visibility</p:attrName>
                                        </p:attrNameLst>
                                      </p:cBhvr>
                                      <p:to>
                                        <p:strVal val="visible"/>
                                      </p:to>
                                    </p:set>
                                    <p:animEffect transition="in" filter="fade">
                                      <p:cBhvr>
                                        <p:cTn id="27" dur="2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68354" y="907009"/>
            <a:ext cx="7216427" cy="954107"/>
          </a:xfrm>
          <a:prstGeom prst="rect">
            <a:avLst/>
          </a:prstGeom>
          <a:noFill/>
        </p:spPr>
        <p:txBody>
          <a:bodyPr wrap="square" rtlCol="0">
            <a:spAutoFit/>
          </a:bodyPr>
          <a:lstStyle/>
          <a:p>
            <a:r>
              <a:rPr lang="en-US" sz="2800" dirty="0" smtClean="0"/>
              <a:t>If they surfed, what is the probability that they ate breakfast too?  </a:t>
            </a:r>
            <a:endParaRPr lang="en-US" sz="2800" dirty="0"/>
          </a:p>
        </p:txBody>
      </p:sp>
      <p:pic>
        <p:nvPicPr>
          <p:cNvPr id="3" name="Picture 2" descr="Screen Shot 2014-03-27 at 11.02.41 A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59411" y="3657849"/>
            <a:ext cx="7620000" cy="2171700"/>
          </a:xfrm>
          <a:prstGeom prst="rect">
            <a:avLst/>
          </a:prstGeom>
        </p:spPr>
      </p:pic>
      <p:sp>
        <p:nvSpPr>
          <p:cNvPr id="5" name="TextBox 4"/>
          <p:cNvSpPr txBox="1"/>
          <p:nvPr/>
        </p:nvSpPr>
        <p:spPr>
          <a:xfrm>
            <a:off x="982388" y="2491640"/>
            <a:ext cx="6295977"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Rephrase this as:</a:t>
            </a:r>
          </a:p>
          <a:p>
            <a:endParaRPr lang="en-US" dirty="0"/>
          </a:p>
          <a:p>
            <a:r>
              <a:rPr lang="en-US" dirty="0" smtClean="0"/>
              <a:t>What is the probability that they ate breakfast GIVEN they surfed.</a:t>
            </a:r>
            <a:endParaRPr lang="en-US" dirty="0"/>
          </a:p>
        </p:txBody>
      </p:sp>
    </p:spTree>
    <p:extLst>
      <p:ext uri="{BB962C8B-B14F-4D97-AF65-F5344CB8AC3E}">
        <p14:creationId xmlns:p14="http://schemas.microsoft.com/office/powerpoint/2010/main" val="29725184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68354" y="907009"/>
            <a:ext cx="7216427" cy="523220"/>
          </a:xfrm>
          <a:prstGeom prst="rect">
            <a:avLst/>
          </a:prstGeom>
          <a:noFill/>
        </p:spPr>
        <p:txBody>
          <a:bodyPr wrap="square" rtlCol="0">
            <a:spAutoFit/>
          </a:bodyPr>
          <a:lstStyle/>
          <a:p>
            <a:r>
              <a:rPr lang="en-US" sz="2800" dirty="0" smtClean="0"/>
              <a:t>Are surfing and eating breakfast independent?  </a:t>
            </a:r>
            <a:endParaRPr lang="en-US" sz="2800" dirty="0"/>
          </a:p>
        </p:txBody>
      </p:sp>
      <p:pic>
        <p:nvPicPr>
          <p:cNvPr id="3" name="Picture 2" descr="Screen Shot 2014-03-27 at 11.02.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354" y="1823493"/>
            <a:ext cx="6852759" cy="4269956"/>
          </a:xfrm>
          <a:prstGeom prst="rect">
            <a:avLst/>
          </a:prstGeom>
        </p:spPr>
      </p:pic>
    </p:spTree>
    <p:extLst>
      <p:ext uri="{BB962C8B-B14F-4D97-AF65-F5344CB8AC3E}">
        <p14:creationId xmlns:p14="http://schemas.microsoft.com/office/powerpoint/2010/main" val="2877640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46938" y="907009"/>
            <a:ext cx="8069135" cy="523220"/>
          </a:xfrm>
          <a:prstGeom prst="rect">
            <a:avLst/>
          </a:prstGeom>
          <a:noFill/>
        </p:spPr>
        <p:txBody>
          <a:bodyPr wrap="square" rtlCol="0">
            <a:spAutoFit/>
          </a:bodyPr>
          <a:lstStyle/>
          <a:p>
            <a:r>
              <a:rPr lang="en-US" sz="2800" dirty="0" smtClean="0"/>
              <a:t>Are surfing and eating breakfast mutually exclusive?  </a:t>
            </a:r>
            <a:endParaRPr lang="en-US" sz="2800" dirty="0"/>
          </a:p>
        </p:txBody>
      </p:sp>
      <p:pic>
        <p:nvPicPr>
          <p:cNvPr id="3" name="Picture 2" descr="Screen Shot 2014-03-27 at 11.04.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938" y="1978539"/>
            <a:ext cx="7518400" cy="4572000"/>
          </a:xfrm>
          <a:prstGeom prst="rect">
            <a:avLst/>
          </a:prstGeom>
        </p:spPr>
      </p:pic>
    </p:spTree>
    <p:extLst>
      <p:ext uri="{BB962C8B-B14F-4D97-AF65-F5344CB8AC3E}">
        <p14:creationId xmlns:p14="http://schemas.microsoft.com/office/powerpoint/2010/main" val="4286040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38200" y="0"/>
            <a:ext cx="7696200" cy="2057400"/>
          </a:xfrm>
        </p:spPr>
        <p:txBody>
          <a:bodyPr>
            <a:normAutofit/>
          </a:bodyPr>
          <a:lstStyle/>
          <a:p>
            <a:r>
              <a:rPr lang="en-US" sz="5400" dirty="0" smtClean="0"/>
              <a:t>Mr. Pines Washers</a:t>
            </a:r>
            <a:endParaRPr lang="en-US" sz="5400" dirty="0"/>
          </a:p>
        </p:txBody>
      </p:sp>
      <p:pic>
        <p:nvPicPr>
          <p:cNvPr id="9" name="Picture 8" descr="Picture 7.png"/>
          <p:cNvPicPr>
            <a:picLocks noChangeAspect="1"/>
          </p:cNvPicPr>
          <p:nvPr/>
        </p:nvPicPr>
        <p:blipFill>
          <a:blip r:embed="rId2"/>
          <a:stretch>
            <a:fillRect/>
          </a:stretch>
        </p:blipFill>
        <p:spPr>
          <a:xfrm>
            <a:off x="609600" y="2819400"/>
            <a:ext cx="6584950" cy="1255256"/>
          </a:xfrm>
          <a:prstGeom prst="rect">
            <a:avLst/>
          </a:prstGeom>
        </p:spPr>
      </p:pic>
      <p:pic>
        <p:nvPicPr>
          <p:cNvPr id="10" name="Picture 9" descr="Picture 2.png"/>
          <p:cNvPicPr>
            <a:picLocks noChangeAspect="1"/>
          </p:cNvPicPr>
          <p:nvPr/>
        </p:nvPicPr>
        <p:blipFill>
          <a:blip r:embed="rId3"/>
          <a:stretch>
            <a:fillRect/>
          </a:stretch>
        </p:blipFill>
        <p:spPr>
          <a:xfrm>
            <a:off x="914400" y="4572000"/>
            <a:ext cx="2184400" cy="1638300"/>
          </a:xfrm>
          <a:prstGeom prst="rect">
            <a:avLst/>
          </a:prstGeom>
        </p:spPr>
      </p:pic>
      <p:pic>
        <p:nvPicPr>
          <p:cNvPr id="11" name="Picture 10" descr="Picture 8.png"/>
          <p:cNvPicPr>
            <a:picLocks noChangeAspect="1"/>
          </p:cNvPicPr>
          <p:nvPr/>
        </p:nvPicPr>
        <p:blipFill>
          <a:blip r:embed="rId4"/>
          <a:stretch>
            <a:fillRect/>
          </a:stretch>
        </p:blipFill>
        <p:spPr>
          <a:xfrm>
            <a:off x="3886200" y="4419600"/>
            <a:ext cx="3320358" cy="2057400"/>
          </a:xfrm>
          <a:prstGeom prst="rect">
            <a:avLst/>
          </a:prstGeom>
        </p:spPr>
      </p:pic>
    </p:spTree>
    <p:extLst>
      <p:ext uri="{BB962C8B-B14F-4D97-AF65-F5344CB8AC3E}">
        <p14:creationId xmlns:p14="http://schemas.microsoft.com/office/powerpoint/2010/main" val="2439844068"/>
      </p:ext>
    </p:extLst>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381000"/>
            <a:ext cx="7848600" cy="18288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Mr. Pines needs many 1” steel washers for his World Series of Washers tournaments. In the past few years he has bought hundreds of washers from various hardware stores that sell them</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Picture 5.png"/>
          <p:cNvPicPr>
            <a:picLocks noChangeAspect="1"/>
          </p:cNvPicPr>
          <p:nvPr/>
        </p:nvPicPr>
        <p:blipFill>
          <a:blip r:embed="rId2"/>
          <a:stretch>
            <a:fillRect/>
          </a:stretch>
        </p:blipFill>
        <p:spPr>
          <a:xfrm>
            <a:off x="1752600" y="2895600"/>
            <a:ext cx="5334000" cy="3606006"/>
          </a:xfrm>
          <a:prstGeom prst="rect">
            <a:avLst/>
          </a:prstGeom>
        </p:spPr>
      </p:pic>
    </p:spTree>
    <p:extLst>
      <p:ext uri="{BB962C8B-B14F-4D97-AF65-F5344CB8AC3E}">
        <p14:creationId xmlns:p14="http://schemas.microsoft.com/office/powerpoint/2010/main" val="89458268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914400"/>
            <a:ext cx="7772400" cy="2819400"/>
          </a:xfrm>
          <a:prstGeom prst="rect">
            <a:avLst/>
          </a:prstGeom>
        </p:spPr>
        <p:txBody>
          <a:bodyPr vert="horz">
            <a:normAutofit/>
          </a:bodyPr>
          <a:lstStyle/>
          <a:p>
            <a:pPr marL="274320" lvl="0" indent="-274320">
              <a:spcBef>
                <a:spcPts val="600"/>
              </a:spcBef>
              <a:buClr>
                <a:schemeClr val="tx2"/>
              </a:buClr>
              <a:buSzPct val="73000"/>
              <a:buFont typeface="Wingdings 2"/>
              <a:buChar char=""/>
            </a:pPr>
            <a:r>
              <a:rPr lang="en-US" sz="2600" dirty="0" smtClean="0"/>
              <a:t>All washers that Mr. Pines buy are weighed. If they are too heavy or too light he classifies them as defective and does not use them in his tournaments. </a:t>
            </a:r>
            <a:r>
              <a:rPr lang="en-US" sz="2800" dirty="0" smtClean="0"/>
              <a:t>He estimates that 1 out of 200 washers are defective.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Picture 6.png"/>
          <p:cNvPicPr>
            <a:picLocks noChangeAspect="1"/>
          </p:cNvPicPr>
          <p:nvPr/>
        </p:nvPicPr>
        <p:blipFill>
          <a:blip r:embed="rId2"/>
          <a:stretch>
            <a:fillRect/>
          </a:stretch>
        </p:blipFill>
        <p:spPr>
          <a:xfrm>
            <a:off x="609600" y="3886200"/>
            <a:ext cx="2984500" cy="2222500"/>
          </a:xfrm>
          <a:prstGeom prst="rect">
            <a:avLst/>
          </a:prstGeom>
        </p:spPr>
      </p:pic>
      <p:sp>
        <p:nvSpPr>
          <p:cNvPr id="5" name="TextBox 4"/>
          <p:cNvSpPr txBox="1"/>
          <p:nvPr/>
        </p:nvSpPr>
        <p:spPr>
          <a:xfrm>
            <a:off x="3962400" y="4191000"/>
            <a:ext cx="3886200" cy="1569660"/>
          </a:xfrm>
          <a:prstGeom prst="rect">
            <a:avLst/>
          </a:prstGeom>
          <a:noFill/>
        </p:spPr>
        <p:txBody>
          <a:bodyPr wrap="square" rtlCol="0">
            <a:spAutoFit/>
          </a:bodyPr>
          <a:lstStyle/>
          <a:p>
            <a:r>
              <a:rPr lang="en-US" sz="2400" dirty="0" smtClean="0"/>
              <a:t>However the scale is only 99.3% accurate in determining if washers are defective or ok to use.</a:t>
            </a:r>
            <a:endParaRPr lang="en-US" sz="2400" dirty="0"/>
          </a:p>
        </p:txBody>
      </p:sp>
    </p:spTree>
    <p:extLst>
      <p:ext uri="{BB962C8B-B14F-4D97-AF65-F5344CB8AC3E}">
        <p14:creationId xmlns:p14="http://schemas.microsoft.com/office/powerpoint/2010/main" val="126334652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57200" y="838200"/>
            <a:ext cx="8153400" cy="5105400"/>
            <a:chOff x="457200" y="838200"/>
            <a:chExt cx="8153400" cy="5105400"/>
          </a:xfrm>
        </p:grpSpPr>
        <p:graphicFrame>
          <p:nvGraphicFramePr>
            <p:cNvPr id="4" name="Diagram 3"/>
            <p:cNvGraphicFramePr/>
            <p:nvPr/>
          </p:nvGraphicFramePr>
          <p:xfrm>
            <a:off x="457200" y="838200"/>
            <a:ext cx="8153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429000" y="1524000"/>
              <a:ext cx="1447800" cy="369332"/>
            </a:xfrm>
            <a:prstGeom prst="rect">
              <a:avLst/>
            </a:prstGeom>
            <a:noFill/>
          </p:spPr>
          <p:txBody>
            <a:bodyPr wrap="square" rtlCol="0">
              <a:spAutoFit/>
            </a:bodyPr>
            <a:lstStyle/>
            <a:p>
              <a:r>
                <a:rPr lang="en-US" dirty="0" smtClean="0"/>
                <a:t>.995</a:t>
              </a:r>
              <a:endParaRPr lang="en-US" dirty="0"/>
            </a:p>
          </p:txBody>
        </p:sp>
        <p:sp>
          <p:nvSpPr>
            <p:cNvPr id="6" name="TextBox 5"/>
            <p:cNvSpPr txBox="1"/>
            <p:nvPr/>
          </p:nvSpPr>
          <p:spPr>
            <a:xfrm>
              <a:off x="3429000" y="3962400"/>
              <a:ext cx="1447800" cy="369332"/>
            </a:xfrm>
            <a:prstGeom prst="rect">
              <a:avLst/>
            </a:prstGeom>
            <a:noFill/>
          </p:spPr>
          <p:txBody>
            <a:bodyPr wrap="square" rtlCol="0">
              <a:spAutoFit/>
            </a:bodyPr>
            <a:lstStyle/>
            <a:p>
              <a:r>
                <a:rPr lang="en-US" dirty="0" smtClean="0"/>
                <a:t>.005</a:t>
              </a:r>
              <a:endParaRPr lang="en-US" dirty="0"/>
            </a:p>
          </p:txBody>
        </p:sp>
        <p:sp>
          <p:nvSpPr>
            <p:cNvPr id="7" name="TextBox 6"/>
            <p:cNvSpPr txBox="1"/>
            <p:nvPr/>
          </p:nvSpPr>
          <p:spPr>
            <a:xfrm>
              <a:off x="6400800" y="1524000"/>
              <a:ext cx="1447800" cy="369332"/>
            </a:xfrm>
            <a:prstGeom prst="rect">
              <a:avLst/>
            </a:prstGeom>
            <a:noFill/>
          </p:spPr>
          <p:txBody>
            <a:bodyPr wrap="square" rtlCol="0">
              <a:spAutoFit/>
            </a:bodyPr>
            <a:lstStyle/>
            <a:p>
              <a:r>
                <a:rPr lang="en-US" dirty="0" smtClean="0"/>
                <a:t>.993</a:t>
              </a:r>
              <a:endParaRPr lang="en-US" dirty="0"/>
            </a:p>
          </p:txBody>
        </p:sp>
        <p:sp>
          <p:nvSpPr>
            <p:cNvPr id="8" name="TextBox 7"/>
            <p:cNvSpPr txBox="1"/>
            <p:nvPr/>
          </p:nvSpPr>
          <p:spPr>
            <a:xfrm>
              <a:off x="6477000" y="3810000"/>
              <a:ext cx="1447800" cy="369332"/>
            </a:xfrm>
            <a:prstGeom prst="rect">
              <a:avLst/>
            </a:prstGeom>
            <a:noFill/>
          </p:spPr>
          <p:txBody>
            <a:bodyPr wrap="square" rtlCol="0">
              <a:spAutoFit/>
            </a:bodyPr>
            <a:lstStyle/>
            <a:p>
              <a:r>
                <a:rPr lang="en-US" dirty="0" smtClean="0"/>
                <a:t>.993</a:t>
              </a:r>
              <a:endParaRPr lang="en-US" dirty="0"/>
            </a:p>
          </p:txBody>
        </p:sp>
        <p:sp>
          <p:nvSpPr>
            <p:cNvPr id="9" name="TextBox 8"/>
            <p:cNvSpPr txBox="1"/>
            <p:nvPr/>
          </p:nvSpPr>
          <p:spPr>
            <a:xfrm>
              <a:off x="6477000" y="5257800"/>
              <a:ext cx="1447800" cy="369332"/>
            </a:xfrm>
            <a:prstGeom prst="rect">
              <a:avLst/>
            </a:prstGeom>
            <a:noFill/>
          </p:spPr>
          <p:txBody>
            <a:bodyPr wrap="square" rtlCol="0">
              <a:spAutoFit/>
            </a:bodyPr>
            <a:lstStyle/>
            <a:p>
              <a:r>
                <a:rPr lang="en-US" dirty="0" smtClean="0"/>
                <a:t>.007</a:t>
              </a:r>
              <a:endParaRPr lang="en-US" dirty="0"/>
            </a:p>
          </p:txBody>
        </p:sp>
        <p:sp>
          <p:nvSpPr>
            <p:cNvPr id="10" name="TextBox 9"/>
            <p:cNvSpPr txBox="1"/>
            <p:nvPr/>
          </p:nvSpPr>
          <p:spPr>
            <a:xfrm>
              <a:off x="6477000" y="2590800"/>
              <a:ext cx="1447800" cy="369332"/>
            </a:xfrm>
            <a:prstGeom prst="rect">
              <a:avLst/>
            </a:prstGeom>
            <a:noFill/>
          </p:spPr>
          <p:txBody>
            <a:bodyPr wrap="square" rtlCol="0">
              <a:spAutoFit/>
            </a:bodyPr>
            <a:lstStyle/>
            <a:p>
              <a:r>
                <a:rPr lang="en-US" dirty="0" smtClean="0"/>
                <a:t>.007</a:t>
              </a:r>
              <a:endParaRPr lang="en-US" dirty="0"/>
            </a:p>
          </p:txBody>
        </p:sp>
      </p:grpSp>
      <p:sp>
        <p:nvSpPr>
          <p:cNvPr id="11" name="TextBox 10"/>
          <p:cNvSpPr txBox="1"/>
          <p:nvPr/>
        </p:nvSpPr>
        <p:spPr>
          <a:xfrm>
            <a:off x="381000" y="304800"/>
            <a:ext cx="7620000" cy="523220"/>
          </a:xfrm>
          <a:prstGeom prst="rect">
            <a:avLst/>
          </a:prstGeom>
          <a:noFill/>
        </p:spPr>
        <p:txBody>
          <a:bodyPr wrap="square" rtlCol="0">
            <a:spAutoFit/>
          </a:bodyPr>
          <a:lstStyle/>
          <a:p>
            <a:r>
              <a:rPr lang="en-US" sz="2800" dirty="0" smtClean="0"/>
              <a:t>You need to draw a tree diagram.</a:t>
            </a:r>
            <a:endParaRPr lang="en-US" sz="2800" dirty="0"/>
          </a:p>
        </p:txBody>
      </p:sp>
    </p:spTree>
    <p:extLst>
      <p:ext uri="{BB962C8B-B14F-4D97-AF65-F5344CB8AC3E}">
        <p14:creationId xmlns:p14="http://schemas.microsoft.com/office/powerpoint/2010/main" val="2556771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777240"/>
          </a:xfrm>
        </p:spPr>
        <p:txBody>
          <a:bodyPr>
            <a:normAutofit/>
          </a:bodyPr>
          <a:lstStyle/>
          <a:p>
            <a:pPr algn="ctr"/>
            <a:r>
              <a:rPr lang="en-US" dirty="0" smtClean="0"/>
              <a:t>Mr. Pines Washers</a:t>
            </a:r>
            <a:endParaRPr lang="en-US" dirty="0"/>
          </a:p>
        </p:txBody>
      </p:sp>
      <p:sp>
        <p:nvSpPr>
          <p:cNvPr id="4" name="TextBox 3"/>
          <p:cNvSpPr txBox="1"/>
          <p:nvPr/>
        </p:nvSpPr>
        <p:spPr>
          <a:xfrm>
            <a:off x="304800" y="1219200"/>
            <a:ext cx="8153400" cy="830997"/>
          </a:xfrm>
          <a:prstGeom prst="rect">
            <a:avLst/>
          </a:prstGeom>
          <a:noFill/>
        </p:spPr>
        <p:txBody>
          <a:bodyPr wrap="square" rtlCol="0">
            <a:spAutoFit/>
          </a:bodyPr>
          <a:lstStyle/>
          <a:p>
            <a:pPr marL="342900" indent="-342900"/>
            <a:r>
              <a:rPr lang="en-US" sz="2400" dirty="0" smtClean="0">
                <a:solidFill>
                  <a:schemeClr val="accent1">
                    <a:lumMod val="50000"/>
                  </a:schemeClr>
                </a:solidFill>
              </a:rPr>
              <a:t>1. What is the probability that a randomly selected washer is classified as defective by Mr. Pines.</a:t>
            </a:r>
          </a:p>
        </p:txBody>
      </p:sp>
      <p:sp>
        <p:nvSpPr>
          <p:cNvPr id="18" name="TextBox 17"/>
          <p:cNvSpPr txBox="1"/>
          <p:nvPr/>
        </p:nvSpPr>
        <p:spPr>
          <a:xfrm>
            <a:off x="838200" y="6172200"/>
            <a:ext cx="556747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(.995)(.007) + (.005)(.993) = .01193</a:t>
            </a:r>
            <a:endParaRPr lang="en-US" dirty="0"/>
          </a:p>
        </p:txBody>
      </p:sp>
      <p:grpSp>
        <p:nvGrpSpPr>
          <p:cNvPr id="25" name="Group 24"/>
          <p:cNvGrpSpPr/>
          <p:nvPr/>
        </p:nvGrpSpPr>
        <p:grpSpPr>
          <a:xfrm>
            <a:off x="728133" y="2143554"/>
            <a:ext cx="7924800" cy="2895600"/>
            <a:chOff x="533400" y="2362200"/>
            <a:chExt cx="7924800" cy="2895600"/>
          </a:xfrm>
        </p:grpSpPr>
        <p:grpSp>
          <p:nvGrpSpPr>
            <p:cNvPr id="10" name="Group 9"/>
            <p:cNvGrpSpPr/>
            <p:nvPr/>
          </p:nvGrpSpPr>
          <p:grpSpPr>
            <a:xfrm>
              <a:off x="533400" y="2362200"/>
              <a:ext cx="7924800" cy="2895600"/>
              <a:chOff x="457200" y="838200"/>
              <a:chExt cx="8153400" cy="5105400"/>
            </a:xfrm>
          </p:grpSpPr>
          <p:graphicFrame>
            <p:nvGraphicFramePr>
              <p:cNvPr id="11" name="Diagram 10"/>
              <p:cNvGraphicFramePr/>
              <p:nvPr/>
            </p:nvGraphicFramePr>
            <p:xfrm>
              <a:off x="457200" y="838200"/>
              <a:ext cx="8153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3429000" y="1524000"/>
                <a:ext cx="1447799" cy="651191"/>
              </a:xfrm>
              <a:prstGeom prst="rect">
                <a:avLst/>
              </a:prstGeom>
              <a:noFill/>
            </p:spPr>
            <p:txBody>
              <a:bodyPr wrap="square" rtlCol="0">
                <a:spAutoFit/>
              </a:bodyPr>
              <a:lstStyle/>
              <a:p>
                <a:r>
                  <a:rPr lang="en-US" dirty="0" smtClean="0"/>
                  <a:t>.995</a:t>
                </a:r>
                <a:endParaRPr lang="en-US" dirty="0"/>
              </a:p>
            </p:txBody>
          </p:sp>
          <p:sp>
            <p:nvSpPr>
              <p:cNvPr id="13" name="TextBox 12"/>
              <p:cNvSpPr txBox="1"/>
              <p:nvPr/>
            </p:nvSpPr>
            <p:spPr>
              <a:xfrm>
                <a:off x="3429000" y="3962399"/>
                <a:ext cx="1447799" cy="651191"/>
              </a:xfrm>
              <a:prstGeom prst="rect">
                <a:avLst/>
              </a:prstGeom>
              <a:noFill/>
            </p:spPr>
            <p:txBody>
              <a:bodyPr wrap="square" rtlCol="0">
                <a:spAutoFit/>
              </a:bodyPr>
              <a:lstStyle/>
              <a:p>
                <a:r>
                  <a:rPr lang="en-US" dirty="0" smtClean="0"/>
                  <a:t>.005</a:t>
                </a:r>
                <a:endParaRPr lang="en-US" dirty="0"/>
              </a:p>
            </p:txBody>
          </p:sp>
          <p:sp>
            <p:nvSpPr>
              <p:cNvPr id="14" name="TextBox 13"/>
              <p:cNvSpPr txBox="1"/>
              <p:nvPr/>
            </p:nvSpPr>
            <p:spPr>
              <a:xfrm>
                <a:off x="6477000" y="1143001"/>
                <a:ext cx="1447799" cy="651191"/>
              </a:xfrm>
              <a:prstGeom prst="rect">
                <a:avLst/>
              </a:prstGeom>
              <a:noFill/>
            </p:spPr>
            <p:txBody>
              <a:bodyPr wrap="square" rtlCol="0">
                <a:spAutoFit/>
              </a:bodyPr>
              <a:lstStyle/>
              <a:p>
                <a:r>
                  <a:rPr lang="en-US" dirty="0" smtClean="0"/>
                  <a:t>.993</a:t>
                </a:r>
                <a:endParaRPr lang="en-US" dirty="0"/>
              </a:p>
            </p:txBody>
          </p:sp>
          <p:sp>
            <p:nvSpPr>
              <p:cNvPr id="15" name="TextBox 14"/>
              <p:cNvSpPr txBox="1"/>
              <p:nvPr/>
            </p:nvSpPr>
            <p:spPr>
              <a:xfrm>
                <a:off x="6477000" y="3657601"/>
                <a:ext cx="1447799" cy="651191"/>
              </a:xfrm>
              <a:prstGeom prst="rect">
                <a:avLst/>
              </a:prstGeom>
              <a:noFill/>
            </p:spPr>
            <p:txBody>
              <a:bodyPr wrap="square" rtlCol="0">
                <a:spAutoFit/>
              </a:bodyPr>
              <a:lstStyle/>
              <a:p>
                <a:r>
                  <a:rPr lang="en-US" dirty="0" smtClean="0"/>
                  <a:t>.993</a:t>
                </a:r>
                <a:endParaRPr lang="en-US" dirty="0"/>
              </a:p>
            </p:txBody>
          </p:sp>
          <p:sp>
            <p:nvSpPr>
              <p:cNvPr id="16" name="TextBox 15"/>
              <p:cNvSpPr txBox="1"/>
              <p:nvPr/>
            </p:nvSpPr>
            <p:spPr>
              <a:xfrm>
                <a:off x="6493852" y="5137484"/>
                <a:ext cx="1447800" cy="651191"/>
              </a:xfrm>
              <a:prstGeom prst="rect">
                <a:avLst/>
              </a:prstGeom>
              <a:noFill/>
            </p:spPr>
            <p:txBody>
              <a:bodyPr wrap="square" rtlCol="0">
                <a:spAutoFit/>
              </a:bodyPr>
              <a:lstStyle/>
              <a:p>
                <a:r>
                  <a:rPr lang="en-US" dirty="0" smtClean="0"/>
                  <a:t>.007</a:t>
                </a:r>
                <a:endParaRPr lang="en-US" dirty="0"/>
              </a:p>
            </p:txBody>
          </p:sp>
          <p:sp>
            <p:nvSpPr>
              <p:cNvPr id="17" name="TextBox 16"/>
              <p:cNvSpPr txBox="1"/>
              <p:nvPr/>
            </p:nvSpPr>
            <p:spPr>
              <a:xfrm>
                <a:off x="6477000" y="2285999"/>
                <a:ext cx="1447799" cy="651191"/>
              </a:xfrm>
              <a:prstGeom prst="rect">
                <a:avLst/>
              </a:prstGeom>
              <a:noFill/>
            </p:spPr>
            <p:txBody>
              <a:bodyPr wrap="square" rtlCol="0">
                <a:spAutoFit/>
              </a:bodyPr>
              <a:lstStyle/>
              <a:p>
                <a:r>
                  <a:rPr lang="en-US" dirty="0" smtClean="0"/>
                  <a:t>.007</a:t>
                </a:r>
                <a:endParaRPr lang="en-US" dirty="0"/>
              </a:p>
            </p:txBody>
          </p:sp>
        </p:grpSp>
        <p:sp>
          <p:nvSpPr>
            <p:cNvPr id="19" name="Oval 18"/>
            <p:cNvSpPr/>
            <p:nvPr/>
          </p:nvSpPr>
          <p:spPr>
            <a:xfrm>
              <a:off x="3352800" y="2667000"/>
              <a:ext cx="990600" cy="685800"/>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248400" y="3048000"/>
              <a:ext cx="990600" cy="685800"/>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276600" y="3962400"/>
              <a:ext cx="990600" cy="685800"/>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172200" y="3886200"/>
              <a:ext cx="990600" cy="685800"/>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TextBox 25"/>
          <p:cNvSpPr txBox="1"/>
          <p:nvPr/>
        </p:nvSpPr>
        <p:spPr>
          <a:xfrm>
            <a:off x="1169142" y="5804861"/>
            <a:ext cx="598112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There are two branches that lead to a defective washer</a:t>
            </a:r>
            <a:endParaRPr lang="en-US" dirty="0"/>
          </a:p>
        </p:txBody>
      </p:sp>
    </p:spTree>
    <p:extLst>
      <p:ext uri="{BB962C8B-B14F-4D97-AF65-F5344CB8AC3E}">
        <p14:creationId xmlns:p14="http://schemas.microsoft.com/office/powerpoint/2010/main" val="1079899221"/>
      </p:ext>
    </p:extLst>
  </p:cSld>
  <p:clrMapOvr>
    <a:masterClrMapping/>
  </p:clrMapOvr>
  <p:transition xmlns:p14="http://schemas.microsoft.com/office/powerpoint/2010/main">
    <p:wheel spokes="3"/>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777240"/>
          </a:xfrm>
        </p:spPr>
        <p:txBody>
          <a:bodyPr>
            <a:normAutofit/>
          </a:bodyPr>
          <a:lstStyle/>
          <a:p>
            <a:pPr algn="ctr"/>
            <a:r>
              <a:rPr lang="en-US" dirty="0" smtClean="0"/>
              <a:t>Mr. Pines Washers</a:t>
            </a:r>
            <a:endParaRPr lang="en-US" dirty="0"/>
          </a:p>
        </p:txBody>
      </p:sp>
      <p:sp>
        <p:nvSpPr>
          <p:cNvPr id="4" name="TextBox 3"/>
          <p:cNvSpPr txBox="1"/>
          <p:nvPr/>
        </p:nvSpPr>
        <p:spPr>
          <a:xfrm>
            <a:off x="304800" y="1219200"/>
            <a:ext cx="8153400" cy="1200328"/>
          </a:xfrm>
          <a:prstGeom prst="rect">
            <a:avLst/>
          </a:prstGeom>
          <a:noFill/>
        </p:spPr>
        <p:txBody>
          <a:bodyPr wrap="square" rtlCol="0">
            <a:spAutoFit/>
          </a:bodyPr>
          <a:lstStyle/>
          <a:p>
            <a:pPr marL="342900" indent="-342900"/>
            <a:r>
              <a:rPr lang="en-US" sz="2400" dirty="0" smtClean="0">
                <a:solidFill>
                  <a:schemeClr val="accent1">
                    <a:lumMod val="50000"/>
                  </a:schemeClr>
                </a:solidFill>
              </a:rPr>
              <a:t>2. If a randomly selected washer is classified as defective, what is the probability that the washer is actually defective?</a:t>
            </a:r>
            <a:endParaRPr lang="en-US" sz="2400" dirty="0">
              <a:solidFill>
                <a:schemeClr val="accent1">
                  <a:lumMod val="50000"/>
                </a:schemeClr>
              </a:solidFill>
            </a:endParaRPr>
          </a:p>
        </p:txBody>
      </p:sp>
      <p:sp>
        <p:nvSpPr>
          <p:cNvPr id="5" name="TextBox 4"/>
          <p:cNvSpPr txBox="1"/>
          <p:nvPr/>
        </p:nvSpPr>
        <p:spPr>
          <a:xfrm>
            <a:off x="457200" y="4800600"/>
            <a:ext cx="715438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This time we want only the actually defective branch on the numerator and all the ways to get a defective on the denominator</a:t>
            </a:r>
            <a:endParaRPr lang="en-US" dirty="0"/>
          </a:p>
        </p:txBody>
      </p:sp>
      <p:graphicFrame>
        <p:nvGraphicFramePr>
          <p:cNvPr id="7" name="Object 6"/>
          <p:cNvGraphicFramePr>
            <a:graphicFrameLocks noChangeAspect="1"/>
          </p:cNvGraphicFramePr>
          <p:nvPr/>
        </p:nvGraphicFramePr>
        <p:xfrm>
          <a:off x="3937000" y="3270250"/>
          <a:ext cx="1270000" cy="317500"/>
        </p:xfrm>
        <a:graphic>
          <a:graphicData uri="http://schemas.openxmlformats.org/presentationml/2006/ole">
            <mc:AlternateContent xmlns:mc="http://schemas.openxmlformats.org/markup-compatibility/2006">
              <mc:Choice xmlns:v="urn:schemas-microsoft-com:vml" Requires="v">
                <p:oleObj spid="_x0000_s26732" name="Equation" r:id="rId3" imgW="101600" imgH="177800" progId="Equation.3">
                  <p:embed/>
                </p:oleObj>
              </mc:Choice>
              <mc:Fallback>
                <p:oleObj name="Equation" r:id="rId3" imgW="1016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0" y="3270250"/>
                        <a:ext cx="1270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2" name="Group 21"/>
          <p:cNvGrpSpPr/>
          <p:nvPr/>
        </p:nvGrpSpPr>
        <p:grpSpPr>
          <a:xfrm>
            <a:off x="1219200" y="2485030"/>
            <a:ext cx="6477000" cy="2057400"/>
            <a:chOff x="533400" y="2362200"/>
            <a:chExt cx="6477000" cy="2057400"/>
          </a:xfrm>
        </p:grpSpPr>
        <p:grpSp>
          <p:nvGrpSpPr>
            <p:cNvPr id="10" name="Group 9"/>
            <p:cNvGrpSpPr/>
            <p:nvPr/>
          </p:nvGrpSpPr>
          <p:grpSpPr>
            <a:xfrm>
              <a:off x="533400" y="2362200"/>
              <a:ext cx="6477000" cy="2057400"/>
              <a:chOff x="457200" y="838200"/>
              <a:chExt cx="8153400" cy="5105400"/>
            </a:xfrm>
          </p:grpSpPr>
          <p:graphicFrame>
            <p:nvGraphicFramePr>
              <p:cNvPr id="15" name="Diagram 14"/>
              <p:cNvGraphicFramePr/>
              <p:nvPr/>
            </p:nvGraphicFramePr>
            <p:xfrm>
              <a:off x="457200" y="838200"/>
              <a:ext cx="8153400"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Box 15"/>
              <p:cNvSpPr txBox="1"/>
              <p:nvPr/>
            </p:nvSpPr>
            <p:spPr>
              <a:xfrm>
                <a:off x="3429000" y="1524000"/>
                <a:ext cx="1447799" cy="916491"/>
              </a:xfrm>
              <a:prstGeom prst="rect">
                <a:avLst/>
              </a:prstGeom>
              <a:noFill/>
            </p:spPr>
            <p:txBody>
              <a:bodyPr wrap="square" rtlCol="0">
                <a:spAutoFit/>
              </a:bodyPr>
              <a:lstStyle/>
              <a:p>
                <a:r>
                  <a:rPr lang="en-US" dirty="0" smtClean="0"/>
                  <a:t>.995</a:t>
                </a:r>
                <a:endParaRPr lang="en-US" dirty="0"/>
              </a:p>
            </p:txBody>
          </p:sp>
          <p:sp>
            <p:nvSpPr>
              <p:cNvPr id="17" name="TextBox 16"/>
              <p:cNvSpPr txBox="1"/>
              <p:nvPr/>
            </p:nvSpPr>
            <p:spPr>
              <a:xfrm>
                <a:off x="3429000" y="3962400"/>
                <a:ext cx="1447799" cy="916491"/>
              </a:xfrm>
              <a:prstGeom prst="rect">
                <a:avLst/>
              </a:prstGeom>
              <a:noFill/>
            </p:spPr>
            <p:txBody>
              <a:bodyPr wrap="square" rtlCol="0">
                <a:spAutoFit/>
              </a:bodyPr>
              <a:lstStyle/>
              <a:p>
                <a:r>
                  <a:rPr lang="en-US" dirty="0" smtClean="0"/>
                  <a:t>.005</a:t>
                </a:r>
                <a:endParaRPr lang="en-US" dirty="0"/>
              </a:p>
            </p:txBody>
          </p:sp>
          <p:sp>
            <p:nvSpPr>
              <p:cNvPr id="18" name="TextBox 17"/>
              <p:cNvSpPr txBox="1"/>
              <p:nvPr/>
            </p:nvSpPr>
            <p:spPr>
              <a:xfrm>
                <a:off x="6477000" y="1143000"/>
                <a:ext cx="1447799" cy="916491"/>
              </a:xfrm>
              <a:prstGeom prst="rect">
                <a:avLst/>
              </a:prstGeom>
              <a:noFill/>
            </p:spPr>
            <p:txBody>
              <a:bodyPr wrap="square" rtlCol="0">
                <a:spAutoFit/>
              </a:bodyPr>
              <a:lstStyle/>
              <a:p>
                <a:r>
                  <a:rPr lang="en-US" dirty="0" smtClean="0"/>
                  <a:t>.993</a:t>
                </a:r>
                <a:endParaRPr lang="en-US" dirty="0"/>
              </a:p>
            </p:txBody>
          </p:sp>
          <p:sp>
            <p:nvSpPr>
              <p:cNvPr id="19" name="TextBox 18"/>
              <p:cNvSpPr txBox="1"/>
              <p:nvPr/>
            </p:nvSpPr>
            <p:spPr>
              <a:xfrm>
                <a:off x="6477000" y="3657602"/>
                <a:ext cx="1447799" cy="916491"/>
              </a:xfrm>
              <a:prstGeom prst="rect">
                <a:avLst/>
              </a:prstGeom>
              <a:noFill/>
            </p:spPr>
            <p:txBody>
              <a:bodyPr wrap="square" rtlCol="0">
                <a:spAutoFit/>
              </a:bodyPr>
              <a:lstStyle/>
              <a:p>
                <a:r>
                  <a:rPr lang="en-US" dirty="0" smtClean="0"/>
                  <a:t>.993</a:t>
                </a:r>
                <a:endParaRPr lang="en-US" dirty="0"/>
              </a:p>
            </p:txBody>
          </p:sp>
          <p:sp>
            <p:nvSpPr>
              <p:cNvPr id="20" name="TextBox 19"/>
              <p:cNvSpPr txBox="1"/>
              <p:nvPr/>
            </p:nvSpPr>
            <p:spPr>
              <a:xfrm>
                <a:off x="6477000" y="4800600"/>
                <a:ext cx="1447799" cy="916491"/>
              </a:xfrm>
              <a:prstGeom prst="rect">
                <a:avLst/>
              </a:prstGeom>
              <a:noFill/>
            </p:spPr>
            <p:txBody>
              <a:bodyPr wrap="square" rtlCol="0">
                <a:spAutoFit/>
              </a:bodyPr>
              <a:lstStyle/>
              <a:p>
                <a:r>
                  <a:rPr lang="en-US" dirty="0" smtClean="0"/>
                  <a:t>.007</a:t>
                </a:r>
                <a:endParaRPr lang="en-US" dirty="0"/>
              </a:p>
            </p:txBody>
          </p:sp>
          <p:sp>
            <p:nvSpPr>
              <p:cNvPr id="21" name="TextBox 20"/>
              <p:cNvSpPr txBox="1"/>
              <p:nvPr/>
            </p:nvSpPr>
            <p:spPr>
              <a:xfrm>
                <a:off x="6477000" y="2285998"/>
                <a:ext cx="1447799" cy="916491"/>
              </a:xfrm>
              <a:prstGeom prst="rect">
                <a:avLst/>
              </a:prstGeom>
              <a:noFill/>
            </p:spPr>
            <p:txBody>
              <a:bodyPr wrap="square" rtlCol="0">
                <a:spAutoFit/>
              </a:bodyPr>
              <a:lstStyle/>
              <a:p>
                <a:r>
                  <a:rPr lang="en-US" dirty="0" smtClean="0"/>
                  <a:t>.007</a:t>
                </a:r>
                <a:endParaRPr lang="en-US" dirty="0"/>
              </a:p>
            </p:txBody>
          </p:sp>
        </p:grpSp>
        <p:sp>
          <p:nvSpPr>
            <p:cNvPr id="13" name="Oval 12"/>
            <p:cNvSpPr/>
            <p:nvPr/>
          </p:nvSpPr>
          <p:spPr>
            <a:xfrm>
              <a:off x="2775438" y="3499184"/>
              <a:ext cx="809625" cy="487279"/>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181600" y="3505200"/>
              <a:ext cx="809625" cy="487279"/>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19462" name="Object 6"/>
          <p:cNvGraphicFramePr>
            <a:graphicFrameLocks noChangeAspect="1"/>
          </p:cNvGraphicFramePr>
          <p:nvPr>
            <p:extLst>
              <p:ext uri="{D42A27DB-BD31-4B8C-83A1-F6EECF244321}">
                <p14:modId xmlns:p14="http://schemas.microsoft.com/office/powerpoint/2010/main" val="239253101"/>
              </p:ext>
            </p:extLst>
          </p:nvPr>
        </p:nvGraphicFramePr>
        <p:xfrm>
          <a:off x="1779588" y="5611813"/>
          <a:ext cx="4514850" cy="892175"/>
        </p:xfrm>
        <a:graphic>
          <a:graphicData uri="http://schemas.openxmlformats.org/presentationml/2006/ole">
            <mc:AlternateContent xmlns:mc="http://schemas.openxmlformats.org/markup-compatibility/2006">
              <mc:Choice xmlns:v="urn:schemas-microsoft-com:vml" Requires="v">
                <p:oleObj spid="_x0000_s26733" name="Equation" r:id="rId10" imgW="2120900" imgH="419100" progId="Equation.3">
                  <p:embed/>
                </p:oleObj>
              </mc:Choice>
              <mc:Fallback>
                <p:oleObj name="Equation" r:id="rId10" imgW="2120900" imgH="419100" progId="Equation.3">
                  <p:embed/>
                  <p:pic>
                    <p:nvPicPr>
                      <p:cNvPr id="0" name=""/>
                      <p:cNvPicPr>
                        <a:picLocks noChangeAspect="1" noChangeArrowheads="1"/>
                      </p:cNvPicPr>
                      <p:nvPr/>
                    </p:nvPicPr>
                    <p:blipFill>
                      <a:blip r:embed="rId11"/>
                      <a:srcRect/>
                      <a:stretch>
                        <a:fillRect/>
                      </a:stretch>
                    </p:blipFill>
                    <p:spPr bwMode="auto">
                      <a:xfrm>
                        <a:off x="1779588" y="5611813"/>
                        <a:ext cx="4514850" cy="89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1874929"/>
      </p:ext>
    </p:extLst>
  </p:cSld>
  <p:clrMapOvr>
    <a:masterClrMapping/>
  </p:clrMapOvr>
  <p:transition xmlns:p14="http://schemas.microsoft.com/office/powerpoint/2010/main">
    <p:wheel spokes="3"/>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descr="Screen Shot 2014-03-23 at 9.47.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531" y="248418"/>
            <a:ext cx="4309532" cy="1235399"/>
          </a:xfrm>
          <a:prstGeom prst="rect">
            <a:avLst/>
          </a:prstGeom>
        </p:spPr>
      </p:pic>
      <p:sp>
        <p:nvSpPr>
          <p:cNvPr id="5" name="TextBox 4"/>
          <p:cNvSpPr txBox="1"/>
          <p:nvPr/>
        </p:nvSpPr>
        <p:spPr>
          <a:xfrm>
            <a:off x="728133" y="5638800"/>
            <a:ext cx="6967510"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Explain how you can carry out a simulation to help answer this question.</a:t>
            </a:r>
          </a:p>
          <a:p>
            <a:endParaRPr lang="en-US" dirty="0"/>
          </a:p>
          <a:p>
            <a:r>
              <a:rPr lang="en-US" dirty="0" smtClean="0"/>
              <a:t>Run the simulation 7 times.</a:t>
            </a:r>
            <a:endParaRPr lang="en-US" dirty="0"/>
          </a:p>
        </p:txBody>
      </p:sp>
      <p:sp>
        <p:nvSpPr>
          <p:cNvPr id="7" name="Rectangle 6"/>
          <p:cNvSpPr/>
          <p:nvPr/>
        </p:nvSpPr>
        <p:spPr>
          <a:xfrm>
            <a:off x="152401" y="866018"/>
            <a:ext cx="8498142" cy="2185214"/>
          </a:xfrm>
          <a:prstGeom prst="rect">
            <a:avLst/>
          </a:prstGeom>
        </p:spPr>
        <p:txBody>
          <a:bodyPr wrap="square" anchor="t">
            <a:spAutoFit/>
          </a:bodyPr>
          <a:lstStyle/>
          <a:p>
            <a:endParaRPr lang="en-US" sz="4000" b="1" dirty="0"/>
          </a:p>
          <a:p>
            <a:r>
              <a:rPr lang="en-US" sz="2400" b="1" dirty="0" smtClean="0"/>
              <a:t>D: Determine the number of digits to be taken at a time</a:t>
            </a:r>
          </a:p>
          <a:p>
            <a:r>
              <a:rPr lang="en-US" sz="2400" b="1" dirty="0" smtClean="0"/>
              <a:t>A</a:t>
            </a:r>
            <a:r>
              <a:rPr lang="en-US" sz="2400" b="1" dirty="0"/>
              <a:t>: Assign your digits.</a:t>
            </a:r>
          </a:p>
          <a:p>
            <a:r>
              <a:rPr lang="en-US" sz="2400" b="1" dirty="0" smtClean="0"/>
              <a:t>R: Repeats? Do you allow them or ignore them?</a:t>
            </a:r>
          </a:p>
          <a:p>
            <a:r>
              <a:rPr lang="en-US" sz="2400" b="1" dirty="0" smtClean="0"/>
              <a:t>E: Ending rule, when do you stop taking digits?</a:t>
            </a:r>
            <a:endParaRPr lang="en-US" sz="2400" b="1" dirty="0"/>
          </a:p>
        </p:txBody>
      </p:sp>
      <p:sp>
        <p:nvSpPr>
          <p:cNvPr id="2" name="TextBox 1"/>
          <p:cNvSpPr txBox="1"/>
          <p:nvPr/>
        </p:nvSpPr>
        <p:spPr>
          <a:xfrm>
            <a:off x="152401" y="3518023"/>
            <a:ext cx="8991599" cy="646331"/>
          </a:xfrm>
          <a:prstGeom prst="rect">
            <a:avLst/>
          </a:prstGeom>
          <a:noFill/>
        </p:spPr>
        <p:txBody>
          <a:bodyPr wrap="square" rtlCol="0">
            <a:spAutoFit/>
          </a:bodyPr>
          <a:lstStyle/>
          <a:p>
            <a:pPr marL="285750" indent="-285750">
              <a:buFont typeface="Arial"/>
              <a:buChar char="•"/>
            </a:pPr>
            <a:r>
              <a:rPr lang="en-US" dirty="0" smtClean="0"/>
              <a:t>The 5 drivers cards are claimed to be equally likely to appear.</a:t>
            </a:r>
          </a:p>
          <a:p>
            <a:pPr marL="285750" indent="-285750">
              <a:buFont typeface="Arial"/>
              <a:buChar char="•"/>
            </a:pPr>
            <a:r>
              <a:rPr lang="en-US" dirty="0" smtClean="0"/>
              <a:t>The drivers: Jeff Gordon, Dale Earnhardt </a:t>
            </a:r>
            <a:r>
              <a:rPr lang="en-US" dirty="0" err="1" smtClean="0"/>
              <a:t>Jr</a:t>
            </a:r>
            <a:r>
              <a:rPr lang="en-US" dirty="0" smtClean="0"/>
              <a:t>, Tony Stewart, </a:t>
            </a:r>
            <a:r>
              <a:rPr lang="en-US" dirty="0" err="1" smtClean="0"/>
              <a:t>Danica</a:t>
            </a:r>
            <a:r>
              <a:rPr lang="en-US" dirty="0" smtClean="0"/>
              <a:t> Patrick, Jimmy Johnson</a:t>
            </a:r>
          </a:p>
        </p:txBody>
      </p:sp>
      <p:sp>
        <p:nvSpPr>
          <p:cNvPr id="3" name="TextBox 2"/>
          <p:cNvSpPr txBox="1"/>
          <p:nvPr/>
        </p:nvSpPr>
        <p:spPr>
          <a:xfrm>
            <a:off x="728133" y="4667815"/>
            <a:ext cx="721040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Go through the D.A.R.E. process using digits 0-9 on your random digit table.</a:t>
            </a:r>
            <a:endParaRPr lang="en-US" dirty="0"/>
          </a:p>
        </p:txBody>
      </p:sp>
    </p:spTree>
    <p:extLst>
      <p:ext uri="{BB962C8B-B14F-4D97-AF65-F5344CB8AC3E}">
        <p14:creationId xmlns:p14="http://schemas.microsoft.com/office/powerpoint/2010/main" val="2495849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333"/>
            <a:ext cx="8229600" cy="772869"/>
          </a:xfrm>
        </p:spPr>
        <p:txBody>
          <a:bodyPr/>
          <a:lstStyle/>
          <a:p>
            <a:pPr algn="l"/>
            <a:r>
              <a:rPr lang="en-US" dirty="0" smtClean="0"/>
              <a:t>THE HIV PROBLEM</a:t>
            </a:r>
            <a:endParaRPr lang="en-US" dirty="0"/>
          </a:p>
        </p:txBody>
      </p:sp>
      <p:sp>
        <p:nvSpPr>
          <p:cNvPr id="3" name="Content Placeholder 2"/>
          <p:cNvSpPr>
            <a:spLocks noGrp="1"/>
          </p:cNvSpPr>
          <p:nvPr>
            <p:ph idx="1"/>
          </p:nvPr>
        </p:nvSpPr>
        <p:spPr>
          <a:xfrm>
            <a:off x="457200" y="1268047"/>
            <a:ext cx="8229600" cy="2756877"/>
          </a:xfrm>
        </p:spPr>
        <p:txBody>
          <a:bodyPr/>
          <a:lstStyle/>
          <a:p>
            <a:r>
              <a:rPr lang="en-US" dirty="0" smtClean="0"/>
              <a:t>It has been estimated that in the United States, 1 out of 250 people are infected with HIV.</a:t>
            </a:r>
          </a:p>
          <a:p>
            <a:r>
              <a:rPr lang="en-US" dirty="0" smtClean="0"/>
              <a:t>Currently the test for determining if someone is infected with HIV is 99.5% accurate.</a:t>
            </a:r>
            <a:endParaRPr lang="en-US" dirty="0"/>
          </a:p>
        </p:txBody>
      </p:sp>
      <p:sp>
        <p:nvSpPr>
          <p:cNvPr id="4" name="TextBox 3"/>
          <p:cNvSpPr txBox="1"/>
          <p:nvPr/>
        </p:nvSpPr>
        <p:spPr>
          <a:xfrm>
            <a:off x="605692" y="4270103"/>
            <a:ext cx="7893539"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buAutoNum type="alphaLcParenR"/>
            </a:pPr>
            <a:r>
              <a:rPr lang="en-US" sz="2400" dirty="0" smtClean="0"/>
              <a:t>What is the probability that a randomly selected person tests positive for HIV?</a:t>
            </a:r>
          </a:p>
          <a:p>
            <a:pPr marL="342900" indent="-342900">
              <a:buAutoNum type="alphaLcParenR"/>
            </a:pPr>
            <a:endParaRPr lang="en-US" sz="2400" dirty="0"/>
          </a:p>
          <a:p>
            <a:pPr marL="342900" indent="-342900">
              <a:buAutoNum type="alphaLcParenR"/>
            </a:pPr>
            <a:endParaRPr lang="en-US" sz="2400" dirty="0" smtClean="0"/>
          </a:p>
          <a:p>
            <a:pPr marL="342900" indent="-342900">
              <a:buAutoNum type="alphaLcParenR"/>
            </a:pPr>
            <a:r>
              <a:rPr lang="en-US" sz="2400" dirty="0" smtClean="0"/>
              <a:t>If a randomly selected person tests positive for HIV what is the probability that they are really infected?</a:t>
            </a:r>
            <a:endParaRPr lang="en-US" sz="2400" dirty="0"/>
          </a:p>
        </p:txBody>
      </p:sp>
    </p:spTree>
    <p:extLst>
      <p:ext uri="{BB962C8B-B14F-4D97-AF65-F5344CB8AC3E}">
        <p14:creationId xmlns:p14="http://schemas.microsoft.com/office/powerpoint/2010/main" val="2542297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31 at 11.35.53 A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rot="5400000">
            <a:off x="1211912" y="224130"/>
            <a:ext cx="6375082" cy="6620277"/>
          </a:xfrm>
          <a:prstGeom prst="rect">
            <a:avLst/>
          </a:prstGeom>
        </p:spPr>
      </p:pic>
    </p:spTree>
    <p:extLst>
      <p:ext uri="{BB962C8B-B14F-4D97-AF65-F5344CB8AC3E}">
        <p14:creationId xmlns:p14="http://schemas.microsoft.com/office/powerpoint/2010/main" val="47669080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31 at 11.36.06 A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rot="10800000">
            <a:off x="445641" y="837157"/>
            <a:ext cx="8098394" cy="5157325"/>
          </a:xfrm>
          <a:prstGeom prst="rect">
            <a:avLst/>
          </a:prstGeom>
        </p:spPr>
      </p:pic>
    </p:spTree>
    <p:extLst>
      <p:ext uri="{BB962C8B-B14F-4D97-AF65-F5344CB8AC3E}">
        <p14:creationId xmlns:p14="http://schemas.microsoft.com/office/powerpoint/2010/main" val="210212578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Diagram</a:t>
            </a:r>
            <a:endParaRPr lang="en-US" dirty="0"/>
          </a:p>
        </p:txBody>
      </p:sp>
      <p:sp>
        <p:nvSpPr>
          <p:cNvPr id="3" name="Content Placeholder 2"/>
          <p:cNvSpPr>
            <a:spLocks noGrp="1"/>
          </p:cNvSpPr>
          <p:nvPr>
            <p:ph idx="1"/>
          </p:nvPr>
        </p:nvSpPr>
        <p:spPr/>
        <p:txBody>
          <a:bodyPr/>
          <a:lstStyle/>
          <a:p>
            <a:r>
              <a:rPr lang="en-US" dirty="0" err="1" smtClean="0"/>
              <a:t>prob</a:t>
            </a:r>
            <a:r>
              <a:rPr lang="en-US" dirty="0" smtClean="0"/>
              <a:t> cards #39,9,34</a:t>
            </a:r>
            <a:endParaRPr lang="en-US" dirty="0"/>
          </a:p>
        </p:txBody>
      </p:sp>
    </p:spTree>
    <p:extLst>
      <p:ext uri="{BB962C8B-B14F-4D97-AF65-F5344CB8AC3E}">
        <p14:creationId xmlns:p14="http://schemas.microsoft.com/office/powerpoint/2010/main" val="2761437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6879"/>
          </a:xfrm>
        </p:spPr>
        <p:txBody>
          <a:bodyPr>
            <a:normAutofit fontScale="90000"/>
          </a:bodyPr>
          <a:lstStyle/>
          <a:p>
            <a:r>
              <a:rPr lang="en-US" dirty="0" smtClean="0"/>
              <a:t>Guessing on a Test</a:t>
            </a:r>
            <a:endParaRPr lang="en-US" dirty="0"/>
          </a:p>
        </p:txBody>
      </p:sp>
      <p:sp>
        <p:nvSpPr>
          <p:cNvPr id="3" name="Content Placeholder 2"/>
          <p:cNvSpPr>
            <a:spLocks noGrp="1"/>
          </p:cNvSpPr>
          <p:nvPr>
            <p:ph idx="1"/>
          </p:nvPr>
        </p:nvSpPr>
        <p:spPr>
          <a:xfrm>
            <a:off x="457200" y="705776"/>
            <a:ext cx="8229600" cy="4525963"/>
          </a:xfrm>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p>
            <a:r>
              <a:rPr lang="en-US" dirty="0" smtClean="0"/>
              <a:t>Over time, a student analyzes her ability to guess correctly after narrowing down multiple choice answers in a 5-selection question. She discovers that if she narrows her answer set to 2 or 3 choices, her probability of getting the right answer is 0.8, but is she still has 4 or 5 choices left, her probability of choosing correctly decreases drastically to 0.1. </a:t>
            </a:r>
          </a:p>
          <a:p>
            <a:r>
              <a:rPr lang="en-US" dirty="0" smtClean="0"/>
              <a:t>Assuming that in general she can narrow her choices to 2 or 3 choices 70% of the time. </a:t>
            </a:r>
          </a:p>
          <a:p>
            <a:r>
              <a:rPr lang="en-US" dirty="0" smtClean="0"/>
              <a:t>For the following questions assume the girl always guesses.</a:t>
            </a:r>
            <a:endParaRPr lang="en-US" dirty="0"/>
          </a:p>
        </p:txBody>
      </p:sp>
      <p:sp>
        <p:nvSpPr>
          <p:cNvPr id="4" name="TextBox 3"/>
          <p:cNvSpPr txBox="1"/>
          <p:nvPr/>
        </p:nvSpPr>
        <p:spPr>
          <a:xfrm>
            <a:off x="352123" y="5380672"/>
            <a:ext cx="8334677" cy="923330"/>
          </a:xfrm>
          <a:prstGeom prst="rect">
            <a:avLst/>
          </a:prstGeom>
          <a:noFill/>
        </p:spPr>
        <p:txBody>
          <a:bodyPr wrap="square" rtlCol="0">
            <a:spAutoFit/>
          </a:bodyPr>
          <a:lstStyle/>
          <a:p>
            <a:pPr marL="342900" indent="-342900">
              <a:buAutoNum type="arabicParenBoth"/>
            </a:pPr>
            <a:r>
              <a:rPr lang="en-US" dirty="0" smtClean="0"/>
              <a:t>What is the probability that she will answer the question correctly?</a:t>
            </a:r>
          </a:p>
          <a:p>
            <a:pPr marL="342900" indent="-342900">
              <a:buAutoNum type="arabicParenBoth"/>
            </a:pPr>
            <a:r>
              <a:rPr lang="en-US" dirty="0" smtClean="0"/>
              <a:t>What is the probability that she narrowed her choice to 2 to 3 choices given she got the question wrong?</a:t>
            </a:r>
          </a:p>
        </p:txBody>
      </p:sp>
    </p:spTree>
    <p:extLst>
      <p:ext uri="{BB962C8B-B14F-4D97-AF65-F5344CB8AC3E}">
        <p14:creationId xmlns:p14="http://schemas.microsoft.com/office/powerpoint/2010/main" val="199792422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Guessing on a Test</a:t>
            </a:r>
            <a:endParaRPr lang="en-US" dirty="0"/>
          </a:p>
        </p:txBody>
      </p:sp>
      <p:pic>
        <p:nvPicPr>
          <p:cNvPr id="6" name="Picture 5" descr="Screen Shot 2014-04-01 at 11.58.58 A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rot="16200000">
            <a:off x="1747881" y="1487488"/>
            <a:ext cx="5232400" cy="5092700"/>
          </a:xfrm>
          <a:prstGeom prst="rect">
            <a:avLst/>
          </a:prstGeom>
        </p:spPr>
      </p:pic>
    </p:spTree>
    <p:extLst>
      <p:ext uri="{BB962C8B-B14F-4D97-AF65-F5344CB8AC3E}">
        <p14:creationId xmlns:p14="http://schemas.microsoft.com/office/powerpoint/2010/main" val="271798785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Guessing on a Test</a:t>
            </a:r>
            <a:endParaRPr lang="en-US" dirty="0"/>
          </a:p>
        </p:txBody>
      </p:sp>
      <p:pic>
        <p:nvPicPr>
          <p:cNvPr id="3" name="Picture 2" descr="Screen Shot 2015-03-20 at 10.13.41 A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57200" y="2341304"/>
            <a:ext cx="8554140" cy="2256037"/>
          </a:xfrm>
          <a:prstGeom prst="rect">
            <a:avLst/>
          </a:prstGeom>
        </p:spPr>
      </p:pic>
    </p:spTree>
    <p:extLst>
      <p:ext uri="{BB962C8B-B14F-4D97-AF65-F5344CB8AC3E}">
        <p14:creationId xmlns:p14="http://schemas.microsoft.com/office/powerpoint/2010/main" val="426172240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6778" y="846541"/>
            <a:ext cx="7760683" cy="1815882"/>
          </a:xfrm>
          <a:prstGeom prst="rect">
            <a:avLst/>
          </a:prstGeom>
          <a:noFill/>
        </p:spPr>
        <p:txBody>
          <a:bodyPr wrap="square" rtlCol="0">
            <a:spAutoFit/>
          </a:bodyPr>
          <a:lstStyle/>
          <a:p>
            <a:r>
              <a:rPr lang="en-US" sz="2800" dirty="0" smtClean="0"/>
              <a:t>A basketball player at Rancho has probability 0.80 of making a free throw. Explain how you would use each of the following to simulate one free throw by  this player. </a:t>
            </a:r>
            <a:endParaRPr lang="en-US" sz="2800" dirty="0"/>
          </a:p>
        </p:txBody>
      </p:sp>
      <p:pic>
        <p:nvPicPr>
          <p:cNvPr id="7" name="Picture 6" descr="Picture 2.png"/>
          <p:cNvPicPr>
            <a:picLocks noChangeAspect="1"/>
          </p:cNvPicPr>
          <p:nvPr/>
        </p:nvPicPr>
        <p:blipFill>
          <a:blip r:embed="rId2"/>
          <a:stretch>
            <a:fillRect/>
          </a:stretch>
        </p:blipFill>
        <p:spPr>
          <a:xfrm>
            <a:off x="866778" y="3144300"/>
            <a:ext cx="1346333" cy="1157241"/>
          </a:xfrm>
          <a:prstGeom prst="rect">
            <a:avLst/>
          </a:prstGeom>
        </p:spPr>
      </p:pic>
      <p:pic>
        <p:nvPicPr>
          <p:cNvPr id="11" name="Picture 10" descr="Picture 4.png"/>
          <p:cNvPicPr>
            <a:picLocks noChangeAspect="1"/>
          </p:cNvPicPr>
          <p:nvPr/>
        </p:nvPicPr>
        <p:blipFill>
          <a:blip r:embed="rId3"/>
          <a:stretch>
            <a:fillRect/>
          </a:stretch>
        </p:blipFill>
        <p:spPr>
          <a:xfrm>
            <a:off x="6155150" y="2662423"/>
            <a:ext cx="2003790" cy="2015577"/>
          </a:xfrm>
          <a:prstGeom prst="rect">
            <a:avLst/>
          </a:prstGeom>
        </p:spPr>
      </p:pic>
      <p:sp>
        <p:nvSpPr>
          <p:cNvPr id="12" name="TextBox 11"/>
          <p:cNvSpPr txBox="1"/>
          <p:nvPr/>
        </p:nvSpPr>
        <p:spPr>
          <a:xfrm>
            <a:off x="967566" y="4817228"/>
            <a:ext cx="7659895" cy="646331"/>
          </a:xfrm>
          <a:prstGeom prst="rect">
            <a:avLst/>
          </a:prstGeom>
          <a:noFill/>
        </p:spPr>
        <p:txBody>
          <a:bodyPr wrap="square" rtlCol="0">
            <a:spAutoFit/>
          </a:bodyPr>
          <a:lstStyle/>
          <a:p>
            <a:r>
              <a:rPr lang="en-US" dirty="0" smtClean="0"/>
              <a:t>Assign digits 1,2,3,4 to be a free throw made and digit 5 to be a missed free throw, ignore a 6. Roll the die one time.</a:t>
            </a:r>
          </a:p>
        </p:txBody>
      </p:sp>
    </p:spTree>
    <p:extLst>
      <p:ext uri="{BB962C8B-B14F-4D97-AF65-F5344CB8AC3E}">
        <p14:creationId xmlns:p14="http://schemas.microsoft.com/office/powerpoint/2010/main" val="2644888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6778" y="846541"/>
            <a:ext cx="7760683" cy="1815882"/>
          </a:xfrm>
          <a:prstGeom prst="rect">
            <a:avLst/>
          </a:prstGeom>
          <a:noFill/>
        </p:spPr>
        <p:txBody>
          <a:bodyPr wrap="square" rtlCol="0">
            <a:spAutoFit/>
          </a:bodyPr>
          <a:lstStyle/>
          <a:p>
            <a:r>
              <a:rPr lang="en-US" sz="2800" dirty="0" smtClean="0"/>
              <a:t>A basketball player at Rancho has probability 0.80 of making a free throw. Explain how you would use each of the following to simulate one free throw by  this player. </a:t>
            </a:r>
            <a:endParaRPr lang="en-US" sz="2800" dirty="0"/>
          </a:p>
        </p:txBody>
      </p:sp>
      <p:pic>
        <p:nvPicPr>
          <p:cNvPr id="8" name="Picture 7" descr="Picture 3.png"/>
          <p:cNvPicPr>
            <a:picLocks noChangeAspect="1"/>
          </p:cNvPicPr>
          <p:nvPr/>
        </p:nvPicPr>
        <p:blipFill>
          <a:blip r:embed="rId2"/>
          <a:stretch>
            <a:fillRect/>
          </a:stretch>
        </p:blipFill>
        <p:spPr>
          <a:xfrm>
            <a:off x="866778" y="3144300"/>
            <a:ext cx="1795849" cy="1262706"/>
          </a:xfrm>
          <a:prstGeom prst="rect">
            <a:avLst/>
          </a:prstGeom>
        </p:spPr>
      </p:pic>
      <p:pic>
        <p:nvPicPr>
          <p:cNvPr id="11" name="Picture 10" descr="Picture 4.png"/>
          <p:cNvPicPr>
            <a:picLocks noChangeAspect="1"/>
          </p:cNvPicPr>
          <p:nvPr/>
        </p:nvPicPr>
        <p:blipFill>
          <a:blip r:embed="rId3"/>
          <a:stretch>
            <a:fillRect/>
          </a:stretch>
        </p:blipFill>
        <p:spPr>
          <a:xfrm>
            <a:off x="6316411" y="2662423"/>
            <a:ext cx="2003790" cy="2015577"/>
          </a:xfrm>
          <a:prstGeom prst="rect">
            <a:avLst/>
          </a:prstGeom>
        </p:spPr>
      </p:pic>
      <p:sp>
        <p:nvSpPr>
          <p:cNvPr id="9" name="TextBox 8"/>
          <p:cNvSpPr txBox="1"/>
          <p:nvPr/>
        </p:nvSpPr>
        <p:spPr>
          <a:xfrm>
            <a:off x="1048196" y="5159877"/>
            <a:ext cx="7579265" cy="1200329"/>
          </a:xfrm>
          <a:prstGeom prst="rect">
            <a:avLst/>
          </a:prstGeom>
          <a:noFill/>
        </p:spPr>
        <p:txBody>
          <a:bodyPr wrap="square" rtlCol="0">
            <a:spAutoFit/>
          </a:bodyPr>
          <a:lstStyle/>
          <a:p>
            <a:r>
              <a:rPr lang="en-US" dirty="0" smtClean="0"/>
              <a:t>There are many ways to do this. Pick a method that uses most the cards and is quick and easy to do. Assign all cards A-8 as a free throw made and 9,10 as free throws missed. Remove all face cards. Shuffle the deck and draw one card randomly. </a:t>
            </a:r>
            <a:endParaRPr lang="en-US" dirty="0"/>
          </a:p>
        </p:txBody>
      </p:sp>
    </p:spTree>
    <p:extLst>
      <p:ext uri="{BB962C8B-B14F-4D97-AF65-F5344CB8AC3E}">
        <p14:creationId xmlns:p14="http://schemas.microsoft.com/office/powerpoint/2010/main" val="3760986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6778" y="846541"/>
            <a:ext cx="7760683" cy="1815882"/>
          </a:xfrm>
          <a:prstGeom prst="rect">
            <a:avLst/>
          </a:prstGeom>
          <a:noFill/>
        </p:spPr>
        <p:txBody>
          <a:bodyPr wrap="square" rtlCol="0">
            <a:spAutoFit/>
          </a:bodyPr>
          <a:lstStyle/>
          <a:p>
            <a:r>
              <a:rPr lang="en-US" sz="2800" dirty="0" smtClean="0"/>
              <a:t>A basketball player at Rancho has probability 0.80 of making a free throw. Explain how you would use each of the following to simulate one free throw by  this player. </a:t>
            </a:r>
            <a:endParaRPr lang="en-US" sz="2800" dirty="0"/>
          </a:p>
        </p:txBody>
      </p:sp>
      <p:sp>
        <p:nvSpPr>
          <p:cNvPr id="10" name="TextBox 9"/>
          <p:cNvSpPr txBox="1"/>
          <p:nvPr/>
        </p:nvSpPr>
        <p:spPr>
          <a:xfrm>
            <a:off x="922500" y="2959634"/>
            <a:ext cx="2001682" cy="369332"/>
          </a:xfrm>
          <a:prstGeom prst="rect">
            <a:avLst/>
          </a:prstGeom>
          <a:noFill/>
        </p:spPr>
        <p:txBody>
          <a:bodyPr wrap="none" rtlCol="0">
            <a:spAutoFit/>
          </a:bodyPr>
          <a:lstStyle/>
          <a:p>
            <a:r>
              <a:rPr lang="en-US" dirty="0" smtClean="0"/>
              <a:t>Random Digit Table</a:t>
            </a:r>
            <a:endParaRPr lang="en-US" dirty="0"/>
          </a:p>
        </p:txBody>
      </p:sp>
      <p:pic>
        <p:nvPicPr>
          <p:cNvPr id="11" name="Picture 10" descr="Picture 4.png"/>
          <p:cNvPicPr>
            <a:picLocks noChangeAspect="1"/>
          </p:cNvPicPr>
          <p:nvPr/>
        </p:nvPicPr>
        <p:blipFill>
          <a:blip r:embed="rId2"/>
          <a:stretch>
            <a:fillRect/>
          </a:stretch>
        </p:blipFill>
        <p:spPr>
          <a:xfrm>
            <a:off x="6316411" y="2321177"/>
            <a:ext cx="2003790" cy="2015577"/>
          </a:xfrm>
          <a:prstGeom prst="rect">
            <a:avLst/>
          </a:prstGeom>
        </p:spPr>
      </p:pic>
      <p:sp>
        <p:nvSpPr>
          <p:cNvPr id="9" name="TextBox 8"/>
          <p:cNvSpPr txBox="1"/>
          <p:nvPr/>
        </p:nvSpPr>
        <p:spPr>
          <a:xfrm>
            <a:off x="615240" y="5159877"/>
            <a:ext cx="7704961" cy="369332"/>
          </a:xfrm>
          <a:prstGeom prst="rect">
            <a:avLst/>
          </a:prstGeom>
          <a:noFill/>
        </p:spPr>
        <p:txBody>
          <a:bodyPr wrap="square" rtlCol="0">
            <a:spAutoFit/>
          </a:bodyPr>
          <a:lstStyle/>
          <a:p>
            <a:r>
              <a:rPr lang="en-US" dirty="0" smtClean="0"/>
              <a:t>Assign digits 1-8 as free throws made and digits 9,0 as a free throw missed. </a:t>
            </a:r>
            <a:endParaRPr lang="en-US" dirty="0"/>
          </a:p>
        </p:txBody>
      </p:sp>
    </p:spTree>
    <p:extLst>
      <p:ext uri="{BB962C8B-B14F-4D97-AF65-F5344CB8AC3E}">
        <p14:creationId xmlns:p14="http://schemas.microsoft.com/office/powerpoint/2010/main" val="2703741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accel="50000" decel="5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descr="Screen Shot 2014-03-23 at 9.47.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531" y="248418"/>
            <a:ext cx="4309532" cy="1235399"/>
          </a:xfrm>
          <a:prstGeom prst="rect">
            <a:avLst/>
          </a:prstGeom>
        </p:spPr>
      </p:pic>
      <p:sp>
        <p:nvSpPr>
          <p:cNvPr id="7" name="Rectangle 6"/>
          <p:cNvSpPr/>
          <p:nvPr/>
        </p:nvSpPr>
        <p:spPr>
          <a:xfrm>
            <a:off x="152401" y="866018"/>
            <a:ext cx="8498142" cy="2185214"/>
          </a:xfrm>
          <a:prstGeom prst="rect">
            <a:avLst/>
          </a:prstGeom>
        </p:spPr>
        <p:txBody>
          <a:bodyPr wrap="square" anchor="t">
            <a:spAutoFit/>
          </a:bodyPr>
          <a:lstStyle/>
          <a:p>
            <a:endParaRPr lang="en-US" sz="4000" b="1" dirty="0"/>
          </a:p>
          <a:p>
            <a:r>
              <a:rPr lang="en-US" sz="2400" b="1" dirty="0" smtClean="0"/>
              <a:t>D: Determine the number of digits to be taken at a time</a:t>
            </a:r>
          </a:p>
          <a:p>
            <a:r>
              <a:rPr lang="en-US" sz="2400" b="1" dirty="0" smtClean="0"/>
              <a:t>A</a:t>
            </a:r>
            <a:r>
              <a:rPr lang="en-US" sz="2400" b="1" dirty="0"/>
              <a:t>: Assign your digits.</a:t>
            </a:r>
          </a:p>
          <a:p>
            <a:r>
              <a:rPr lang="en-US" sz="2400" b="1" dirty="0" smtClean="0"/>
              <a:t>R: Repeats? Do you allow them or ignore them?</a:t>
            </a:r>
          </a:p>
          <a:p>
            <a:r>
              <a:rPr lang="en-US" sz="2400" b="1" dirty="0" smtClean="0"/>
              <a:t>E: Ending rule, when do you stop taking digits?</a:t>
            </a:r>
            <a:endParaRPr lang="en-US" sz="2400" b="1" dirty="0"/>
          </a:p>
        </p:txBody>
      </p:sp>
      <p:sp>
        <p:nvSpPr>
          <p:cNvPr id="6" name="TextBox 5"/>
          <p:cNvSpPr txBox="1"/>
          <p:nvPr/>
        </p:nvSpPr>
        <p:spPr>
          <a:xfrm>
            <a:off x="285544" y="3239252"/>
            <a:ext cx="8555973" cy="477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500" dirty="0" smtClean="0"/>
              <a:t>EXPLAINING YOUR PROCESS(MOST IMPORTANT PART…POINTS!)</a:t>
            </a:r>
            <a:endParaRPr lang="en-US" sz="2500" dirty="0"/>
          </a:p>
        </p:txBody>
      </p:sp>
      <p:sp>
        <p:nvSpPr>
          <p:cNvPr id="8" name="TextBox 7"/>
          <p:cNvSpPr txBox="1"/>
          <p:nvPr/>
        </p:nvSpPr>
        <p:spPr>
          <a:xfrm>
            <a:off x="152400" y="3750628"/>
            <a:ext cx="8991599" cy="304698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smtClean="0"/>
              <a:t>We will take 1 digit at a time from the digits 0 – 9 starting at line____ on my random digit table. Digits will be assigned to the drivers in the following way: (0,1, Jeff Gordon) (2,3, Dale Earnhardt </a:t>
            </a:r>
            <a:r>
              <a:rPr lang="en-US" sz="2400" dirty="0" err="1" smtClean="0"/>
              <a:t>Jr</a:t>
            </a:r>
            <a:r>
              <a:rPr lang="en-US" sz="2400" dirty="0" smtClean="0"/>
              <a:t>) (4,5, Tony Stewart) (6,7, </a:t>
            </a:r>
            <a:r>
              <a:rPr lang="en-US" sz="2400" dirty="0" err="1" smtClean="0"/>
              <a:t>Danica</a:t>
            </a:r>
            <a:r>
              <a:rPr lang="en-US" sz="2400" dirty="0" smtClean="0"/>
              <a:t> Patrick) (8,9, Jimmy Johnson). Repeat digits will be used and accepted. Stop taking digits once each driver has been selected. Most importantly count the number of digits it took till you had each driver appear, this will simulate the number of cereal boxes it takes till each drivers cards are found.</a:t>
            </a:r>
            <a:endParaRPr lang="en-US" sz="2400" dirty="0"/>
          </a:p>
        </p:txBody>
      </p:sp>
    </p:spTree>
    <p:extLst>
      <p:ext uri="{BB962C8B-B14F-4D97-AF65-F5344CB8AC3E}">
        <p14:creationId xmlns:p14="http://schemas.microsoft.com/office/powerpoint/2010/main" val="1670558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descr="Screen Shot 2014-03-23 at 9.47.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531" y="248418"/>
            <a:ext cx="4309532" cy="1235399"/>
          </a:xfrm>
          <a:prstGeom prst="rect">
            <a:avLst/>
          </a:prstGeom>
        </p:spPr>
      </p:pic>
      <p:pic>
        <p:nvPicPr>
          <p:cNvPr id="2" name="Picture 1" descr="Screen Shot 2015-03-12 at 9.43.51 AM.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04082" y="1636012"/>
            <a:ext cx="8166558" cy="4765074"/>
          </a:xfrm>
          <a:prstGeom prst="rect">
            <a:avLst/>
          </a:prstGeom>
        </p:spPr>
      </p:pic>
      <p:sp>
        <p:nvSpPr>
          <p:cNvPr id="3" name="TextBox 2"/>
          <p:cNvSpPr txBox="1"/>
          <p:nvPr/>
        </p:nvSpPr>
        <p:spPr>
          <a:xfrm>
            <a:off x="635060" y="6216420"/>
            <a:ext cx="783910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The most we came up with was 18 boxes, it is surprising that it took her 23 boxes.</a:t>
            </a:r>
            <a:endParaRPr lang="en-US" dirty="0"/>
          </a:p>
        </p:txBody>
      </p:sp>
    </p:spTree>
    <p:extLst>
      <p:ext uri="{BB962C8B-B14F-4D97-AF65-F5344CB8AC3E}">
        <p14:creationId xmlns:p14="http://schemas.microsoft.com/office/powerpoint/2010/main" val="9912690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3-25 at 8.27.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760" y="325178"/>
            <a:ext cx="7834178" cy="4791289"/>
          </a:xfrm>
          <a:prstGeom prst="rect">
            <a:avLst/>
          </a:prstGeom>
        </p:spPr>
      </p:pic>
      <p:pic>
        <p:nvPicPr>
          <p:cNvPr id="4" name="Picture 3" descr="Screen Shot 2014-03-25 at 8.26.13 AM.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333751" y="5312701"/>
            <a:ext cx="4241800" cy="1435100"/>
          </a:xfrm>
          <a:prstGeom prst="rect">
            <a:avLst/>
          </a:prstGeom>
        </p:spPr>
      </p:pic>
      <p:sp>
        <p:nvSpPr>
          <p:cNvPr id="2" name="TextBox 1"/>
          <p:cNvSpPr txBox="1"/>
          <p:nvPr/>
        </p:nvSpPr>
        <p:spPr>
          <a:xfrm>
            <a:off x="4781937" y="325178"/>
            <a:ext cx="3587228"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This is 258 trials with only 7 of them having taken 23 boxes or more. A probability of about 3% of the time. Low enough to reject at the 5% level. This shows that it is surprising to take 23 boxes or that maybe the company was incorrect in their claim.</a:t>
            </a:r>
            <a:endParaRPr lang="en-US" dirty="0"/>
          </a:p>
        </p:txBody>
      </p:sp>
    </p:spTree>
    <p:extLst>
      <p:ext uri="{BB962C8B-B14F-4D97-AF65-F5344CB8AC3E}">
        <p14:creationId xmlns:p14="http://schemas.microsoft.com/office/powerpoint/2010/main" val="552846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Rectangle 2"/>
          <p:cNvSpPr/>
          <p:nvPr/>
        </p:nvSpPr>
        <p:spPr>
          <a:xfrm>
            <a:off x="152400" y="1483817"/>
            <a:ext cx="8873067" cy="3785652"/>
          </a:xfrm>
          <a:prstGeom prst="rect">
            <a:avLst/>
          </a:prstGeom>
        </p:spPr>
        <p:txBody>
          <a:bodyPr wrap="square">
            <a:spAutoFit/>
          </a:bodyPr>
          <a:lstStyle/>
          <a:p>
            <a:r>
              <a:rPr lang="en-US" sz="2400" b="1" dirty="0"/>
              <a:t>NASCAR Cards and Cereal Boxes</a:t>
            </a:r>
            <a:endParaRPr lang="en-US" sz="2400" dirty="0"/>
          </a:p>
          <a:p>
            <a:r>
              <a:rPr lang="en-US" sz="2400" dirty="0"/>
              <a:t>In an attempt to increase sales, a breakfast cereal company decides to offer a NASCAR promotion. Each box of cereal will contain a collectible card featuring one of these NASCAR drivers: Jeff Gordon, Dale Earnhardt </a:t>
            </a:r>
            <a:r>
              <a:rPr lang="en-US" sz="2400" dirty="0" err="1"/>
              <a:t>Jr</a:t>
            </a:r>
            <a:r>
              <a:rPr lang="en-US" sz="2400" dirty="0"/>
              <a:t>, Tony Stewart, </a:t>
            </a:r>
            <a:r>
              <a:rPr lang="en-US" sz="2400" dirty="0" err="1"/>
              <a:t>Danica</a:t>
            </a:r>
            <a:r>
              <a:rPr lang="en-US" sz="2400" dirty="0"/>
              <a:t> Patrick, or Jimmy Johnson. The company says that each of the 5 cards is equally likely to appear in any box of cereal. A NASCAR fan decides to keep buying boxes of cereal until she has all 5 driver’s cards. She is surprised when it takes her 23 boxes to get the full set of cards. Should she be surprised? Design and carry out a simulation to help answer this question</a:t>
            </a:r>
            <a:r>
              <a:rPr lang="en-US" sz="2400" dirty="0" smtClean="0"/>
              <a:t>.</a:t>
            </a:r>
            <a:endParaRPr lang="en-US" sz="2400" dirty="0"/>
          </a:p>
        </p:txBody>
      </p:sp>
      <p:pic>
        <p:nvPicPr>
          <p:cNvPr id="4" name="Picture 3" descr="Screen Shot 2014-03-23 at 9.47.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998" y="198967"/>
            <a:ext cx="3793068" cy="1087346"/>
          </a:xfrm>
          <a:prstGeom prst="rect">
            <a:avLst/>
          </a:prstGeom>
        </p:spPr>
      </p:pic>
      <p:sp>
        <p:nvSpPr>
          <p:cNvPr id="5" name="TextBox 4"/>
          <p:cNvSpPr txBox="1"/>
          <p:nvPr/>
        </p:nvSpPr>
        <p:spPr>
          <a:xfrm>
            <a:off x="541867" y="5961965"/>
            <a:ext cx="780626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dirty="0"/>
              <a:t>Explain how you could run this simulation using a deck of cards.</a:t>
            </a:r>
          </a:p>
          <a:p>
            <a:pPr lvl="0"/>
            <a:r>
              <a:rPr lang="en-US" dirty="0"/>
              <a:t>Explain how you could run this simulation using a standard six-sided die.</a:t>
            </a:r>
          </a:p>
        </p:txBody>
      </p:sp>
    </p:spTree>
    <p:extLst>
      <p:ext uri="{BB962C8B-B14F-4D97-AF65-F5344CB8AC3E}">
        <p14:creationId xmlns:p14="http://schemas.microsoft.com/office/powerpoint/2010/main" val="1405189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with Cards</a:t>
            </a:r>
            <a:endParaRPr lang="en-US" dirty="0"/>
          </a:p>
        </p:txBody>
      </p:sp>
      <p:sp>
        <p:nvSpPr>
          <p:cNvPr id="3" name="TextBox 2"/>
          <p:cNvSpPr txBox="1"/>
          <p:nvPr/>
        </p:nvSpPr>
        <p:spPr>
          <a:xfrm>
            <a:off x="457200" y="1638006"/>
            <a:ext cx="7895271" cy="39703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You have 5 drivers and 52 cards. Choose 2 cards to not use at all. </a:t>
            </a:r>
          </a:p>
          <a:p>
            <a:endParaRPr lang="en-US" dirty="0"/>
          </a:p>
          <a:p>
            <a:r>
              <a:rPr lang="en-US" dirty="0" smtClean="0"/>
              <a:t>Assign Cards:</a:t>
            </a:r>
          </a:p>
          <a:p>
            <a:endParaRPr lang="en-US" dirty="0"/>
          </a:p>
          <a:p>
            <a:r>
              <a:rPr lang="en-US" dirty="0" smtClean="0"/>
              <a:t>Ace through 10 of spades = Jeff Gordon</a:t>
            </a:r>
          </a:p>
          <a:p>
            <a:r>
              <a:rPr lang="en-US" dirty="0" smtClean="0"/>
              <a:t>Ace through 10 of clubs = Dale Earnhardt </a:t>
            </a:r>
            <a:r>
              <a:rPr lang="en-US" dirty="0" err="1" smtClean="0"/>
              <a:t>Jr</a:t>
            </a:r>
            <a:endParaRPr lang="en-US" dirty="0" smtClean="0"/>
          </a:p>
          <a:p>
            <a:r>
              <a:rPr lang="en-US" dirty="0" smtClean="0"/>
              <a:t>Ace through 10 of hearts = </a:t>
            </a:r>
            <a:r>
              <a:rPr lang="en-US" dirty="0" err="1" smtClean="0"/>
              <a:t>Danica</a:t>
            </a:r>
            <a:r>
              <a:rPr lang="en-US" dirty="0" smtClean="0"/>
              <a:t> Patrick</a:t>
            </a:r>
          </a:p>
          <a:p>
            <a:r>
              <a:rPr lang="en-US" dirty="0" smtClean="0"/>
              <a:t>Ace through 10 of diamonds = Tony Stewart</a:t>
            </a:r>
          </a:p>
          <a:p>
            <a:r>
              <a:rPr lang="en-US" dirty="0" smtClean="0"/>
              <a:t>All face cards = Jimmy Johnson</a:t>
            </a:r>
          </a:p>
          <a:p>
            <a:endParaRPr lang="en-US" dirty="0"/>
          </a:p>
          <a:p>
            <a:r>
              <a:rPr lang="en-US" dirty="0" smtClean="0"/>
              <a:t>Remove Jack of spades and Jack of clubs.</a:t>
            </a:r>
          </a:p>
          <a:p>
            <a:endParaRPr lang="en-US" dirty="0"/>
          </a:p>
          <a:p>
            <a:r>
              <a:rPr lang="en-US" dirty="0" smtClean="0"/>
              <a:t>Shuffle cards well and flip cards over until 5 different drivers are selected. Keep track of the number of cards dealt, these equal a box of cereal.</a:t>
            </a:r>
            <a:endParaRPr lang="en-US" dirty="0"/>
          </a:p>
        </p:txBody>
      </p:sp>
    </p:spTree>
    <p:extLst>
      <p:ext uri="{BB962C8B-B14F-4D97-AF65-F5344CB8AC3E}">
        <p14:creationId xmlns:p14="http://schemas.microsoft.com/office/powerpoint/2010/main" val="6620324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10801</TotalTime>
  <Words>2772</Words>
  <Application>Microsoft Macintosh PowerPoint</Application>
  <PresentationFormat>On-screen Show (4:3)</PresentationFormat>
  <Paragraphs>302</Paragraphs>
  <Slides>49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Equation</vt:lpstr>
      <vt:lpstr>Chapter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Simulation with Cards</vt:lpstr>
      <vt:lpstr>Simulation with a 6-sided die</vt:lpstr>
      <vt:lpstr>Twitter at Rancho</vt:lpstr>
      <vt:lpstr>Twitter at Rancho</vt:lpstr>
      <vt:lpstr>Twitter at Rancho</vt:lpstr>
      <vt:lpstr>Conditional Probability Formulas</vt:lpstr>
      <vt:lpstr>Conditional Probability Formulas</vt:lpstr>
      <vt:lpstr>Independent Events</vt:lpstr>
      <vt:lpstr>Mutually Exclusive</vt:lpstr>
      <vt:lpstr>PowerPoint Presentation</vt:lpstr>
      <vt:lpstr>PowerPoint Presentation</vt:lpstr>
      <vt:lpstr>PowerPoint Presentation</vt:lpstr>
      <vt:lpstr>Venn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Mr. Pines Washers</vt:lpstr>
      <vt:lpstr>PowerPoint Presentation</vt:lpstr>
      <vt:lpstr>PowerPoint Presentation</vt:lpstr>
      <vt:lpstr>PowerPoint Presentation</vt:lpstr>
      <vt:lpstr>Mr. Pines Washers</vt:lpstr>
      <vt:lpstr>Mr. Pines Washers</vt:lpstr>
      <vt:lpstr>THE HIV PROBLEM</vt:lpstr>
      <vt:lpstr>PowerPoint Presentation</vt:lpstr>
      <vt:lpstr>PowerPoint Presentation</vt:lpstr>
      <vt:lpstr>Tree Diagram</vt:lpstr>
      <vt:lpstr>Guessing on a Test</vt:lpstr>
      <vt:lpstr>Guessing on a Test</vt:lpstr>
      <vt:lpstr>Guessing on a Test</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Venn Diagrams</dc:title>
  <dc:creator>Classroom</dc:creator>
  <cp:lastModifiedBy>Greg Pines</cp:lastModifiedBy>
  <cp:revision>54</cp:revision>
  <dcterms:created xsi:type="dcterms:W3CDTF">2012-11-05T15:49:36Z</dcterms:created>
  <dcterms:modified xsi:type="dcterms:W3CDTF">2016-03-09T19:54:16Z</dcterms:modified>
</cp:coreProperties>
</file>