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72" r:id="rId3"/>
    <p:sldId id="273" r:id="rId4"/>
    <p:sldId id="274" r:id="rId5"/>
    <p:sldId id="275" r:id="rId6"/>
    <p:sldId id="257" r:id="rId7"/>
    <p:sldId id="262" r:id="rId8"/>
    <p:sldId id="264" r:id="rId9"/>
    <p:sldId id="265" r:id="rId10"/>
    <p:sldId id="263" r:id="rId11"/>
    <p:sldId id="270" r:id="rId12"/>
    <p:sldId id="258" r:id="rId13"/>
    <p:sldId id="259" r:id="rId14"/>
    <p:sldId id="260" r:id="rId15"/>
    <p:sldId id="266" r:id="rId16"/>
    <p:sldId id="267" r:id="rId17"/>
    <p:sldId id="268" r:id="rId18"/>
    <p:sldId id="269" r:id="rId19"/>
    <p:sldId id="271"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BMeUX4vGQCcMwUPV0lIIMA==" hashData="HNwRlw6pydz0IppVrpFTkEMtSiA="/>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4" d="100"/>
          <a:sy n="74" d="100"/>
        </p:scale>
        <p:origin x="-144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FD71C25-7487-0D4E-B214-2D48021BCA26}" type="datetimeFigureOut">
              <a:rPr lang="en-US" smtClean="0"/>
              <a:t>10/14/15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38198157-9525-4747-8695-792E94799CD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FD71C25-7487-0D4E-B214-2D48021BCA26}" type="datetimeFigureOut">
              <a:rPr lang="en-US" smtClean="0"/>
              <a:t>10/14/15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198157-9525-4747-8695-792E94799CD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7FD71C25-7487-0D4E-B214-2D48021BCA26}" type="datetimeFigureOut">
              <a:rPr lang="en-US" smtClean="0"/>
              <a:t>10/14/15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38198157-9525-4747-8695-792E94799CD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FD71C25-7487-0D4E-B214-2D48021BCA26}" type="datetimeFigureOut">
              <a:rPr lang="en-US" smtClean="0"/>
              <a:t>10/14/15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8198157-9525-4747-8695-792E94799CD6}"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7FD71C25-7487-0D4E-B214-2D48021BCA26}" type="datetimeFigureOut">
              <a:rPr lang="en-US" smtClean="0"/>
              <a:t>10/14/15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38198157-9525-4747-8695-792E94799CD6}"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7FD71C25-7487-0D4E-B214-2D48021BCA26}" type="datetimeFigureOut">
              <a:rPr lang="en-US" smtClean="0"/>
              <a:t>10/14/15</a:t>
            </a:fld>
            <a:endParaRPr lang="en-US"/>
          </a:p>
        </p:txBody>
      </p:sp>
      <p:sp>
        <p:nvSpPr>
          <p:cNvPr id="10" name="Slide Number Placeholder 9"/>
          <p:cNvSpPr>
            <a:spLocks noGrp="1"/>
          </p:cNvSpPr>
          <p:nvPr>
            <p:ph type="sldNum" sz="quarter" idx="16"/>
          </p:nvPr>
        </p:nvSpPr>
        <p:spPr/>
        <p:txBody>
          <a:bodyPr rtlCol="0"/>
          <a:lstStyle/>
          <a:p>
            <a:fld id="{38198157-9525-4747-8695-792E94799CD6}"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7FD71C25-7487-0D4E-B214-2D48021BCA26}" type="datetimeFigureOut">
              <a:rPr lang="en-US" smtClean="0"/>
              <a:t>10/14/15</a:t>
            </a:fld>
            <a:endParaRPr lang="en-US"/>
          </a:p>
        </p:txBody>
      </p:sp>
      <p:sp>
        <p:nvSpPr>
          <p:cNvPr id="12" name="Slide Number Placeholder 11"/>
          <p:cNvSpPr>
            <a:spLocks noGrp="1"/>
          </p:cNvSpPr>
          <p:nvPr>
            <p:ph type="sldNum" sz="quarter" idx="16"/>
          </p:nvPr>
        </p:nvSpPr>
        <p:spPr/>
        <p:txBody>
          <a:bodyPr rtlCol="0"/>
          <a:lstStyle/>
          <a:p>
            <a:fld id="{38198157-9525-4747-8695-792E94799CD6}"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FD71C25-7487-0D4E-B214-2D48021BCA26}" type="datetimeFigureOut">
              <a:rPr lang="en-US" smtClean="0"/>
              <a:t>10/14/15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38198157-9525-4747-8695-792E94799CD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D71C25-7487-0D4E-B214-2D48021BCA26}" type="datetimeFigureOut">
              <a:rPr lang="en-US" smtClean="0"/>
              <a:t>10/14/15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38198157-9525-4747-8695-792E94799CD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FD71C25-7487-0D4E-B214-2D48021BCA26}" type="datetimeFigureOut">
              <a:rPr lang="en-US" smtClean="0"/>
              <a:t>10/14/15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38198157-9525-4747-8695-792E94799CD6}"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7FD71C25-7487-0D4E-B214-2D48021BCA26}" type="datetimeFigureOut">
              <a:rPr lang="en-US" smtClean="0"/>
              <a:t>10/14/15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38198157-9525-4747-8695-792E94799CD6}"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7FD71C25-7487-0D4E-B214-2D48021BCA26}" type="datetimeFigureOut">
              <a:rPr lang="en-US" smtClean="0"/>
              <a:t>10/14/15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38198157-9525-4747-8695-792E94799CD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8.png"/><Relationship Id="rId1" Type="http://schemas.microsoft.com/office/2007/relationships/media" Target="../media/media5.mp4"/><Relationship Id="rId2" Type="http://schemas.openxmlformats.org/officeDocument/2006/relationships/video" Target="../media/media5.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5" Type="http://schemas.openxmlformats.org/officeDocument/2006/relationships/image" Target="../media/image8.png"/><Relationship Id="rId1" Type="http://schemas.microsoft.com/office/2007/relationships/media" Target="../media/media6.mp4"/><Relationship Id="rId2" Type="http://schemas.openxmlformats.org/officeDocument/2006/relationships/video" Target="../media/media6.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5" Type="http://schemas.openxmlformats.org/officeDocument/2006/relationships/image" Target="../media/image8.png"/><Relationship Id="rId1" Type="http://schemas.microsoft.com/office/2007/relationships/media" Target="../media/media2.mp4"/><Relationship Id="rId2"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8.png"/><Relationship Id="rId1" Type="http://schemas.microsoft.com/office/2007/relationships/media" Target="../media/media3.mp4"/><Relationship Id="rId2" Type="http://schemas.openxmlformats.org/officeDocument/2006/relationships/video" Target="../media/media3.mp4"/></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5" Type="http://schemas.openxmlformats.org/officeDocument/2006/relationships/image" Target="../media/image8.png"/><Relationship Id="rId1" Type="http://schemas.microsoft.com/office/2007/relationships/media" Target="../media/media4.mp4"/><Relationship Id="rId2" Type="http://schemas.openxmlformats.org/officeDocument/2006/relationships/video" Target="../media/media4.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5163866"/>
            <a:ext cx="6477000" cy="703533"/>
          </a:xfrm>
        </p:spPr>
        <p:txBody>
          <a:bodyPr>
            <a:normAutofit fontScale="90000"/>
          </a:bodyPr>
          <a:lstStyle/>
          <a:p>
            <a:r>
              <a:rPr lang="en-US" dirty="0" smtClean="0"/>
              <a:t>Super mega baseball</a:t>
            </a:r>
            <a:endParaRPr lang="en-US" dirty="0"/>
          </a:p>
        </p:txBody>
      </p:sp>
      <p:sp>
        <p:nvSpPr>
          <p:cNvPr id="3" name="Subtitle 2"/>
          <p:cNvSpPr>
            <a:spLocks noGrp="1"/>
          </p:cNvSpPr>
          <p:nvPr>
            <p:ph type="subTitle" idx="1"/>
          </p:nvPr>
        </p:nvSpPr>
        <p:spPr/>
        <p:txBody>
          <a:bodyPr/>
          <a:lstStyle/>
          <a:p>
            <a:r>
              <a:rPr lang="en-US" dirty="0" smtClean="0"/>
              <a:t>Linear Regression   HR </a:t>
            </a:r>
            <a:r>
              <a:rPr lang="en-US" dirty="0" err="1" smtClean="0"/>
              <a:t>vs</a:t>
            </a:r>
            <a:r>
              <a:rPr lang="en-US" dirty="0" smtClean="0"/>
              <a:t> Ego </a:t>
            </a:r>
            <a:endParaRPr lang="en-US" dirty="0"/>
          </a:p>
        </p:txBody>
      </p:sp>
      <p:pic>
        <p:nvPicPr>
          <p:cNvPr id="5" name="Picture 4" descr="Screen Shot 2015-10-08 at 3.36.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06" y="1106042"/>
            <a:ext cx="7719558" cy="3164851"/>
          </a:xfrm>
          <a:prstGeom prst="rect">
            <a:avLst/>
          </a:prstGeom>
          <a:ln w="76200" cmpd="sng">
            <a:solidFill>
              <a:srgbClr val="FF6600"/>
            </a:solidFill>
          </a:ln>
        </p:spPr>
      </p:pic>
    </p:spTree>
    <p:extLst>
      <p:ext uri="{BB962C8B-B14F-4D97-AF65-F5344CB8AC3E}">
        <p14:creationId xmlns:p14="http://schemas.microsoft.com/office/powerpoint/2010/main" val="2640247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20" y="228600"/>
            <a:ext cx="8898180" cy="820460"/>
          </a:xfrm>
        </p:spPr>
        <p:txBody>
          <a:bodyPr>
            <a:normAutofit fontScale="90000"/>
          </a:bodyPr>
          <a:lstStyle/>
          <a:p>
            <a:r>
              <a:rPr lang="en-US" dirty="0" smtClean="0"/>
              <a:t>But even at the max Ego level of 99, it is possible to hit a HR.</a:t>
            </a:r>
            <a:endParaRPr lang="en-US" dirty="0"/>
          </a:p>
        </p:txBody>
      </p:sp>
      <p:sp>
        <p:nvSpPr>
          <p:cNvPr id="5" name="Rectangle 4"/>
          <p:cNvSpPr/>
          <p:nvPr/>
        </p:nvSpPr>
        <p:spPr>
          <a:xfrm>
            <a:off x="1362166" y="2539829"/>
            <a:ext cx="121490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Aaron HR 99.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692150" y="1600200"/>
            <a:ext cx="7993063" cy="4495800"/>
          </a:xfrm>
        </p:spPr>
      </p:pic>
      <p:pic>
        <p:nvPicPr>
          <p:cNvPr id="7" name="Picture 6" descr="Screen Shot 2015-10-08 at 4.12.4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59" y="1689496"/>
            <a:ext cx="958712" cy="1050565"/>
          </a:xfrm>
          <a:prstGeom prst="rect">
            <a:avLst/>
          </a:prstGeom>
        </p:spPr>
      </p:pic>
      <p:sp>
        <p:nvSpPr>
          <p:cNvPr id="8" name="TextBox 7"/>
          <p:cNvSpPr txBox="1"/>
          <p:nvPr/>
        </p:nvSpPr>
        <p:spPr>
          <a:xfrm>
            <a:off x="358400" y="3462292"/>
            <a:ext cx="846957" cy="369332"/>
          </a:xfrm>
          <a:prstGeom prst="rect">
            <a:avLst/>
          </a:prstGeom>
          <a:solidFill>
            <a:srgbClr val="FFFF00"/>
          </a:solidFill>
        </p:spPr>
        <p:txBody>
          <a:bodyPr wrap="none" rtlCol="0">
            <a:spAutoFit/>
          </a:bodyPr>
          <a:lstStyle/>
          <a:p>
            <a:r>
              <a:rPr lang="en-US" dirty="0" smtClean="0"/>
              <a:t>Ego 99</a:t>
            </a:r>
            <a:endParaRPr lang="en-US" dirty="0"/>
          </a:p>
        </p:txBody>
      </p:sp>
      <p:cxnSp>
        <p:nvCxnSpPr>
          <p:cNvPr id="9" name="Straight Arrow Connector 8"/>
          <p:cNvCxnSpPr/>
          <p:nvPr/>
        </p:nvCxnSpPr>
        <p:spPr>
          <a:xfrm flipV="1">
            <a:off x="1465959" y="2740061"/>
            <a:ext cx="1111112" cy="53784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1703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p:stCondLst>
                              <p:cond delay="500"/>
                            </p:stCondLst>
                            <p:childTnLst>
                              <p:par>
                                <p:cTn id="25" presetID="1" presetClass="mediacall" presetSubtype="0" fill="hold" nodeType="afterEffect">
                                  <p:stCondLst>
                                    <p:cond delay="2000"/>
                                  </p:stCondLst>
                                  <p:childTnLst>
                                    <p:cmd type="call" cmd="playFrom(0.0)">
                                      <p:cBhvr>
                                        <p:cTn id="26" dur="258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a:t>
            </a:r>
            <a:endParaRPr lang="en-US" dirty="0"/>
          </a:p>
        </p:txBody>
      </p:sp>
      <p:sp>
        <p:nvSpPr>
          <p:cNvPr id="3" name="Content Placeholder 2"/>
          <p:cNvSpPr>
            <a:spLocks noGrp="1"/>
          </p:cNvSpPr>
          <p:nvPr>
            <p:ph sz="quarter" idx="1"/>
          </p:nvPr>
        </p:nvSpPr>
        <p:spPr>
          <a:xfrm>
            <a:off x="612648" y="2196949"/>
            <a:ext cx="5553342" cy="3562506"/>
          </a:xfrm>
        </p:spPr>
        <p:txBody>
          <a:bodyPr>
            <a:normAutofit/>
          </a:bodyPr>
          <a:lstStyle/>
          <a:p>
            <a:r>
              <a:rPr lang="en-US" sz="3200" dirty="0" smtClean="0"/>
              <a:t>A random sample of 13 games was taken recording the ego level and the number of homeruns hit in each game.</a:t>
            </a:r>
            <a:endParaRPr lang="en-US" sz="3200" dirty="0"/>
          </a:p>
        </p:txBody>
      </p:sp>
      <p:sp>
        <p:nvSpPr>
          <p:cNvPr id="5" name="Rectangle 4"/>
          <p:cNvSpPr/>
          <p:nvPr/>
        </p:nvSpPr>
        <p:spPr>
          <a:xfrm>
            <a:off x="6403489" y="2196949"/>
            <a:ext cx="1995368" cy="3970318"/>
          </a:xfrm>
          <a:prstGeom prst="rect">
            <a:avLst/>
          </a:prstGeom>
          <a:ln w="57150" cmpd="sng">
            <a:solidFill>
              <a:srgbClr val="000090"/>
            </a:solidFill>
          </a:ln>
        </p:spPr>
        <p:txBody>
          <a:bodyPr wrap="square">
            <a:spAutoFit/>
          </a:bodyPr>
          <a:lstStyle/>
          <a:p>
            <a:r>
              <a:rPr lang="en-US" dirty="0" smtClean="0"/>
              <a:t>Ego  HR</a:t>
            </a:r>
          </a:p>
          <a:p>
            <a:r>
              <a:rPr lang="en-US" dirty="0" smtClean="0"/>
              <a:t>99</a:t>
            </a:r>
            <a:r>
              <a:rPr lang="en-US" dirty="0"/>
              <a:t>	2</a:t>
            </a:r>
          </a:p>
          <a:p>
            <a:r>
              <a:rPr lang="en-US" dirty="0"/>
              <a:t>95	1</a:t>
            </a:r>
          </a:p>
          <a:p>
            <a:r>
              <a:rPr lang="en-US" dirty="0"/>
              <a:t>99	0</a:t>
            </a:r>
          </a:p>
          <a:p>
            <a:r>
              <a:rPr lang="en-US" dirty="0"/>
              <a:t>90	5</a:t>
            </a:r>
          </a:p>
          <a:p>
            <a:r>
              <a:rPr lang="en-US" dirty="0"/>
              <a:t>90	1</a:t>
            </a:r>
          </a:p>
          <a:p>
            <a:r>
              <a:rPr lang="en-US" dirty="0"/>
              <a:t>90	0</a:t>
            </a:r>
          </a:p>
          <a:p>
            <a:r>
              <a:rPr lang="en-US" dirty="0"/>
              <a:t>86	7</a:t>
            </a:r>
          </a:p>
          <a:p>
            <a:r>
              <a:rPr lang="en-US" dirty="0"/>
              <a:t>87	4</a:t>
            </a:r>
          </a:p>
          <a:p>
            <a:r>
              <a:rPr lang="en-US" dirty="0"/>
              <a:t>65	7</a:t>
            </a:r>
          </a:p>
          <a:p>
            <a:r>
              <a:rPr lang="en-US" dirty="0"/>
              <a:t>64	9</a:t>
            </a:r>
          </a:p>
          <a:p>
            <a:r>
              <a:rPr lang="en-US" dirty="0"/>
              <a:t>55	12</a:t>
            </a:r>
          </a:p>
          <a:p>
            <a:r>
              <a:rPr lang="en-US" dirty="0"/>
              <a:t>50	14</a:t>
            </a:r>
          </a:p>
          <a:p>
            <a:r>
              <a:rPr lang="en-US" dirty="0"/>
              <a:t>39	17</a:t>
            </a:r>
          </a:p>
        </p:txBody>
      </p:sp>
      <p:pic>
        <p:nvPicPr>
          <p:cNvPr id="4" name="Picture 3" descr="Screen Shot 2015-10-14 at 11.54.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962" y="4570426"/>
            <a:ext cx="2078484" cy="2004252"/>
          </a:xfrm>
          <a:prstGeom prst="rect">
            <a:avLst/>
          </a:prstGeom>
          <a:ln w="38100" cmpd="sng">
            <a:solidFill>
              <a:srgbClr val="000090"/>
            </a:solidFill>
          </a:ln>
        </p:spPr>
      </p:pic>
    </p:spTree>
    <p:extLst>
      <p:ext uri="{BB962C8B-B14F-4D97-AF65-F5344CB8AC3E}">
        <p14:creationId xmlns:p14="http://schemas.microsoft.com/office/powerpoint/2010/main" val="3305574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HR’s(per game) </a:t>
            </a:r>
            <a:r>
              <a:rPr lang="en-US" dirty="0" err="1" smtClean="0"/>
              <a:t>vs</a:t>
            </a:r>
            <a:r>
              <a:rPr lang="en-US" dirty="0" smtClean="0"/>
              <a:t> Ego Level</a:t>
            </a:r>
            <a:endParaRPr lang="en-US" dirty="0"/>
          </a:p>
        </p:txBody>
      </p:sp>
      <p:pic>
        <p:nvPicPr>
          <p:cNvPr id="4" name="Picture 3" descr="Screen Shot 2015-10-08 at 3.27.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0743" y="2687870"/>
            <a:ext cx="5435305" cy="3638510"/>
          </a:xfrm>
          <a:prstGeom prst="rect">
            <a:avLst/>
          </a:prstGeom>
          <a:ln w="57150" cmpd="sng">
            <a:solidFill>
              <a:srgbClr val="FF6600"/>
            </a:solidFill>
          </a:ln>
        </p:spPr>
      </p:pic>
      <p:pic>
        <p:nvPicPr>
          <p:cNvPr id="3" name="Picture 2" descr="Screen Shot 2015-10-11 at 9.06.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80" y="1617918"/>
            <a:ext cx="2898345" cy="2663851"/>
          </a:xfrm>
          <a:prstGeom prst="rect">
            <a:avLst/>
          </a:prstGeom>
        </p:spPr>
      </p:pic>
      <p:sp>
        <p:nvSpPr>
          <p:cNvPr id="5" name="TextBox 4"/>
          <p:cNvSpPr txBox="1"/>
          <p:nvPr/>
        </p:nvSpPr>
        <p:spPr>
          <a:xfrm>
            <a:off x="163880" y="4581376"/>
            <a:ext cx="2563827" cy="1200329"/>
          </a:xfrm>
          <a:prstGeom prst="rect">
            <a:avLst/>
          </a:prstGeom>
          <a:ln>
            <a:solidFill>
              <a:srgbClr val="00009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smtClean="0"/>
              <a:t>The first look at the scatterplot shows a fairly linear pattern trending in a negative direction</a:t>
            </a:r>
            <a:endParaRPr lang="en-US" dirty="0"/>
          </a:p>
        </p:txBody>
      </p:sp>
    </p:spTree>
    <p:extLst>
      <p:ext uri="{BB962C8B-B14F-4D97-AF65-F5344CB8AC3E}">
        <p14:creationId xmlns:p14="http://schemas.microsoft.com/office/powerpoint/2010/main" val="409552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Residual </a:t>
            </a:r>
            <a:r>
              <a:rPr lang="en-US" dirty="0" err="1" smtClean="0"/>
              <a:t>vs</a:t>
            </a:r>
            <a:r>
              <a:rPr lang="en-US" dirty="0" smtClean="0"/>
              <a:t> Ego Level</a:t>
            </a:r>
            <a:endParaRPr lang="en-US" dirty="0"/>
          </a:p>
        </p:txBody>
      </p:sp>
      <p:pic>
        <p:nvPicPr>
          <p:cNvPr id="3" name="Picture 2" descr="Screen Shot 2015-10-08 at 3.28.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369" y="1869455"/>
            <a:ext cx="4625843" cy="3081372"/>
          </a:xfrm>
          <a:prstGeom prst="rect">
            <a:avLst/>
          </a:prstGeom>
          <a:ln w="57150" cmpd="sng">
            <a:solidFill>
              <a:srgbClr val="000090"/>
            </a:solidFill>
          </a:ln>
        </p:spPr>
      </p:pic>
      <p:pic>
        <p:nvPicPr>
          <p:cNvPr id="5" name="Picture 4" descr="Screen Shot 2015-10-08 at 4.19.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12" y="1869455"/>
            <a:ext cx="2692400" cy="3784600"/>
          </a:xfrm>
          <a:prstGeom prst="rect">
            <a:avLst/>
          </a:prstGeom>
          <a:ln w="57150" cmpd="sng">
            <a:solidFill>
              <a:srgbClr val="FF6600"/>
            </a:solidFill>
          </a:ln>
        </p:spPr>
      </p:pic>
      <p:sp>
        <p:nvSpPr>
          <p:cNvPr id="6" name="TextBox 5"/>
          <p:cNvSpPr txBox="1"/>
          <p:nvPr/>
        </p:nvSpPr>
        <p:spPr>
          <a:xfrm>
            <a:off x="1362166" y="5964318"/>
            <a:ext cx="6819745" cy="369332"/>
          </a:xfrm>
          <a:prstGeom prst="rect">
            <a:avLst/>
          </a:prstGeom>
          <a:solidFill>
            <a:srgbClr val="7F7F7F"/>
          </a:solidFill>
          <a:ln>
            <a:solidFill>
              <a:srgbClr val="FF6600"/>
            </a:solidFill>
          </a:ln>
        </p:spPr>
        <p:txBody>
          <a:bodyPr wrap="none" rtlCol="0">
            <a:spAutoFit/>
          </a:bodyPr>
          <a:lstStyle/>
          <a:p>
            <a:r>
              <a:rPr lang="en-US" dirty="0" smtClean="0">
                <a:solidFill>
                  <a:srgbClr val="000090"/>
                </a:solidFill>
              </a:rPr>
              <a:t>A linear model is a good fit since this residual plot is randomly scattered</a:t>
            </a:r>
            <a:endParaRPr lang="en-US" dirty="0">
              <a:solidFill>
                <a:srgbClr val="000090"/>
              </a:solidFill>
            </a:endParaRPr>
          </a:p>
        </p:txBody>
      </p:sp>
    </p:spTree>
    <p:extLst>
      <p:ext uri="{BB962C8B-B14F-4D97-AF65-F5344CB8AC3E}">
        <p14:creationId xmlns:p14="http://schemas.microsoft.com/office/powerpoint/2010/main" val="2249174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Regression Statistics</a:t>
            </a:r>
            <a:endParaRPr lang="en-US" dirty="0"/>
          </a:p>
        </p:txBody>
      </p:sp>
      <p:pic>
        <p:nvPicPr>
          <p:cNvPr id="4" name="Picture 3" descr="Screen Shot 2015-10-08 at 3.28.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170" y="1807975"/>
            <a:ext cx="3498765" cy="2735876"/>
          </a:xfrm>
          <a:prstGeom prst="rect">
            <a:avLst/>
          </a:prstGeom>
          <a:ln w="57150" cmpd="sng">
            <a:solidFill>
              <a:srgbClr val="FF6600"/>
            </a:solidFill>
          </a:ln>
        </p:spPr>
      </p:pic>
      <p:pic>
        <p:nvPicPr>
          <p:cNvPr id="5" name="Picture 4" descr="Screen Shot 2015-10-08 at 4.12.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93" y="1598634"/>
            <a:ext cx="2956438" cy="3239690"/>
          </a:xfrm>
          <a:prstGeom prst="rect">
            <a:avLst/>
          </a:prstGeom>
        </p:spPr>
      </p:pic>
      <p:sp>
        <p:nvSpPr>
          <p:cNvPr id="8" name="TextBox 7"/>
          <p:cNvSpPr txBox="1"/>
          <p:nvPr/>
        </p:nvSpPr>
        <p:spPr>
          <a:xfrm>
            <a:off x="410030" y="5429346"/>
            <a:ext cx="8650279" cy="477054"/>
          </a:xfrm>
          <a:prstGeom prst="rect">
            <a:avLst/>
          </a:prstGeom>
          <a:solidFill>
            <a:schemeClr val="tx1">
              <a:lumMod val="50000"/>
              <a:lumOff val="5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500" dirty="0" smtClean="0">
                <a:solidFill>
                  <a:srgbClr val="000090"/>
                </a:solidFill>
              </a:rPr>
              <a:t>Predicted Homeruns per game = 26.3965 – 0.2617(Ego Level)</a:t>
            </a:r>
            <a:endParaRPr lang="en-US" sz="2500" dirty="0">
              <a:solidFill>
                <a:srgbClr val="000090"/>
              </a:solidFill>
            </a:endParaRPr>
          </a:p>
        </p:txBody>
      </p:sp>
    </p:spTree>
    <p:extLst>
      <p:ext uri="{BB962C8B-B14F-4D97-AF65-F5344CB8AC3E}">
        <p14:creationId xmlns:p14="http://schemas.microsoft.com/office/powerpoint/2010/main" val="315876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 the slope</a:t>
            </a:r>
            <a:endParaRPr lang="en-US" dirty="0"/>
          </a:p>
        </p:txBody>
      </p:sp>
      <p:sp>
        <p:nvSpPr>
          <p:cNvPr id="3" name="Content Placeholder 2"/>
          <p:cNvSpPr>
            <a:spLocks noGrp="1"/>
          </p:cNvSpPr>
          <p:nvPr>
            <p:ph sz="quarter" idx="1"/>
          </p:nvPr>
        </p:nvSpPr>
        <p:spPr>
          <a:xfrm>
            <a:off x="612648" y="1600200"/>
            <a:ext cx="8153400" cy="2702055"/>
          </a:xfrm>
        </p:spPr>
        <p:txBody>
          <a:bodyPr/>
          <a:lstStyle/>
          <a:p>
            <a:r>
              <a:rPr lang="en-US" dirty="0" smtClean="0"/>
              <a:t>b = -.2617</a:t>
            </a:r>
            <a:endParaRPr lang="en-US" dirty="0"/>
          </a:p>
          <a:p>
            <a:pPr marL="0" indent="0">
              <a:buNone/>
            </a:pPr>
            <a:r>
              <a:rPr lang="en-US" dirty="0" smtClean="0"/>
              <a:t>For every 1 unit increase in the Ego level, our model predicts an average decrease of about -.2617 in the number of homeruns hit per game.</a:t>
            </a:r>
            <a:endParaRPr lang="en-US" dirty="0"/>
          </a:p>
        </p:txBody>
      </p:sp>
      <p:pic>
        <p:nvPicPr>
          <p:cNvPr id="5" name="Picture 4" descr="Screen Shot 2015-10-11 at 9.07.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2171" y="4120393"/>
            <a:ext cx="4013877" cy="2210070"/>
          </a:xfrm>
          <a:prstGeom prst="rect">
            <a:avLst/>
          </a:prstGeom>
          <a:ln w="57150" cmpd="sng">
            <a:solidFill>
              <a:srgbClr val="FF6600"/>
            </a:solidFill>
          </a:ln>
        </p:spPr>
      </p:pic>
      <p:pic>
        <p:nvPicPr>
          <p:cNvPr id="6" name="Picture 5" descr="Screen Shot 2015-10-08 at 3.27.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932" y="3801684"/>
            <a:ext cx="3777558" cy="2528779"/>
          </a:xfrm>
          <a:prstGeom prst="rect">
            <a:avLst/>
          </a:prstGeom>
          <a:ln w="57150" cmpd="sng">
            <a:solidFill>
              <a:srgbClr val="FF6600"/>
            </a:solidFill>
          </a:ln>
        </p:spPr>
      </p:pic>
    </p:spTree>
    <p:extLst>
      <p:ext uri="{BB962C8B-B14F-4D97-AF65-F5344CB8AC3E}">
        <p14:creationId xmlns:p14="http://schemas.microsoft.com/office/powerpoint/2010/main" val="2938442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 the y-intercept</a:t>
            </a:r>
            <a:endParaRPr lang="en-US" dirty="0"/>
          </a:p>
        </p:txBody>
      </p:sp>
      <p:sp>
        <p:nvSpPr>
          <p:cNvPr id="3" name="Content Placeholder 2"/>
          <p:cNvSpPr>
            <a:spLocks noGrp="1"/>
          </p:cNvSpPr>
          <p:nvPr>
            <p:ph sz="quarter" idx="1"/>
          </p:nvPr>
        </p:nvSpPr>
        <p:spPr>
          <a:xfrm>
            <a:off x="612648" y="1600200"/>
            <a:ext cx="8153400" cy="1554787"/>
          </a:xfrm>
        </p:spPr>
        <p:txBody>
          <a:bodyPr/>
          <a:lstStyle/>
          <a:p>
            <a:r>
              <a:rPr lang="en-US" dirty="0" smtClean="0"/>
              <a:t>a = 26.3965</a:t>
            </a:r>
            <a:endParaRPr lang="en-US" dirty="0"/>
          </a:p>
          <a:p>
            <a:pPr marL="0" indent="0">
              <a:buNone/>
            </a:pPr>
            <a:r>
              <a:rPr lang="en-US" dirty="0" smtClean="0"/>
              <a:t>At an Ego level set at Zero our model predicts about 26 homeruns hit per game.</a:t>
            </a:r>
            <a:endParaRPr lang="en-US" dirty="0"/>
          </a:p>
        </p:txBody>
      </p:sp>
      <p:pic>
        <p:nvPicPr>
          <p:cNvPr id="4" name="Picture 3" descr="Screen Shot 2015-10-11 at 9.06.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0512" y="3861358"/>
            <a:ext cx="2606406" cy="2683569"/>
          </a:xfrm>
          <a:prstGeom prst="rect">
            <a:avLst/>
          </a:prstGeom>
          <a:ln w="57150" cmpd="sng">
            <a:solidFill>
              <a:srgbClr val="000090"/>
            </a:solidFill>
          </a:ln>
        </p:spPr>
      </p:pic>
      <p:pic>
        <p:nvPicPr>
          <p:cNvPr id="6" name="Picture 5" descr="Screen Shot 2015-10-08 at 3.27.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42" y="3507348"/>
            <a:ext cx="3777558" cy="2528779"/>
          </a:xfrm>
          <a:prstGeom prst="rect">
            <a:avLst/>
          </a:prstGeom>
          <a:ln w="57150" cmpd="sng">
            <a:solidFill>
              <a:srgbClr val="FF6600"/>
            </a:solidFill>
          </a:ln>
        </p:spPr>
      </p:pic>
    </p:spTree>
    <p:extLst>
      <p:ext uri="{BB962C8B-B14F-4D97-AF65-F5344CB8AC3E}">
        <p14:creationId xmlns:p14="http://schemas.microsoft.com/office/powerpoint/2010/main" val="334222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 the correlation coefficient</a:t>
            </a:r>
            <a:endParaRPr lang="en-US" dirty="0"/>
          </a:p>
        </p:txBody>
      </p:sp>
      <p:sp>
        <p:nvSpPr>
          <p:cNvPr id="3" name="Content Placeholder 2"/>
          <p:cNvSpPr>
            <a:spLocks noGrp="1"/>
          </p:cNvSpPr>
          <p:nvPr>
            <p:ph sz="quarter" idx="1"/>
          </p:nvPr>
        </p:nvSpPr>
        <p:spPr>
          <a:xfrm>
            <a:off x="612648" y="1600200"/>
            <a:ext cx="8153400" cy="1554787"/>
          </a:xfrm>
        </p:spPr>
        <p:txBody>
          <a:bodyPr/>
          <a:lstStyle/>
          <a:p>
            <a:r>
              <a:rPr lang="en-US" dirty="0" smtClean="0"/>
              <a:t>r = -.9507</a:t>
            </a:r>
            <a:endParaRPr lang="en-US" dirty="0"/>
          </a:p>
          <a:p>
            <a:pPr marL="0" indent="0">
              <a:buNone/>
            </a:pPr>
            <a:r>
              <a:rPr lang="en-US" dirty="0" smtClean="0"/>
              <a:t>There is a strong negative linear association between Ego level and the number of homeruns hit in a game.</a:t>
            </a:r>
            <a:endParaRPr lang="en-US" dirty="0"/>
          </a:p>
        </p:txBody>
      </p:sp>
      <p:pic>
        <p:nvPicPr>
          <p:cNvPr id="6" name="Picture 5" descr="Screen Shot 2015-10-08 at 3.27.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42" y="3507348"/>
            <a:ext cx="3777558" cy="2528779"/>
          </a:xfrm>
          <a:prstGeom prst="rect">
            <a:avLst/>
          </a:prstGeom>
          <a:ln w="57150" cmpd="sng">
            <a:solidFill>
              <a:srgbClr val="FF6600"/>
            </a:solidFill>
          </a:ln>
        </p:spPr>
      </p:pic>
      <p:pic>
        <p:nvPicPr>
          <p:cNvPr id="5" name="Picture 4" descr="Screen Shot 2015-10-11 at 9.06.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211" y="3154987"/>
            <a:ext cx="3022784" cy="2954747"/>
          </a:xfrm>
          <a:prstGeom prst="rect">
            <a:avLst/>
          </a:prstGeom>
        </p:spPr>
      </p:pic>
    </p:spTree>
    <p:extLst>
      <p:ext uri="{BB962C8B-B14F-4D97-AF65-F5344CB8AC3E}">
        <p14:creationId xmlns:p14="http://schemas.microsoft.com/office/powerpoint/2010/main" val="1924629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95" y="228600"/>
            <a:ext cx="8808557" cy="990600"/>
          </a:xfrm>
        </p:spPr>
        <p:txBody>
          <a:bodyPr>
            <a:normAutofit fontScale="90000"/>
          </a:bodyPr>
          <a:lstStyle/>
          <a:p>
            <a:r>
              <a:rPr lang="en-US" dirty="0" smtClean="0"/>
              <a:t>Interpret the coefficient of determination</a:t>
            </a:r>
            <a:endParaRPr lang="en-US" dirty="0"/>
          </a:p>
        </p:txBody>
      </p:sp>
      <p:sp>
        <p:nvSpPr>
          <p:cNvPr id="3" name="Content Placeholder 2"/>
          <p:cNvSpPr>
            <a:spLocks noGrp="1"/>
          </p:cNvSpPr>
          <p:nvPr>
            <p:ph sz="quarter" idx="1"/>
          </p:nvPr>
        </p:nvSpPr>
        <p:spPr>
          <a:xfrm>
            <a:off x="612648" y="1600200"/>
            <a:ext cx="8153400" cy="1554787"/>
          </a:xfrm>
        </p:spPr>
        <p:txBody>
          <a:bodyPr>
            <a:normAutofit fontScale="92500" lnSpcReduction="20000"/>
          </a:bodyPr>
          <a:lstStyle/>
          <a:p>
            <a:r>
              <a:rPr lang="en-US" dirty="0" smtClean="0"/>
              <a:t>R</a:t>
            </a:r>
            <a:r>
              <a:rPr lang="en-US" baseline="30000" dirty="0" smtClean="0"/>
              <a:t>2</a:t>
            </a:r>
            <a:r>
              <a:rPr lang="en-US" dirty="0" smtClean="0"/>
              <a:t> = .9040</a:t>
            </a:r>
            <a:endParaRPr lang="en-US" dirty="0"/>
          </a:p>
          <a:p>
            <a:pPr marL="0" indent="0">
              <a:buNone/>
            </a:pPr>
            <a:r>
              <a:rPr lang="en-US" dirty="0" smtClean="0"/>
              <a:t>90.4% of the variation in homeruns hit per game can be explained by the approximate linear relationship with the Ego level.</a:t>
            </a:r>
            <a:endParaRPr lang="en-US" dirty="0"/>
          </a:p>
        </p:txBody>
      </p:sp>
      <p:pic>
        <p:nvPicPr>
          <p:cNvPr id="6" name="Picture 5" descr="Screen Shot 2015-10-08 at 3.27.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42" y="3507348"/>
            <a:ext cx="3777558" cy="2528779"/>
          </a:xfrm>
          <a:prstGeom prst="rect">
            <a:avLst/>
          </a:prstGeom>
          <a:ln w="57150" cmpd="sng">
            <a:solidFill>
              <a:srgbClr val="FF6600"/>
            </a:solidFill>
          </a:ln>
        </p:spPr>
      </p:pic>
      <p:pic>
        <p:nvPicPr>
          <p:cNvPr id="7" name="Picture 6" descr="Screen Shot 2015-10-08 at 4.12.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417" y="3507348"/>
            <a:ext cx="2692499" cy="2950464"/>
          </a:xfrm>
          <a:prstGeom prst="rect">
            <a:avLst/>
          </a:prstGeom>
        </p:spPr>
      </p:pic>
    </p:spTree>
    <p:extLst>
      <p:ext uri="{BB962C8B-B14F-4D97-AF65-F5344CB8AC3E}">
        <p14:creationId xmlns:p14="http://schemas.microsoft.com/office/powerpoint/2010/main" val="3493220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End…High Fives for everyone!</a:t>
            </a:r>
            <a:endParaRPr lang="en-US" dirty="0"/>
          </a:p>
        </p:txBody>
      </p:sp>
      <p:pic>
        <p:nvPicPr>
          <p:cNvPr id="4" name="High fives.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692150" y="1600200"/>
            <a:ext cx="7993063" cy="4495800"/>
          </a:xfrm>
        </p:spPr>
      </p:pic>
      <p:pic>
        <p:nvPicPr>
          <p:cNvPr id="5" name="Picture 4" descr="Screen Shot 2015-10-08 at 4.12.4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545" y="5091695"/>
            <a:ext cx="1261328" cy="1382175"/>
          </a:xfrm>
          <a:prstGeom prst="rect">
            <a:avLst/>
          </a:prstGeom>
          <a:ln w="76200" cmpd="sng">
            <a:solidFill>
              <a:srgbClr val="FF6600"/>
            </a:solidFill>
          </a:ln>
        </p:spPr>
      </p:pic>
      <p:pic>
        <p:nvPicPr>
          <p:cNvPr id="6" name="Picture 5" descr="Screen Shot 2015-10-08 at 4.12.4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59" y="2214778"/>
            <a:ext cx="958712" cy="1050565"/>
          </a:xfrm>
          <a:prstGeom prst="rect">
            <a:avLst/>
          </a:prstGeom>
        </p:spPr>
      </p:pic>
    </p:spTree>
    <p:extLst>
      <p:ext uri="{BB962C8B-B14F-4D97-AF65-F5344CB8AC3E}">
        <p14:creationId xmlns:p14="http://schemas.microsoft.com/office/powerpoint/2010/main" val="2862102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par>
                          <p:cTn id="13" fill="hold">
                            <p:stCondLst>
                              <p:cond delay="500"/>
                            </p:stCondLst>
                            <p:childTnLst>
                              <p:par>
                                <p:cTn id="14" presetID="1" presetClass="mediacall" presetSubtype="0" fill="hold" nodeType="afterEffect">
                                  <p:stCondLst>
                                    <p:cond delay="2000"/>
                                  </p:stCondLst>
                                  <p:childTnLst>
                                    <p:cmd type="call" cmd="playFrom(0.0)">
                                      <p:cBhvr>
                                        <p:cTn id="15" dur="6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568" y="3853560"/>
            <a:ext cx="8681460" cy="2677656"/>
          </a:xfrm>
          <a:prstGeom prst="rect">
            <a:avLst/>
          </a:prstGeom>
          <a:solidFill>
            <a:schemeClr val="accent6">
              <a:lumMod val="75000"/>
            </a:schemeClr>
          </a:solidFill>
          <a:ln w="76200" cmpd="sng">
            <a:solidFill>
              <a:srgbClr val="00800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800" dirty="0" smtClean="0"/>
              <a:t>This is a baseball game for PS4, XBOX1, and Steam..(whatever that is). One night I was bored and browsing the </a:t>
            </a:r>
            <a:r>
              <a:rPr lang="en-US" sz="2800" dirty="0" err="1" smtClean="0"/>
              <a:t>Playstation</a:t>
            </a:r>
            <a:r>
              <a:rPr lang="en-US" sz="2800" dirty="0" smtClean="0"/>
              <a:t> Store and came across this cartoon looking game that was only like $15. The video demo looked decent and I had some money left over from a gift card so I bought it.</a:t>
            </a:r>
            <a:endParaRPr lang="en-US" sz="2800" dirty="0"/>
          </a:p>
        </p:txBody>
      </p:sp>
      <p:pic>
        <p:nvPicPr>
          <p:cNvPr id="8" name="Picture 7" descr="Screen Shot 2015-10-14 at 11.48.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606" y="1"/>
            <a:ext cx="6500587" cy="3632952"/>
          </a:xfrm>
          <a:prstGeom prst="rect">
            <a:avLst/>
          </a:prstGeom>
        </p:spPr>
      </p:pic>
    </p:spTree>
    <p:extLst>
      <p:ext uri="{BB962C8B-B14F-4D97-AF65-F5344CB8AC3E}">
        <p14:creationId xmlns:p14="http://schemas.microsoft.com/office/powerpoint/2010/main" val="1416566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Linear Regression   HR </a:t>
            </a:r>
            <a:r>
              <a:rPr lang="en-US" dirty="0" err="1" smtClean="0"/>
              <a:t>vs</a:t>
            </a:r>
            <a:r>
              <a:rPr lang="en-US" dirty="0" smtClean="0"/>
              <a:t> Ego </a:t>
            </a:r>
            <a:endParaRPr lang="en-US" dirty="0"/>
          </a:p>
        </p:txBody>
      </p:sp>
      <p:sp>
        <p:nvSpPr>
          <p:cNvPr id="4" name="TextBox 3"/>
          <p:cNvSpPr txBox="1"/>
          <p:nvPr/>
        </p:nvSpPr>
        <p:spPr>
          <a:xfrm>
            <a:off x="382911" y="4112031"/>
            <a:ext cx="8681460" cy="1384995"/>
          </a:xfrm>
          <a:prstGeom prst="rect">
            <a:avLst/>
          </a:prstGeom>
          <a:ln w="57150" cmpd="sng">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dirty="0" smtClean="0"/>
              <a:t>Long story short…..I’ve been playing it for about 6 months and haven’t played any other game since. BEST GAME EVER…..definitely my BIASED point of view.</a:t>
            </a:r>
            <a:endParaRPr lang="en-US" sz="2800" dirty="0"/>
          </a:p>
        </p:txBody>
      </p:sp>
      <p:pic>
        <p:nvPicPr>
          <p:cNvPr id="6" name="Picture 5" descr="Screen Shot 2015-10-14 at 11.47.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540" y="192899"/>
            <a:ext cx="5154311" cy="3584727"/>
          </a:xfrm>
          <a:prstGeom prst="rect">
            <a:avLst/>
          </a:prstGeom>
          <a:ln w="57150" cmpd="sng">
            <a:solidFill>
              <a:srgbClr val="000090"/>
            </a:solidFill>
          </a:ln>
        </p:spPr>
      </p:pic>
      <p:pic>
        <p:nvPicPr>
          <p:cNvPr id="9" name="Picture 8" descr="Screen Shot 2015-10-14 at 11.54.4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172" y="916275"/>
            <a:ext cx="1950435" cy="1880776"/>
          </a:xfrm>
          <a:prstGeom prst="rect">
            <a:avLst/>
          </a:prstGeom>
          <a:ln>
            <a:solidFill>
              <a:srgbClr val="000090"/>
            </a:solidFill>
          </a:ln>
        </p:spPr>
      </p:pic>
    </p:spTree>
    <p:extLst>
      <p:ext uri="{BB962C8B-B14F-4D97-AF65-F5344CB8AC3E}">
        <p14:creationId xmlns:p14="http://schemas.microsoft.com/office/powerpoint/2010/main" val="3735908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5163866"/>
            <a:ext cx="6477000" cy="703533"/>
          </a:xfrm>
        </p:spPr>
        <p:txBody>
          <a:bodyPr>
            <a:normAutofit fontScale="90000"/>
          </a:bodyPr>
          <a:lstStyle/>
          <a:p>
            <a:r>
              <a:rPr lang="en-US" dirty="0" smtClean="0"/>
              <a:t>Super mega baseball</a:t>
            </a:r>
            <a:endParaRPr lang="en-US" dirty="0"/>
          </a:p>
        </p:txBody>
      </p:sp>
      <p:sp>
        <p:nvSpPr>
          <p:cNvPr id="3" name="Subtitle 2"/>
          <p:cNvSpPr>
            <a:spLocks noGrp="1"/>
          </p:cNvSpPr>
          <p:nvPr>
            <p:ph type="subTitle" idx="1"/>
          </p:nvPr>
        </p:nvSpPr>
        <p:spPr/>
        <p:txBody>
          <a:bodyPr/>
          <a:lstStyle/>
          <a:p>
            <a:r>
              <a:rPr lang="en-US" dirty="0" smtClean="0"/>
              <a:t>Linear Regression   HR </a:t>
            </a:r>
            <a:r>
              <a:rPr lang="en-US" dirty="0" err="1" smtClean="0"/>
              <a:t>vs</a:t>
            </a:r>
            <a:r>
              <a:rPr lang="en-US" dirty="0" smtClean="0"/>
              <a:t> Ego </a:t>
            </a:r>
            <a:endParaRPr lang="en-US" dirty="0"/>
          </a:p>
        </p:txBody>
      </p:sp>
      <p:pic>
        <p:nvPicPr>
          <p:cNvPr id="5" name="Picture 4" descr="Screen Shot 2015-10-08 at 3.36.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40" y="295982"/>
            <a:ext cx="3951719" cy="1620119"/>
          </a:xfrm>
          <a:prstGeom prst="rect">
            <a:avLst/>
          </a:prstGeom>
          <a:ln w="76200" cmpd="sng">
            <a:solidFill>
              <a:srgbClr val="FF6600"/>
            </a:solidFill>
          </a:ln>
        </p:spPr>
      </p:pic>
      <p:sp>
        <p:nvSpPr>
          <p:cNvPr id="4" name="TextBox 3"/>
          <p:cNvSpPr txBox="1"/>
          <p:nvPr/>
        </p:nvSpPr>
        <p:spPr>
          <a:xfrm>
            <a:off x="386341" y="2310359"/>
            <a:ext cx="8681460" cy="2246769"/>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dirty="0" smtClean="0"/>
              <a:t>The interesting thing about this game that makes it different from other games is the difficulty setting(called EGO LEVEL) can be set from 0(super easy) up to 99(they say impossible). Most games just have easy, medium, hard options.</a:t>
            </a:r>
            <a:endParaRPr lang="en-US" sz="2800" dirty="0"/>
          </a:p>
        </p:txBody>
      </p:sp>
    </p:spTree>
    <p:extLst>
      <p:ext uri="{BB962C8B-B14F-4D97-AF65-F5344CB8AC3E}">
        <p14:creationId xmlns:p14="http://schemas.microsoft.com/office/powerpoint/2010/main" val="2310795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5163866"/>
            <a:ext cx="6477000" cy="703533"/>
          </a:xfrm>
        </p:spPr>
        <p:txBody>
          <a:bodyPr>
            <a:normAutofit fontScale="90000"/>
          </a:bodyPr>
          <a:lstStyle/>
          <a:p>
            <a:r>
              <a:rPr lang="en-US" dirty="0" smtClean="0"/>
              <a:t>Super mega baseball</a:t>
            </a:r>
            <a:endParaRPr lang="en-US" dirty="0"/>
          </a:p>
        </p:txBody>
      </p:sp>
      <p:sp>
        <p:nvSpPr>
          <p:cNvPr id="3" name="Subtitle 2"/>
          <p:cNvSpPr>
            <a:spLocks noGrp="1"/>
          </p:cNvSpPr>
          <p:nvPr>
            <p:ph type="subTitle" idx="1"/>
          </p:nvPr>
        </p:nvSpPr>
        <p:spPr/>
        <p:txBody>
          <a:bodyPr/>
          <a:lstStyle/>
          <a:p>
            <a:r>
              <a:rPr lang="en-US" dirty="0" smtClean="0"/>
              <a:t>Linear Regression   HR </a:t>
            </a:r>
            <a:r>
              <a:rPr lang="en-US" dirty="0" err="1" smtClean="0"/>
              <a:t>vs</a:t>
            </a:r>
            <a:r>
              <a:rPr lang="en-US" dirty="0" smtClean="0"/>
              <a:t> Ego </a:t>
            </a:r>
            <a:endParaRPr lang="en-US" dirty="0"/>
          </a:p>
        </p:txBody>
      </p:sp>
      <p:pic>
        <p:nvPicPr>
          <p:cNvPr id="5" name="Picture 4" descr="Screen Shot 2015-10-08 at 3.36.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40" y="295982"/>
            <a:ext cx="3951719" cy="1620119"/>
          </a:xfrm>
          <a:prstGeom prst="rect">
            <a:avLst/>
          </a:prstGeom>
          <a:ln w="76200" cmpd="sng">
            <a:solidFill>
              <a:srgbClr val="FF6600"/>
            </a:solidFill>
          </a:ln>
        </p:spPr>
      </p:pic>
      <p:sp>
        <p:nvSpPr>
          <p:cNvPr id="4" name="TextBox 3"/>
          <p:cNvSpPr txBox="1"/>
          <p:nvPr/>
        </p:nvSpPr>
        <p:spPr>
          <a:xfrm>
            <a:off x="386341" y="2310359"/>
            <a:ext cx="8681460" cy="954107"/>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dirty="0" smtClean="0"/>
              <a:t>So I am curious if there is a </a:t>
            </a:r>
            <a:r>
              <a:rPr lang="en-US" sz="2800" u="sng" dirty="0" smtClean="0"/>
              <a:t>linear relationship</a:t>
            </a:r>
            <a:r>
              <a:rPr lang="en-US" sz="2800" dirty="0" smtClean="0"/>
              <a:t> between EGO LEVEL and the # OF HOMERUNS(I can hit per game) </a:t>
            </a:r>
            <a:endParaRPr lang="en-US" sz="2800" dirty="0"/>
          </a:p>
        </p:txBody>
      </p:sp>
      <p:sp>
        <p:nvSpPr>
          <p:cNvPr id="6" name="TextBox 5"/>
          <p:cNvSpPr txBox="1"/>
          <p:nvPr/>
        </p:nvSpPr>
        <p:spPr>
          <a:xfrm>
            <a:off x="1161635" y="4794534"/>
            <a:ext cx="6917278" cy="369332"/>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dirty="0" smtClean="0"/>
              <a:t>The next few slides show some video clips of the difference in EGO LEVEL</a:t>
            </a:r>
            <a:endParaRPr lang="en-US" dirty="0"/>
          </a:p>
        </p:txBody>
      </p:sp>
      <p:sp>
        <p:nvSpPr>
          <p:cNvPr id="7" name="TextBox 6"/>
          <p:cNvSpPr txBox="1"/>
          <p:nvPr/>
        </p:nvSpPr>
        <p:spPr>
          <a:xfrm>
            <a:off x="464654" y="3671023"/>
            <a:ext cx="8136735"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t>Basically at a low EGO LEVEL I can hit lots of Homeruns, at a high EGO LEVEL I cannot hit very many Homeruns(sometimes I cannot even hit the ball)</a:t>
            </a:r>
          </a:p>
        </p:txBody>
      </p:sp>
    </p:spTree>
    <p:extLst>
      <p:ext uri="{BB962C8B-B14F-4D97-AF65-F5344CB8AC3E}">
        <p14:creationId xmlns:p14="http://schemas.microsoft.com/office/powerpoint/2010/main" val="2568354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335" y="228600"/>
            <a:ext cx="8540713" cy="820460"/>
          </a:xfrm>
        </p:spPr>
        <p:txBody>
          <a:bodyPr>
            <a:normAutofit fontScale="90000"/>
          </a:bodyPr>
          <a:lstStyle/>
          <a:p>
            <a:r>
              <a:rPr lang="en-US" dirty="0" smtClean="0"/>
              <a:t>At a low ego setting the ball is pitched slowly and it is easy to hit a HR.</a:t>
            </a:r>
            <a:endParaRPr lang="en-US" dirty="0"/>
          </a:p>
        </p:txBody>
      </p:sp>
      <p:sp>
        <p:nvSpPr>
          <p:cNvPr id="5" name="Rectangle 4"/>
          <p:cNvSpPr/>
          <p:nvPr/>
        </p:nvSpPr>
        <p:spPr>
          <a:xfrm>
            <a:off x="1362166" y="2539829"/>
            <a:ext cx="121490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Hr on 40.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772985" y="2064099"/>
            <a:ext cx="7993063" cy="4495800"/>
          </a:xfrm>
          <a:ln w="76200" cmpd="sng">
            <a:solidFill>
              <a:srgbClr val="FF6600"/>
            </a:solidFill>
          </a:ln>
        </p:spPr>
      </p:pic>
      <p:pic>
        <p:nvPicPr>
          <p:cNvPr id="8" name="Picture 7" descr="Screen Shot 2015-10-08 at 4.12.4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59" y="2214778"/>
            <a:ext cx="958712" cy="1050565"/>
          </a:xfrm>
          <a:prstGeom prst="rect">
            <a:avLst/>
          </a:prstGeom>
        </p:spPr>
      </p:pic>
    </p:spTree>
    <p:extLst>
      <p:ext uri="{BB962C8B-B14F-4D97-AF65-F5344CB8AC3E}">
        <p14:creationId xmlns:p14="http://schemas.microsoft.com/office/powerpoint/2010/main" val="952278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5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335" y="228600"/>
            <a:ext cx="8540713" cy="820460"/>
          </a:xfrm>
        </p:spPr>
        <p:txBody>
          <a:bodyPr>
            <a:normAutofit fontScale="90000"/>
          </a:bodyPr>
          <a:lstStyle/>
          <a:p>
            <a:r>
              <a:rPr lang="en-US" dirty="0" smtClean="0"/>
              <a:t>The Ego level goes up, the ball is pitched faster, but a homerun can still be hit.</a:t>
            </a:r>
            <a:endParaRPr lang="en-US" dirty="0"/>
          </a:p>
        </p:txBody>
      </p:sp>
      <p:sp>
        <p:nvSpPr>
          <p:cNvPr id="5" name="Rectangle 4"/>
          <p:cNvSpPr/>
          <p:nvPr/>
        </p:nvSpPr>
        <p:spPr>
          <a:xfrm>
            <a:off x="1362166" y="2539829"/>
            <a:ext cx="121490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Hr on 72.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692150" y="1600200"/>
            <a:ext cx="7993063" cy="4495800"/>
          </a:xfrm>
        </p:spPr>
      </p:pic>
      <p:sp>
        <p:nvSpPr>
          <p:cNvPr id="7" name="Rectangle 6"/>
          <p:cNvSpPr/>
          <p:nvPr/>
        </p:nvSpPr>
        <p:spPr>
          <a:xfrm>
            <a:off x="1362166" y="2603480"/>
            <a:ext cx="106250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362166" y="2169060"/>
            <a:ext cx="106250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Screen Shot 2015-10-08 at 4.12.4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59" y="1689496"/>
            <a:ext cx="958712" cy="1050565"/>
          </a:xfrm>
          <a:prstGeom prst="rect">
            <a:avLst/>
          </a:prstGeom>
        </p:spPr>
      </p:pic>
      <p:sp>
        <p:nvSpPr>
          <p:cNvPr id="10" name="TextBox 9"/>
          <p:cNvSpPr txBox="1"/>
          <p:nvPr/>
        </p:nvSpPr>
        <p:spPr>
          <a:xfrm>
            <a:off x="358400" y="3462292"/>
            <a:ext cx="846957" cy="369332"/>
          </a:xfrm>
          <a:prstGeom prst="rect">
            <a:avLst/>
          </a:prstGeom>
          <a:solidFill>
            <a:srgbClr val="FFFF00"/>
          </a:solidFill>
        </p:spPr>
        <p:txBody>
          <a:bodyPr wrap="none" rtlCol="0">
            <a:spAutoFit/>
          </a:bodyPr>
          <a:lstStyle/>
          <a:p>
            <a:r>
              <a:rPr lang="en-US" dirty="0" smtClean="0"/>
              <a:t>Ego 72</a:t>
            </a:r>
            <a:endParaRPr lang="en-US" dirty="0"/>
          </a:p>
        </p:txBody>
      </p:sp>
      <p:cxnSp>
        <p:nvCxnSpPr>
          <p:cNvPr id="11" name="Straight Arrow Connector 10"/>
          <p:cNvCxnSpPr/>
          <p:nvPr/>
        </p:nvCxnSpPr>
        <p:spPr>
          <a:xfrm flipV="1">
            <a:off x="1465959" y="2740061"/>
            <a:ext cx="1111112" cy="53784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2899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3"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par>
                          <p:cTn id="24" fill="hold">
                            <p:stCondLst>
                              <p:cond delay="500"/>
                            </p:stCondLst>
                            <p:childTnLst>
                              <p:par>
                                <p:cTn id="25" presetID="1" presetClass="mediacall" presetSubtype="0" fill="hold" nodeType="afterEffect">
                                  <p:stCondLst>
                                    <p:cond delay="2000"/>
                                  </p:stCondLst>
                                  <p:childTnLst>
                                    <p:cmd type="call" cmd="playFrom(0.0)">
                                      <p:cBhvr>
                                        <p:cTn id="26" dur="8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20" y="228600"/>
            <a:ext cx="8898180" cy="820460"/>
          </a:xfrm>
        </p:spPr>
        <p:txBody>
          <a:bodyPr>
            <a:normAutofit fontScale="90000"/>
          </a:bodyPr>
          <a:lstStyle/>
          <a:p>
            <a:r>
              <a:rPr lang="en-US" dirty="0" smtClean="0"/>
              <a:t>Sometimes at a high Ego level hitting the ball seems impossible.</a:t>
            </a:r>
            <a:endParaRPr lang="en-US" dirty="0"/>
          </a:p>
        </p:txBody>
      </p:sp>
      <p:sp>
        <p:nvSpPr>
          <p:cNvPr id="5" name="Rectangle 4"/>
          <p:cNvSpPr/>
          <p:nvPr/>
        </p:nvSpPr>
        <p:spPr>
          <a:xfrm>
            <a:off x="1362166" y="2539829"/>
            <a:ext cx="121490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K on 90.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692150" y="1600200"/>
            <a:ext cx="7993063" cy="4495800"/>
          </a:xfrm>
        </p:spPr>
      </p:pic>
      <p:pic>
        <p:nvPicPr>
          <p:cNvPr id="7" name="Picture 6" descr="Screen Shot 2015-10-08 at 4.12.4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59" y="1689496"/>
            <a:ext cx="958712" cy="1050565"/>
          </a:xfrm>
          <a:prstGeom prst="rect">
            <a:avLst/>
          </a:prstGeom>
        </p:spPr>
      </p:pic>
      <p:sp>
        <p:nvSpPr>
          <p:cNvPr id="8" name="TextBox 7"/>
          <p:cNvSpPr txBox="1"/>
          <p:nvPr/>
        </p:nvSpPr>
        <p:spPr>
          <a:xfrm>
            <a:off x="358400" y="3462292"/>
            <a:ext cx="846957" cy="369332"/>
          </a:xfrm>
          <a:prstGeom prst="rect">
            <a:avLst/>
          </a:prstGeom>
          <a:solidFill>
            <a:srgbClr val="FFFF00"/>
          </a:solidFill>
        </p:spPr>
        <p:txBody>
          <a:bodyPr wrap="none" rtlCol="0">
            <a:spAutoFit/>
          </a:bodyPr>
          <a:lstStyle/>
          <a:p>
            <a:r>
              <a:rPr lang="en-US" dirty="0" smtClean="0"/>
              <a:t>Ego 90</a:t>
            </a:r>
            <a:endParaRPr lang="en-US" dirty="0"/>
          </a:p>
        </p:txBody>
      </p:sp>
      <p:cxnSp>
        <p:nvCxnSpPr>
          <p:cNvPr id="9" name="Straight Arrow Connector 8"/>
          <p:cNvCxnSpPr/>
          <p:nvPr/>
        </p:nvCxnSpPr>
        <p:spPr>
          <a:xfrm flipV="1">
            <a:off x="1465959" y="2740061"/>
            <a:ext cx="1111112" cy="53784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5769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par>
                                <p:cTn id="12" presetID="3" presetClass="entr" presetSubtype="1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0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20" y="228600"/>
            <a:ext cx="8898180" cy="820460"/>
          </a:xfrm>
        </p:spPr>
        <p:txBody>
          <a:bodyPr>
            <a:normAutofit/>
          </a:bodyPr>
          <a:lstStyle/>
          <a:p>
            <a:r>
              <a:rPr lang="en-US" dirty="0" smtClean="0"/>
              <a:t>At times it gets frustrating……</a:t>
            </a:r>
            <a:endParaRPr lang="en-US" dirty="0"/>
          </a:p>
        </p:txBody>
      </p:sp>
      <p:sp>
        <p:nvSpPr>
          <p:cNvPr id="5" name="Rectangle 4"/>
          <p:cNvSpPr/>
          <p:nvPr/>
        </p:nvSpPr>
        <p:spPr>
          <a:xfrm>
            <a:off x="1362166" y="2539829"/>
            <a:ext cx="1214905"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Beanball.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692150" y="1600200"/>
            <a:ext cx="7993063" cy="4495800"/>
          </a:xfrm>
        </p:spPr>
      </p:pic>
      <p:pic>
        <p:nvPicPr>
          <p:cNvPr id="7" name="Picture 6" descr="Screen Shot 2015-10-08 at 4.12.4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5959" y="1689496"/>
            <a:ext cx="958712" cy="1050565"/>
          </a:xfrm>
          <a:prstGeom prst="rect">
            <a:avLst/>
          </a:prstGeom>
        </p:spPr>
      </p:pic>
    </p:spTree>
    <p:extLst>
      <p:ext uri="{BB962C8B-B14F-4D97-AF65-F5344CB8AC3E}">
        <p14:creationId xmlns:p14="http://schemas.microsoft.com/office/powerpoint/2010/main" val="3286534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169</TotalTime>
  <Words>549</Words>
  <Application>Microsoft Macintosh PowerPoint</Application>
  <PresentationFormat>On-screen Show (4:3)</PresentationFormat>
  <Paragraphs>56</Paragraphs>
  <Slides>19</Slides>
  <Notes>0</Notes>
  <HiddenSlides>0</HiddenSlides>
  <MMClips>6</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Median</vt:lpstr>
      <vt:lpstr>Super mega baseball</vt:lpstr>
      <vt:lpstr>PowerPoint Presentation</vt:lpstr>
      <vt:lpstr>PowerPoint Presentation</vt:lpstr>
      <vt:lpstr>Super mega baseball</vt:lpstr>
      <vt:lpstr>Super mega baseball</vt:lpstr>
      <vt:lpstr>At a low ego setting the ball is pitched slowly and it is easy to hit a HR.</vt:lpstr>
      <vt:lpstr>The Ego level goes up, the ball is pitched faster, but a homerun can still be hit.</vt:lpstr>
      <vt:lpstr>Sometimes at a high Ego level hitting the ball seems impossible.</vt:lpstr>
      <vt:lpstr>At times it gets frustrating……</vt:lpstr>
      <vt:lpstr>But even at the max Ego level of 99, it is possible to hit a HR.</vt:lpstr>
      <vt:lpstr>Data Collection</vt:lpstr>
      <vt:lpstr>HR’s(per game) vs Ego Level</vt:lpstr>
      <vt:lpstr>Residual vs Ego Level</vt:lpstr>
      <vt:lpstr>Regression Statistics</vt:lpstr>
      <vt:lpstr>Interpret the slope</vt:lpstr>
      <vt:lpstr>Interpret the y-intercept</vt:lpstr>
      <vt:lpstr>Interpret the correlation coefficient</vt:lpstr>
      <vt:lpstr>Interpret the coefficient of determination</vt:lpstr>
      <vt:lpstr>The End…High Fives for everyone!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 mega baseball</dc:title>
  <dc:creator>Greg Pines</dc:creator>
  <cp:lastModifiedBy>Greg Pines</cp:lastModifiedBy>
  <cp:revision>43</cp:revision>
  <dcterms:created xsi:type="dcterms:W3CDTF">2015-10-08T22:28:56Z</dcterms:created>
  <dcterms:modified xsi:type="dcterms:W3CDTF">2015-10-14T19:03:22Z</dcterms:modified>
</cp:coreProperties>
</file>