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A9A8A1D-4065-8049-901B-BE8BC129507F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F649633B-11D0-0344-A27B-D9355CC27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Stats Test 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are the four parts of the course?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Inference, Experimental Design, Probability, and Data Analysis</a:t>
            </a:r>
          </a:p>
          <a:p>
            <a:r>
              <a:rPr lang="en-US" dirty="0" smtClean="0"/>
              <a:t>How many multiple choice and free response?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40 and 5</a:t>
            </a:r>
          </a:p>
          <a:p>
            <a:r>
              <a:rPr lang="en-US" dirty="0" smtClean="0"/>
              <a:t>Tell me about #6, What is its style?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Investigative Task, they will combine topics and ask you to do something new…..DO NOT LEAVE IT BLANK.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861" y="531994"/>
            <a:ext cx="4044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the test statistic symbols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Z, </a:t>
            </a:r>
            <a:r>
              <a:rPr lang="en-US" sz="2000" dirty="0" err="1" smtClean="0">
                <a:solidFill>
                  <a:srgbClr val="FF6600"/>
                </a:solidFill>
              </a:rPr>
              <a:t>t</a:t>
            </a:r>
            <a:r>
              <a:rPr lang="en-US" sz="2000" dirty="0" smtClean="0">
                <a:solidFill>
                  <a:srgbClr val="FF6600"/>
                </a:solidFill>
              </a:rPr>
              <a:t>, </a:t>
            </a:r>
            <a:r>
              <a:rPr lang="en-US" sz="2000" i="1" dirty="0" smtClean="0">
                <a:solidFill>
                  <a:srgbClr val="FF6600"/>
                </a:solidFill>
              </a:rPr>
              <a:t>X</a:t>
            </a:r>
            <a:r>
              <a:rPr lang="en-US" sz="2000" i="1" baseline="30000" dirty="0" smtClean="0">
                <a:solidFill>
                  <a:srgbClr val="FF6600"/>
                </a:solidFill>
              </a:rPr>
              <a:t>2</a:t>
            </a:r>
            <a:r>
              <a:rPr lang="en-US" sz="2000" i="1" dirty="0" smtClean="0">
                <a:solidFill>
                  <a:srgbClr val="FF6600"/>
                </a:solidFill>
              </a:rPr>
              <a:t>,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861" y="1239880"/>
            <a:ext cx="4442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the conditions for all 7 tests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You do it.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861" y="2049731"/>
            <a:ext cx="732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Describe the central limit theorem.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As sample sizes get larger they approach the normal distribution. Sample sizes that are larger than 30 we can consider approx. normal due to the CLT.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3861" y="3552344"/>
            <a:ext cx="7671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calculate the number of samples needed for a mean or proportion?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Use the appropriate margin of error formula,  </a:t>
            </a:r>
          </a:p>
          <a:p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861" y="4875783"/>
            <a:ext cx="7886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If you want to cut the standard deviation in half, how many samples should you have.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Multiply your sample size by 4.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2370" y="634960"/>
            <a:ext cx="8027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a type I error and what are the consequences?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alpha level and the probability of rejecting the null hypothesis when it’s true. You have to read the problem to determine the consequences.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6966" y="2325503"/>
            <a:ext cx="8012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a type II error and what are the consequences?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</a:t>
            </a:r>
            <a:r>
              <a:rPr lang="en-US" sz="2000" i="1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2000" i="1" dirty="0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dirty="0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dirty="0" smtClean="0">
                <a:solidFill>
                  <a:srgbClr val="FF6600"/>
                </a:solidFill>
                <a:ea typeface="Lucida Grande"/>
                <a:cs typeface="Lucida Grande"/>
              </a:rPr>
              <a:t>which is</a:t>
            </a:r>
            <a:r>
              <a:rPr lang="en-US" sz="2000" dirty="0" smtClean="0">
                <a:solidFill>
                  <a:srgbClr val="FF6600"/>
                </a:solidFill>
              </a:rPr>
              <a:t> failing to reject the null when it’ false. You have to read the problem to determine the consequences.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602" y="3738693"/>
            <a:ext cx="7944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power?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probability of successfully rejecting the null when it’s false. Power = 1 - </a:t>
            </a:r>
            <a:r>
              <a:rPr lang="en-US" sz="2000" i="1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β</a:t>
            </a:r>
            <a:endParaRPr lang="en-US" sz="2000" i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7936" y="4972999"/>
            <a:ext cx="7851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relationship between </a:t>
            </a:r>
            <a:r>
              <a:rPr lang="en-US" sz="2000" dirty="0" err="1" smtClean="0"/>
              <a:t>alpa</a:t>
            </a:r>
            <a:r>
              <a:rPr lang="en-US" sz="2000" dirty="0" smtClean="0"/>
              <a:t>, beta, and 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Alpha is the probability of making a type I error. The probability of a type II error is </a:t>
            </a:r>
            <a:r>
              <a:rPr lang="en-US" sz="2000" i="1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2000" dirty="0" smtClean="0">
                <a:solidFill>
                  <a:srgbClr val="FF6600"/>
                </a:solidFill>
              </a:rPr>
              <a:t>. Power = 1 – </a:t>
            </a:r>
            <a:r>
              <a:rPr lang="en-US" sz="2000" i="1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2000" b="1" dirty="0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. </a:t>
            </a:r>
            <a:r>
              <a:rPr lang="en-US" sz="2000" dirty="0" smtClean="0">
                <a:solidFill>
                  <a:srgbClr val="FF6600"/>
                </a:solidFill>
                <a:ea typeface="Lucida Grande"/>
                <a:cs typeface="Lucida Grande"/>
              </a:rPr>
              <a:t>Increasing the alpha level and using a larger sample will increase the power of a test. </a:t>
            </a:r>
            <a:r>
              <a:rPr lang="en-US" sz="2000" b="1" dirty="0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1171" y="617799"/>
            <a:ext cx="7476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When do you pool?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both sets of data have the same standard deviation.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171" y="1325685"/>
            <a:ext cx="7681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reference numbers for all of the different confidence intervals?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1.645 = 90%	1.960 = 95%	2.576 = 99%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171" y="2647496"/>
            <a:ext cx="7444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 bias and variability mean?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Bias has to do with </a:t>
            </a:r>
            <a:r>
              <a:rPr lang="en-US" sz="2000" dirty="0" err="1" smtClean="0">
                <a:solidFill>
                  <a:srgbClr val="FF6600"/>
                </a:solidFill>
              </a:rPr>
              <a:t>center(mean</a:t>
            </a:r>
            <a:r>
              <a:rPr lang="en-US" sz="2000" dirty="0" smtClean="0">
                <a:solidFill>
                  <a:srgbClr val="FF6600"/>
                </a:solidFill>
              </a:rPr>
              <a:t>/med) and variability is how spread the data </a:t>
            </a:r>
            <a:r>
              <a:rPr lang="en-US" sz="2000" dirty="0" err="1" smtClean="0">
                <a:solidFill>
                  <a:srgbClr val="FF6600"/>
                </a:solidFill>
              </a:rPr>
              <a:t>is.(stDev</a:t>
            </a:r>
            <a:r>
              <a:rPr lang="en-US" sz="2000" dirty="0" smtClean="0">
                <a:solidFill>
                  <a:srgbClr val="FF6600"/>
                </a:solidFill>
              </a:rPr>
              <a:t>)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1171" y="3917578"/>
            <a:ext cx="7569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parameter of interest?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true mean, true proportion, true slope of the population. It is what we are trying to estimate, the reason we take samples.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1020" y="5473878"/>
            <a:ext cx="664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2 ways to shrink a confidence interval?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Increase sample size or lower your confidence level.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3715" y="549155"/>
            <a:ext cx="5551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independent mean?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One event has no effect on another event. 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P(A) and P(B) = P(A)P(B)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370" y="1819075"/>
            <a:ext cx="4878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mutually exclusive mean?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Two events cannot both happen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P(A)P(B) = 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534" y="3140479"/>
            <a:ext cx="4621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expected value mean?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mean.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9534" y="3848365"/>
            <a:ext cx="7712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Which of the above has to do with and (multiply) problems?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Independent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534" y="4878031"/>
            <a:ext cx="7443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Which of the above has to do with or (addition problems?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Mutually Exclusive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6697" y="600638"/>
            <a:ext cx="7507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find the mean of a discrete random variable?</a:t>
            </a:r>
          </a:p>
          <a:p>
            <a:r>
              <a:rPr lang="en-US" sz="2000" dirty="0" err="1" smtClean="0">
                <a:solidFill>
                  <a:srgbClr val="FF6600"/>
                </a:solidFill>
              </a:rPr>
              <a:t>E(x</a:t>
            </a:r>
            <a:r>
              <a:rPr lang="en-US" sz="2000" dirty="0" smtClean="0">
                <a:solidFill>
                  <a:srgbClr val="FF6600"/>
                </a:solidFill>
              </a:rPr>
              <a:t>) = </a:t>
            </a:r>
            <a:r>
              <a:rPr lang="en-US" sz="2000" dirty="0" err="1" smtClean="0">
                <a:solidFill>
                  <a:srgbClr val="FF6600"/>
                </a:solidFill>
              </a:rPr>
              <a:t>Σx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i</a:t>
            </a:r>
            <a:r>
              <a:rPr lang="en-US" sz="2000" dirty="0" err="1" smtClean="0">
                <a:solidFill>
                  <a:srgbClr val="FF6600"/>
                </a:solidFill>
              </a:rPr>
              <a:t>P(x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i</a:t>
            </a:r>
            <a:r>
              <a:rPr lang="en-US" sz="2000" dirty="0" smtClean="0">
                <a:solidFill>
                  <a:srgbClr val="FF6600"/>
                </a:solidFill>
              </a:rPr>
              <a:t>)</a:t>
            </a:r>
            <a:r>
              <a:rPr lang="en-US" sz="2000" b="1" dirty="0" smtClean="0">
                <a:latin typeface="Lucida Grande"/>
                <a:ea typeface="Lucida Grande"/>
                <a:cs typeface="Lucida Grande"/>
              </a:rPr>
              <a:t> </a:t>
            </a:r>
            <a:endParaRPr lang="en-US" sz="2000" dirty="0" smtClean="0">
              <a:solidFill>
                <a:srgbClr val="FF6600"/>
              </a:solidFill>
            </a:endParaRPr>
          </a:p>
          <a:p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697" y="1616301"/>
            <a:ext cx="7799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find the standard deviation of a discrete random variable?</a:t>
            </a:r>
          </a:p>
          <a:p>
            <a:pPr>
              <a:buFont typeface="Arial"/>
              <a:buChar char="•"/>
            </a:pPr>
            <a:r>
              <a:rPr lang="en-US" sz="2000" dirty="0" err="1" smtClean="0">
                <a:solidFill>
                  <a:srgbClr val="FF6600"/>
                </a:solidFill>
              </a:rPr>
              <a:t>sqrtΣ(X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i</a:t>
            </a:r>
            <a:r>
              <a:rPr lang="en-US" sz="2000" dirty="0" smtClean="0">
                <a:solidFill>
                  <a:srgbClr val="FF6600"/>
                </a:solidFill>
              </a:rPr>
              <a:t> – Ex)</a:t>
            </a:r>
            <a:r>
              <a:rPr lang="en-US" sz="2000" baseline="30000" dirty="0" smtClean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*</a:t>
            </a:r>
            <a:r>
              <a:rPr lang="en-US" sz="2000" dirty="0" err="1" smtClean="0">
                <a:solidFill>
                  <a:srgbClr val="FF6600"/>
                </a:solidFill>
              </a:rPr>
              <a:t>P(x</a:t>
            </a:r>
            <a:r>
              <a:rPr lang="en-US" sz="2000" baseline="-25000" dirty="0" err="1" smtClean="0">
                <a:solidFill>
                  <a:srgbClr val="FF6600"/>
                </a:solidFill>
              </a:rPr>
              <a:t>i</a:t>
            </a:r>
            <a:r>
              <a:rPr lang="en-US" sz="2000" dirty="0" smtClean="0">
                <a:solidFill>
                  <a:srgbClr val="FF6600"/>
                </a:solidFill>
              </a:rPr>
              <a:t>)</a:t>
            </a:r>
            <a:endParaRPr lang="en-US" sz="2000" dirty="0" smtClean="0"/>
          </a:p>
          <a:p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6697" y="2939740"/>
            <a:ext cx="47500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a discrete random variable?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Something that can be counted.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(ex. The number of eggs in a basket)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0050" y="4293238"/>
            <a:ext cx="7904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a continuous random variable? Give me an example.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An interval of numbers.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(ex. The range of temperatures for a city in the month of June)</a:t>
            </a:r>
            <a:endParaRPr lang="en-US" sz="2000" dirty="0" smtClean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7363" y="5670651"/>
            <a:ext cx="7569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conditional probability?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The probability of an event happening given another event has happened….P(AIB) = P( A and B)/P(B)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9387" y="686444"/>
            <a:ext cx="5698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 of a binomial distribution?</a:t>
            </a:r>
          </a:p>
          <a:p>
            <a:r>
              <a:rPr lang="en-US" sz="2000" dirty="0" err="1" smtClean="0">
                <a:solidFill>
                  <a:srgbClr val="FF6600"/>
                </a:solidFill>
              </a:rPr>
              <a:t>np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878" y="1750431"/>
            <a:ext cx="7314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standard deviation of a binomial distribution?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Sqrt(np(1-p)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534" y="2865902"/>
            <a:ext cx="5173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conditions for a binomial?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P.O.T.I.   Copy them off the wall.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680" y="3929889"/>
            <a:ext cx="5917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 of a geometric distribution?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1/p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2516" y="5131164"/>
            <a:ext cx="7655043" cy="1046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conditions for a geometric distribution?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Same as binomial but trials are not fixed and you go until first success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206" y="669282"/>
            <a:ext cx="7545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standard deviation of a geometric distribution?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Sqrt(1-</a:t>
            </a:r>
            <a:r>
              <a:rPr lang="en-US" sz="2000" i="1" dirty="0" smtClean="0">
                <a:solidFill>
                  <a:srgbClr val="FF6600"/>
                </a:solidFill>
              </a:rPr>
              <a:t>p)/</a:t>
            </a:r>
            <a:r>
              <a:rPr lang="en-US" sz="2000" dirty="0" smtClean="0">
                <a:solidFill>
                  <a:srgbClr val="FF6600"/>
                </a:solidFill>
              </a:rPr>
              <a:t>p</a:t>
            </a:r>
            <a:r>
              <a:rPr lang="en-US" sz="2000" baseline="30000" dirty="0" smtClean="0">
                <a:solidFill>
                  <a:srgbClr val="FF6600"/>
                </a:solidFill>
              </a:rPr>
              <a:t>2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206" y="1784753"/>
            <a:ext cx="7248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formula for combining standard deviations?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Add their variances and then take the square root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206" y="2865902"/>
            <a:ext cx="3480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a standard score?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Z-score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206" y="3810248"/>
            <a:ext cx="7857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For a proportion problem, when is the standard deviation at its largest?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</a:t>
            </a:r>
            <a:r>
              <a:rPr lang="en-US" sz="2000" dirty="0" err="1" smtClean="0">
                <a:solidFill>
                  <a:srgbClr val="FF6600"/>
                </a:solidFill>
              </a:rPr>
              <a:t>p</a:t>
            </a:r>
            <a:r>
              <a:rPr lang="en-US" sz="2000" dirty="0" smtClean="0">
                <a:solidFill>
                  <a:srgbClr val="FF6600"/>
                </a:solidFill>
              </a:rPr>
              <a:t> = .50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050" y="5277105"/>
            <a:ext cx="77380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find the median of a discrete random variable?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number in the middle of a set of data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517" y="566316"/>
            <a:ext cx="7740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replacement and non-replacement?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sampling you place the subject/unit back in the sampling pool or do not place the subject/unit back.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sampling without replacement the sample may not be larger than 10% of the population it comes from.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2517" y="2391831"/>
            <a:ext cx="442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Complement. What is it?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1 – the probability of an event.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517" y="3353974"/>
            <a:ext cx="7380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calculate payout?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like finding the expected value. It is the amount of money you can win times the probability of winning that amount.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4154" y="4942393"/>
            <a:ext cx="7569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law of large numbers?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In the long run the probability of an event happening will move closer to its’ expected value.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8190" y="892377"/>
            <a:ext cx="7583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degrees of freedom for each test we run?</a:t>
            </a:r>
          </a:p>
          <a:p>
            <a:r>
              <a:rPr lang="en-US" sz="2000" dirty="0" err="1" smtClean="0">
                <a:solidFill>
                  <a:srgbClr val="FF6600"/>
                </a:solidFill>
              </a:rPr>
              <a:t>n</a:t>
            </a:r>
            <a:r>
              <a:rPr lang="en-US" sz="2000" dirty="0" smtClean="0">
                <a:solidFill>
                  <a:srgbClr val="FF6600"/>
                </a:solidFill>
              </a:rPr>
              <a:t> -1 for most, (r-1)(c-1) for chi-squared tests, </a:t>
            </a:r>
            <a:r>
              <a:rPr lang="en-US" sz="2000" dirty="0" err="1" smtClean="0">
                <a:solidFill>
                  <a:srgbClr val="FF6600"/>
                </a:solidFill>
              </a:rPr>
              <a:t>n</a:t>
            </a:r>
            <a:r>
              <a:rPr lang="en-US" sz="2000" dirty="0" smtClean="0">
                <a:solidFill>
                  <a:srgbClr val="FF6600"/>
                </a:solidFill>
              </a:rPr>
              <a:t> – 2 for inference for regression 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364" y="485454"/>
            <a:ext cx="75591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How do you “describe a distribution”?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CUSS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2364" y="2055114"/>
            <a:ext cx="820415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When do you use a bar chart as opposed to a histogram?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Categorical </a:t>
            </a:r>
            <a:r>
              <a:rPr lang="en-US" sz="2000" dirty="0" err="1" smtClean="0">
                <a:solidFill>
                  <a:srgbClr val="FF6600"/>
                </a:solidFill>
              </a:rPr>
              <a:t>vs</a:t>
            </a:r>
            <a:r>
              <a:rPr lang="en-US" sz="2000" dirty="0" smtClean="0">
                <a:solidFill>
                  <a:srgbClr val="FF6600"/>
                </a:solidFill>
              </a:rPr>
              <a:t> quantitative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(ex.  Categorical would be </a:t>
            </a:r>
            <a:r>
              <a:rPr lang="en-US" sz="2000" dirty="0" err="1" smtClean="0">
                <a:solidFill>
                  <a:srgbClr val="FFFF00"/>
                </a:solidFill>
              </a:rPr>
              <a:t>fav</a:t>
            </a:r>
            <a:r>
              <a:rPr lang="en-US" sz="2000" dirty="0" smtClean="0">
                <a:solidFill>
                  <a:srgbClr val="FFFF00"/>
                </a:solidFill>
              </a:rPr>
              <a:t>. soda brands, quantitative would be test scores)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2364" y="3932551"/>
            <a:ext cx="804289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R mean? What is it’s name?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Measures the association between the variables. It is called the correlation coefficient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(ex. There is a strong positive linear association between the # of hot dogs eaten and # of sodas purchased.)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3625" y="423271"/>
            <a:ext cx="83654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mean? What is it’s name?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Tells how well the linear model is at making predictions. It is called the Coefficient of Determination.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(ex. 78.3% of the variation the # of sodas purchased can be explained by the approximate linear relationship with hot dogs eaten.</a:t>
            </a:r>
          </a:p>
          <a:p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3626" y="2983054"/>
            <a:ext cx="8365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the slope mean in context of the problem?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It is the letter </a:t>
            </a:r>
            <a:r>
              <a:rPr lang="en-US" sz="2000" dirty="0" err="1" smtClean="0">
                <a:solidFill>
                  <a:srgbClr val="FF6600"/>
                </a:solidFill>
              </a:rPr>
              <a:t>b</a:t>
            </a:r>
            <a:endParaRPr lang="en-US" sz="2000" dirty="0" smtClean="0">
              <a:solidFill>
                <a:srgbClr val="FF6600"/>
              </a:solidFill>
            </a:endParaRPr>
          </a:p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ex. For every hot dog eaten we can expect an average increase in sodas purchased by .78.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5044" y="5079252"/>
            <a:ext cx="79421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formula that involves slope, correlation, and standard deviation?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569081" y="5556145"/>
          <a:ext cx="1329220" cy="1154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3" imgW="482600" imgH="419100" progId="Equation.3">
                  <p:embed/>
                </p:oleObj>
              </mc:Choice>
              <mc:Fallback>
                <p:oleObj name="Equation" r:id="rId3" imgW="4826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081" y="5556145"/>
                        <a:ext cx="1329220" cy="1154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86" y="685296"/>
            <a:ext cx="74784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resistant and non-resistant mean? Name things that are non-resistant? Resistant.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Affected by outliers or not.  Median and IQR are resistant.  Mean and </a:t>
            </a:r>
            <a:r>
              <a:rPr lang="en-US" sz="2000" dirty="0" err="1" smtClean="0">
                <a:solidFill>
                  <a:srgbClr val="FF6600"/>
                </a:solidFill>
              </a:rPr>
              <a:t>StDev</a:t>
            </a:r>
            <a:r>
              <a:rPr lang="en-US" sz="2000" dirty="0" smtClean="0">
                <a:solidFill>
                  <a:srgbClr val="FF6600"/>
                </a:solidFill>
              </a:rPr>
              <a:t> are non-resistant.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360" y="2316512"/>
            <a:ext cx="78816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Cumulative frequency and relative frequency, what do you always convert this to?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A </a:t>
            </a:r>
            <a:r>
              <a:rPr lang="en-US" sz="2000" dirty="0" err="1" smtClean="0">
                <a:solidFill>
                  <a:srgbClr val="FF6600"/>
                </a:solidFill>
              </a:rPr>
              <a:t>boxplot</a:t>
            </a:r>
            <a:r>
              <a:rPr lang="en-US" sz="2000" dirty="0" smtClean="0">
                <a:solidFill>
                  <a:srgbClr val="FF6600"/>
                </a:solidFill>
              </a:rPr>
              <a:t>, think of the percentiles of a </a:t>
            </a:r>
            <a:r>
              <a:rPr lang="en-US" sz="2000" dirty="0" err="1" smtClean="0">
                <a:solidFill>
                  <a:srgbClr val="FF6600"/>
                </a:solidFill>
              </a:rPr>
              <a:t>boxplot</a:t>
            </a:r>
            <a:r>
              <a:rPr lang="en-US" sz="2000" dirty="0" smtClean="0">
                <a:solidFill>
                  <a:srgbClr val="FF66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360" y="3609174"/>
            <a:ext cx="5634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a “good” residual plot look like?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Randomly </a:t>
            </a:r>
            <a:r>
              <a:rPr lang="en-US" sz="2000" dirty="0" err="1" smtClean="0">
                <a:solidFill>
                  <a:srgbClr val="FF6600"/>
                </a:solidFill>
              </a:rPr>
              <a:t>scattered..no</a:t>
            </a:r>
            <a:r>
              <a:rPr lang="en-US" sz="2000" dirty="0" smtClean="0">
                <a:solidFill>
                  <a:srgbClr val="FF6600"/>
                </a:solidFill>
              </a:rPr>
              <a:t> curved pattern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832" y="4572925"/>
            <a:ext cx="4737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ways to plot </a:t>
            </a:r>
            <a:r>
              <a:rPr lang="en-US" sz="2000" dirty="0" err="1" smtClean="0"/>
              <a:t>univariate</a:t>
            </a:r>
            <a:r>
              <a:rPr lang="en-US" sz="2000" dirty="0" smtClean="0"/>
              <a:t> data.</a:t>
            </a:r>
          </a:p>
          <a:p>
            <a:r>
              <a:rPr lang="en-US" sz="2000" dirty="0" err="1" smtClean="0">
                <a:solidFill>
                  <a:srgbClr val="FF6600"/>
                </a:solidFill>
              </a:rPr>
              <a:t>Boxplot</a:t>
            </a:r>
            <a:r>
              <a:rPr lang="en-US" sz="2000" dirty="0" smtClean="0">
                <a:solidFill>
                  <a:srgbClr val="FF6600"/>
                </a:solidFill>
              </a:rPr>
              <a:t>, </a:t>
            </a:r>
            <a:r>
              <a:rPr lang="en-US" sz="2000" dirty="0" err="1" smtClean="0">
                <a:solidFill>
                  <a:srgbClr val="FF6600"/>
                </a:solidFill>
              </a:rPr>
              <a:t>dotplot</a:t>
            </a:r>
            <a:r>
              <a:rPr lang="en-US" sz="2000" dirty="0" smtClean="0">
                <a:solidFill>
                  <a:srgbClr val="FF6600"/>
                </a:solidFill>
              </a:rPr>
              <a:t>, </a:t>
            </a:r>
            <a:r>
              <a:rPr lang="en-US" sz="2000" dirty="0" err="1" smtClean="0">
                <a:solidFill>
                  <a:srgbClr val="FF6600"/>
                </a:solidFill>
              </a:rPr>
              <a:t>stemplot</a:t>
            </a:r>
            <a:r>
              <a:rPr lang="en-US" sz="2000" dirty="0" smtClean="0">
                <a:solidFill>
                  <a:srgbClr val="FF6600"/>
                </a:solidFill>
              </a:rPr>
              <a:t>, histogram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620" y="5804861"/>
            <a:ext cx="4586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ways to plot </a:t>
            </a:r>
            <a:r>
              <a:rPr lang="en-US" sz="2000" dirty="0" err="1" smtClean="0"/>
              <a:t>bivariate</a:t>
            </a:r>
            <a:r>
              <a:rPr lang="en-US" sz="2000" dirty="0" smtClean="0"/>
              <a:t> data.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Scatterplot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6462" y="705452"/>
            <a:ext cx="7579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meaning of least squares?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Minimizing the distance of the regression line from the observed points.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462" y="1850392"/>
            <a:ext cx="7384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3 ways to check for normality?</a:t>
            </a:r>
          </a:p>
          <a:p>
            <a:r>
              <a:rPr lang="en-US" sz="2000" dirty="0" err="1" smtClean="0">
                <a:solidFill>
                  <a:srgbClr val="FF6600"/>
                </a:solidFill>
              </a:rPr>
              <a:t>Boxplot</a:t>
            </a:r>
            <a:r>
              <a:rPr lang="en-US" sz="2000" dirty="0" smtClean="0">
                <a:solidFill>
                  <a:srgbClr val="FF6600"/>
                </a:solidFill>
              </a:rPr>
              <a:t>, </a:t>
            </a:r>
            <a:r>
              <a:rPr lang="en-US" sz="2000" dirty="0" err="1" smtClean="0">
                <a:solidFill>
                  <a:srgbClr val="FF6600"/>
                </a:solidFill>
              </a:rPr>
              <a:t>stemplot</a:t>
            </a:r>
            <a:r>
              <a:rPr lang="en-US" sz="2000" dirty="0" smtClean="0">
                <a:solidFill>
                  <a:srgbClr val="FF6600"/>
                </a:solidFill>
              </a:rPr>
              <a:t>, histogram, empirical rule, normal probability plot, compare mean and median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462" y="2866055"/>
            <a:ext cx="7495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difference between influential points and outliers?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Outliers are in the </a:t>
            </a:r>
            <a:r>
              <a:rPr lang="en-US" sz="2000" dirty="0" err="1" smtClean="0">
                <a:solidFill>
                  <a:srgbClr val="FF6600"/>
                </a:solidFill>
              </a:rPr>
              <a:t>y</a:t>
            </a:r>
            <a:r>
              <a:rPr lang="en-US" sz="2000" dirty="0" smtClean="0">
                <a:solidFill>
                  <a:srgbClr val="FF6600"/>
                </a:solidFill>
              </a:rPr>
              <a:t> direction and influential points are in the </a:t>
            </a:r>
            <a:r>
              <a:rPr lang="en-US" sz="2000" dirty="0" err="1" smtClean="0">
                <a:solidFill>
                  <a:srgbClr val="FF6600"/>
                </a:solidFill>
              </a:rPr>
              <a:t>x</a:t>
            </a:r>
            <a:r>
              <a:rPr lang="en-US" sz="2000" dirty="0" smtClean="0">
                <a:solidFill>
                  <a:srgbClr val="FF6600"/>
                </a:solidFill>
              </a:rPr>
              <a:t>-direction.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189" y="4423833"/>
            <a:ext cx="759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empirical rule?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68-95-99.7, the percents of data that is within 1,2,and 3 </a:t>
            </a:r>
            <a:r>
              <a:rPr lang="en-US" sz="2000" dirty="0" err="1" smtClean="0">
                <a:solidFill>
                  <a:srgbClr val="FF6600"/>
                </a:solidFill>
              </a:rPr>
              <a:t>Stdev’s</a:t>
            </a:r>
            <a:r>
              <a:rPr lang="en-US" sz="2000" dirty="0" smtClean="0">
                <a:solidFill>
                  <a:srgbClr val="FF6600"/>
                </a:solidFill>
              </a:rPr>
              <a:t> from the mean.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462" y="5905500"/>
            <a:ext cx="5711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meaning of standard deviation?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The average distance away from the mean.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621" y="685295"/>
            <a:ext cx="8042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difference between blocking and stratifying?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Blocking is the word when doing an experiment and stratifying is the word used in surveys.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621" y="1700958"/>
            <a:ext cx="8042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purpose of blocking and stratifying?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Placing people in similar groups to see if different groups have different effects or different opinions.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621" y="2729889"/>
            <a:ext cx="6992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purpose of a control group?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To see how much of an effect the treatment is having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21" y="3625604"/>
            <a:ext cx="773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three or four main elements of an experiment?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Randomization, Replication, and Control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621" y="4333490"/>
            <a:ext cx="78211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difference between an observational study and an experiment?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Treatment is imposed in an experiment Observational studies are based on previous outcomes.</a:t>
            </a:r>
          </a:p>
          <a:p>
            <a:pPr>
              <a:buFont typeface="Arial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358" y="371665"/>
            <a:ext cx="7930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Can you name the three major types of experimental design?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Block design, matched pair, completely randomized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358" y="1350435"/>
            <a:ext cx="77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When do you use matched pair?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your subjects can be used as their own control, a before and after experiment. 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358" y="2640406"/>
            <a:ext cx="6465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When do you use a block design?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you have different groups of similar subjects.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358" y="3668350"/>
            <a:ext cx="6750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When do you use a completely randomized design?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all your subjects are the same.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990" y="4655982"/>
            <a:ext cx="274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685358" y="4655982"/>
            <a:ext cx="7726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does double blind mean? When do you employ such a technique?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Neither subjects or experimenter know which treatment is being given. When the experimenter could possibly bias the responses.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875" y="460375"/>
            <a:ext cx="7532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explanatory variable and response variable?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X and Y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875" y="1217682"/>
            <a:ext cx="4770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Why randomize?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To minimize bias in selecting subjects.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25" y="2270125"/>
            <a:ext cx="7437581" cy="104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How do you calculate the number of treatments?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Flow map and count the last column or  blocks </a:t>
            </a:r>
            <a:r>
              <a:rPr lang="en-US" sz="2000" dirty="0" err="1" smtClean="0">
                <a:solidFill>
                  <a:srgbClr val="FF6600"/>
                </a:solidFill>
              </a:rPr>
              <a:t>x</a:t>
            </a:r>
            <a:r>
              <a:rPr lang="en-US" sz="2000" dirty="0" smtClean="0">
                <a:solidFill>
                  <a:srgbClr val="FF6600"/>
                </a:solidFill>
              </a:rPr>
              <a:t> levels = treatments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5" y="3317875"/>
            <a:ext cx="7270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extrapolation?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When you go beyond the </a:t>
            </a:r>
            <a:r>
              <a:rPr lang="en-US" sz="2000" dirty="0" err="1" smtClean="0">
                <a:solidFill>
                  <a:srgbClr val="FF6600"/>
                </a:solidFill>
              </a:rPr>
              <a:t>domain(x</a:t>
            </a:r>
            <a:r>
              <a:rPr lang="en-US" sz="2000" dirty="0" smtClean="0">
                <a:solidFill>
                  <a:srgbClr val="FF6600"/>
                </a:solidFill>
              </a:rPr>
              <a:t>) to make predictions, your model cannot be trusted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134" y="4758338"/>
            <a:ext cx="6766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are the two calculations for outliers?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Q1 – 1.5 </a:t>
            </a:r>
            <a:r>
              <a:rPr lang="en-US" sz="2000" dirty="0" err="1" smtClean="0">
                <a:solidFill>
                  <a:srgbClr val="FF6600"/>
                </a:solidFill>
              </a:rPr>
              <a:t>x</a:t>
            </a:r>
            <a:r>
              <a:rPr lang="en-US" sz="2000" dirty="0" smtClean="0">
                <a:solidFill>
                  <a:srgbClr val="FF6600"/>
                </a:solidFill>
              </a:rPr>
              <a:t> IQR, Q3 + 1.5  </a:t>
            </a:r>
            <a:r>
              <a:rPr lang="en-US" sz="2000" dirty="0" err="1" smtClean="0">
                <a:solidFill>
                  <a:srgbClr val="FF6600"/>
                </a:solidFill>
              </a:rPr>
              <a:t>x</a:t>
            </a:r>
            <a:r>
              <a:rPr lang="en-US" sz="2000" dirty="0" smtClean="0">
                <a:solidFill>
                  <a:srgbClr val="FF6600"/>
                </a:solidFill>
              </a:rPr>
              <a:t> IQR, also can do a </a:t>
            </a:r>
            <a:r>
              <a:rPr lang="en-US" sz="2000" dirty="0" err="1" smtClean="0">
                <a:solidFill>
                  <a:srgbClr val="FF6600"/>
                </a:solidFill>
              </a:rPr>
              <a:t>boxplot</a:t>
            </a:r>
            <a:r>
              <a:rPr lang="en-US" sz="2000" dirty="0" smtClean="0">
                <a:solidFill>
                  <a:srgbClr val="FF6600"/>
                </a:solidFill>
              </a:rPr>
              <a:t>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875" y="460375"/>
            <a:ext cx="5848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meaning of a </a:t>
            </a:r>
            <a:r>
              <a:rPr lang="en-US" sz="2000" dirty="0" err="1" smtClean="0"/>
              <a:t>p</a:t>
            </a:r>
            <a:r>
              <a:rPr lang="en-US" sz="2000" dirty="0" smtClean="0"/>
              <a:t>-value?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Probability of an event happening if Ho is true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875" y="1217681"/>
            <a:ext cx="7365819" cy="105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meaning of a confidence interval in context?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In repeated samples of this size we can expect 95% of our intervals to contain the true value.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25" y="2270125"/>
            <a:ext cx="7437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the 7-9 major tests we run?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Z-test, </a:t>
            </a:r>
            <a:r>
              <a:rPr lang="en-US" sz="2000" dirty="0" err="1" smtClean="0">
                <a:solidFill>
                  <a:srgbClr val="FF6600"/>
                </a:solidFill>
              </a:rPr>
              <a:t>t</a:t>
            </a:r>
            <a:r>
              <a:rPr lang="en-US" sz="2000" dirty="0" smtClean="0">
                <a:solidFill>
                  <a:srgbClr val="FF6600"/>
                </a:solidFill>
              </a:rPr>
              <a:t>-test, 1-prop </a:t>
            </a:r>
            <a:r>
              <a:rPr lang="en-US" sz="2000" dirty="0" err="1" smtClean="0">
                <a:solidFill>
                  <a:srgbClr val="FF6600"/>
                </a:solidFill>
              </a:rPr>
              <a:t>z</a:t>
            </a:r>
            <a:r>
              <a:rPr lang="en-US" sz="2000" dirty="0" smtClean="0">
                <a:solidFill>
                  <a:srgbClr val="FF6600"/>
                </a:solidFill>
              </a:rPr>
              <a:t> test,……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5" y="3317875"/>
            <a:ext cx="7270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the confidence intervals we run?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Z-interval, </a:t>
            </a:r>
            <a:r>
              <a:rPr lang="en-US" sz="2000" dirty="0" err="1" smtClean="0">
                <a:solidFill>
                  <a:srgbClr val="FF6600"/>
                </a:solidFill>
              </a:rPr>
              <a:t>t</a:t>
            </a:r>
            <a:r>
              <a:rPr lang="en-US" sz="2000" dirty="0" smtClean="0">
                <a:solidFill>
                  <a:srgbClr val="FF6600"/>
                </a:solidFill>
              </a:rPr>
              <a:t>-interval,….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25" y="4050452"/>
            <a:ext cx="5898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What is the difference between a Z and a T?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Whether or not the population </a:t>
            </a:r>
            <a:r>
              <a:rPr lang="en-US" sz="2000" dirty="0" err="1" smtClean="0">
                <a:solidFill>
                  <a:srgbClr val="FF6600"/>
                </a:solidFill>
              </a:rPr>
              <a:t>stDev</a:t>
            </a:r>
            <a:r>
              <a:rPr lang="en-US" sz="2000" dirty="0" smtClean="0">
                <a:solidFill>
                  <a:srgbClr val="FF6600"/>
                </a:solidFill>
              </a:rPr>
              <a:t> is known.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25" y="5116108"/>
            <a:ext cx="7221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Name the symbols that we use in these tests for the null hypothesis and the alternative.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Ho, Ha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1106</TotalTime>
  <Words>1885</Words>
  <Application>Microsoft Macintosh PowerPoint</Application>
  <PresentationFormat>On-screen Show (4:3)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Twilight</vt:lpstr>
      <vt:lpstr>Equation</vt:lpstr>
      <vt:lpstr>AP Stats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 Test Review</dc:title>
  <dc:creator>Classroom</dc:creator>
  <cp:lastModifiedBy>Classroom</cp:lastModifiedBy>
  <cp:revision>29</cp:revision>
  <dcterms:created xsi:type="dcterms:W3CDTF">2012-04-03T14:59:42Z</dcterms:created>
  <dcterms:modified xsi:type="dcterms:W3CDTF">2013-04-18T15:36:42Z</dcterms:modified>
</cp:coreProperties>
</file>